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a Hamah Alhorra" panose="020B0604020202020204" charset="-78"/>
      <p:regular r:id="rId16"/>
    </p:embeddedFont>
    <p:embeddedFont>
      <p:font typeface="Calibri" panose="020F0502020204030204" pitchFamily="34" charset="0"/>
      <p:regular r:id="rId17"/>
      <p:bold r:id="rId18"/>
    </p:embeddedFont>
    <p:embeddedFont>
      <p:font typeface="Lalezar" panose="00000500000000000000" pitchFamily="2" charset="-78"/>
      <p:regular r:id="rId19"/>
    </p:embeddedFont>
    <p:embeddedFont>
      <p:font typeface="Open Sans" panose="020B0606030504020204" pitchFamily="3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6.sv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40.svg"/><Relationship Id="rId4" Type="http://schemas.openxmlformats.org/officeDocument/2006/relationships/image" Target="../media/image23.gif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4.svg"/><Relationship Id="rId3" Type="http://schemas.openxmlformats.org/officeDocument/2006/relationships/image" Target="../media/image6.svg"/><Relationship Id="rId7" Type="http://schemas.openxmlformats.org/officeDocument/2006/relationships/image" Target="../media/image27.svg"/><Relationship Id="rId12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5" Type="http://schemas.openxmlformats.org/officeDocument/2006/relationships/image" Target="../media/image25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image" Target="../media/image33.sv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4.svg"/><Relationship Id="rId3" Type="http://schemas.openxmlformats.org/officeDocument/2006/relationships/image" Target="../media/image6.svg"/><Relationship Id="rId7" Type="http://schemas.openxmlformats.org/officeDocument/2006/relationships/image" Target="../media/image27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5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5" Type="http://schemas.openxmlformats.org/officeDocument/2006/relationships/image" Target="../media/image25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image" Target="../media/image33.sv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+l1mF9-eGGuBhOTI0" TargetMode="Externa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6.sv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5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23.gif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6.sv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43697" y="2203999"/>
            <a:ext cx="5947244" cy="17084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733233"/>
            <a:ext cx="7315200" cy="11305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529990" y="9258300"/>
            <a:ext cx="24991408" cy="44984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47197" y="-1446412"/>
            <a:ext cx="12109136" cy="2179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353468" y="4773444"/>
            <a:ext cx="4175657" cy="525239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362242" y="4735344"/>
            <a:ext cx="7439358" cy="73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9"/>
              </a:lnSpc>
              <a:spcBef>
                <a:spcPct val="0"/>
              </a:spcBef>
            </a:pPr>
            <a:r>
              <a:rPr lang="en-US" sz="4599">
                <a:solidFill>
                  <a:srgbClr val="3C2F2F"/>
                </a:solidFill>
                <a:cs typeface="Open Sans Bold"/>
              </a:rPr>
              <a:t>الفصل الأول لعام 1444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39317" y="5800875"/>
            <a:ext cx="7009365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9"/>
              </a:lnSpc>
            </a:pPr>
            <a:r>
              <a:rPr lang="en-US" sz="6099" dirty="0" err="1">
                <a:solidFill>
                  <a:srgbClr val="D2583A"/>
                </a:solidFill>
                <a:cs typeface="Lalezar"/>
              </a:rPr>
              <a:t>الدرس</a:t>
            </a:r>
            <a:r>
              <a:rPr lang="en-US" sz="6099" dirty="0">
                <a:solidFill>
                  <a:srgbClr val="D2583A"/>
                </a:solidFill>
                <a:cs typeface="Lalezar"/>
              </a:rPr>
              <a:t> </a:t>
            </a:r>
            <a:r>
              <a:rPr lang="en-US" sz="6099" dirty="0" err="1">
                <a:solidFill>
                  <a:srgbClr val="D2583A"/>
                </a:solidFill>
                <a:cs typeface="Lalezar"/>
              </a:rPr>
              <a:t>الأول</a:t>
            </a:r>
            <a:r>
              <a:rPr lang="en-US" sz="6099" dirty="0">
                <a:solidFill>
                  <a:srgbClr val="D2583A"/>
                </a:solidFill>
                <a:cs typeface="Lalezar"/>
              </a:rPr>
              <a:t> </a:t>
            </a:r>
            <a:r>
              <a:rPr lang="en-US" sz="6099" dirty="0" err="1">
                <a:solidFill>
                  <a:srgbClr val="D2583A"/>
                </a:solidFill>
                <a:cs typeface="Lalezar"/>
              </a:rPr>
              <a:t>الحاسب</a:t>
            </a:r>
            <a:endParaRPr lang="en-US" sz="6099" dirty="0">
              <a:solidFill>
                <a:srgbClr val="D2583A"/>
              </a:solidFill>
              <a:cs typeface="Lalezar"/>
            </a:endParaRPr>
          </a:p>
          <a:p>
            <a:pPr algn="ctr">
              <a:lnSpc>
                <a:spcPts val="7319"/>
              </a:lnSpc>
            </a:pPr>
            <a:r>
              <a:rPr lang="en-US" sz="6099" dirty="0">
                <a:solidFill>
                  <a:srgbClr val="D2583A"/>
                </a:solidFill>
                <a:latin typeface="Lalezar"/>
              </a:rPr>
              <a:t> </a:t>
            </a:r>
            <a:r>
              <a:rPr lang="en-US" sz="6099" dirty="0" err="1">
                <a:solidFill>
                  <a:srgbClr val="D2583A"/>
                </a:solidFill>
                <a:latin typeface="Lalezar"/>
              </a:rPr>
              <a:t>للصف</a:t>
            </a:r>
            <a:r>
              <a:rPr lang="en-US" sz="6099" dirty="0">
                <a:solidFill>
                  <a:srgbClr val="D2583A"/>
                </a:solidFill>
                <a:latin typeface="Lalezar"/>
              </a:rPr>
              <a:t> الرابع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46909" y="8179193"/>
            <a:ext cx="4340821" cy="731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9"/>
              </a:lnSpc>
              <a:spcBef>
                <a:spcPct val="0"/>
              </a:spcBef>
            </a:pPr>
            <a:r>
              <a:rPr lang="en-US" sz="5099">
                <a:solidFill>
                  <a:srgbClr val="30526A"/>
                </a:solidFill>
                <a:latin typeface="Open Sans"/>
              </a:rPr>
              <a:t> </a:t>
            </a:r>
            <a:r>
              <a:rPr lang="en-US" sz="5099">
                <a:solidFill>
                  <a:srgbClr val="30526A"/>
                </a:solidFill>
                <a:cs typeface="Open Sans Bold"/>
              </a:rPr>
              <a:t>ا/ الجازي المري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22581" y="-2081985"/>
            <a:ext cx="23133162" cy="41639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04358" y="2081985"/>
            <a:ext cx="1643605" cy="17855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271161" y="7922056"/>
            <a:ext cx="1267206" cy="18685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80542" y="4758631"/>
            <a:ext cx="1648446" cy="22722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360509">
            <a:off x="8242303" y="4097087"/>
            <a:ext cx="3627922" cy="72558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27675" y="5665614"/>
            <a:ext cx="5604311" cy="540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7"/>
              </a:lnSpc>
              <a:spcBef>
                <a:spcPct val="0"/>
              </a:spcBef>
            </a:pPr>
            <a:r>
              <a:rPr lang="en-US" sz="3852">
                <a:solidFill>
                  <a:srgbClr val="3C2F2F"/>
                </a:solidFill>
                <a:cs typeface="Open Sans Bold"/>
              </a:rPr>
              <a:t>الاستماع للملفات الصوتية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87572" y="3638336"/>
            <a:ext cx="3735877" cy="600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8"/>
              </a:lnSpc>
              <a:spcBef>
                <a:spcPct val="0"/>
              </a:spcBef>
            </a:pPr>
            <a:r>
              <a:rPr lang="en-US" sz="4280">
                <a:solidFill>
                  <a:srgbClr val="3C2F2F"/>
                </a:solidFill>
                <a:cs typeface="Open Sans Bold"/>
              </a:rPr>
              <a:t>تسجيل الصوت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68701" y="8165096"/>
            <a:ext cx="4722258" cy="109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8"/>
              </a:lnSpc>
              <a:spcBef>
                <a:spcPct val="0"/>
              </a:spcBef>
            </a:pPr>
            <a:r>
              <a:rPr lang="en-US" sz="3935">
                <a:solidFill>
                  <a:srgbClr val="3C2F2F"/>
                </a:solidFill>
                <a:cs typeface="Open Sans Bold"/>
              </a:rPr>
              <a:t>التواصل المرئي عبر الانترنت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654003">
            <a:off x="7743823" y="4149317"/>
            <a:ext cx="4316332" cy="8632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8117099" y="8061679"/>
            <a:ext cx="3627922" cy="725584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19735" y="-3194762"/>
            <a:ext cx="23316765" cy="41970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80381" y="8547927"/>
            <a:ext cx="1362977" cy="12266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69201" y="3805053"/>
            <a:ext cx="1734684" cy="958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79969" y="7042741"/>
            <a:ext cx="1323916" cy="10133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558279" y="5682728"/>
            <a:ext cx="2207181" cy="862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81356" y="478339"/>
            <a:ext cx="1596422" cy="10478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558279" y="1993922"/>
            <a:ext cx="1554105" cy="131392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978094" y="8899299"/>
            <a:ext cx="2881695" cy="562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2"/>
              </a:lnSpc>
              <a:spcBef>
                <a:spcPct val="0"/>
              </a:spcBef>
            </a:pPr>
            <a:r>
              <a:rPr lang="en-US" sz="3983">
                <a:solidFill>
                  <a:srgbClr val="3C2F2F"/>
                </a:solidFill>
                <a:cs typeface="Open Sans Bold"/>
              </a:rPr>
              <a:t>التقاط الصور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28205" y="7323586"/>
            <a:ext cx="5981475" cy="56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1"/>
              </a:lnSpc>
              <a:spcBef>
                <a:spcPct val="0"/>
              </a:spcBef>
            </a:pPr>
            <a:r>
              <a:rPr lang="en-US" sz="3992">
                <a:solidFill>
                  <a:srgbClr val="3C2F2F"/>
                </a:solidFill>
                <a:cs typeface="Open Sans Bold"/>
              </a:rPr>
              <a:t>طباعة صفحه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77590" y="5833465"/>
            <a:ext cx="4682704" cy="47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7"/>
              </a:lnSpc>
              <a:spcBef>
                <a:spcPct val="0"/>
              </a:spcBef>
            </a:pPr>
            <a:r>
              <a:rPr lang="en-US" sz="3434">
                <a:solidFill>
                  <a:srgbClr val="3C2F2F"/>
                </a:solidFill>
                <a:cs typeface="Open Sans Bold"/>
              </a:rPr>
              <a:t>مسح الصور والمستندات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62748" y="2668337"/>
            <a:ext cx="1989232" cy="5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0"/>
              </a:lnSpc>
              <a:spcBef>
                <a:spcPct val="0"/>
              </a:spcBef>
            </a:pPr>
            <a:r>
              <a:rPr lang="en-US" sz="3846">
                <a:solidFill>
                  <a:srgbClr val="3C2F2F"/>
                </a:solidFill>
                <a:cs typeface="Open Sans Bold"/>
              </a:rPr>
              <a:t>كتابة نص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85904" y="4287309"/>
            <a:ext cx="2666076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7"/>
              </a:lnSpc>
              <a:spcBef>
                <a:spcPct val="0"/>
              </a:spcBef>
            </a:pPr>
            <a:r>
              <a:rPr lang="en-US" sz="3434" dirty="0" err="1">
                <a:solidFill>
                  <a:srgbClr val="3C2F2F"/>
                </a:solidFill>
                <a:cs typeface="+mj-cs"/>
              </a:rPr>
              <a:t>تحريك</a:t>
            </a:r>
            <a:r>
              <a:rPr lang="en-US" sz="3434" dirty="0">
                <a:solidFill>
                  <a:srgbClr val="3C2F2F"/>
                </a:solidFill>
                <a:cs typeface="+mj-cs"/>
              </a:rPr>
              <a:t> </a:t>
            </a:r>
            <a:r>
              <a:rPr lang="en-US" sz="3434" dirty="0" err="1">
                <a:solidFill>
                  <a:srgbClr val="3C2F2F"/>
                </a:solidFill>
                <a:cs typeface="+mj-cs"/>
              </a:rPr>
              <a:t>المؤشر</a:t>
            </a:r>
            <a:endParaRPr lang="en-US" sz="3434" dirty="0">
              <a:solidFill>
                <a:srgbClr val="3C2F2F"/>
              </a:solidFill>
              <a:cs typeface="+mj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946090" y="1292990"/>
            <a:ext cx="4814204" cy="50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8"/>
              </a:lnSpc>
              <a:spcBef>
                <a:spcPct val="0"/>
              </a:spcBef>
            </a:pPr>
            <a:r>
              <a:rPr lang="en-US" sz="3571">
                <a:solidFill>
                  <a:srgbClr val="3C2F2F"/>
                </a:solidFill>
                <a:cs typeface="Open Sans Bold"/>
              </a:rPr>
              <a:t>عرض شاشات البرامج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19735" y="-3194762"/>
            <a:ext cx="23316765" cy="41970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88617" y="8809842"/>
            <a:ext cx="1314257" cy="1182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95709" y="4236501"/>
            <a:ext cx="1672678" cy="9245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691794" y="7358459"/>
            <a:ext cx="1276593" cy="977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81603" y="6047059"/>
            <a:ext cx="2128286" cy="8319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211004" y="1028700"/>
            <a:ext cx="1539358" cy="10103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381603" y="2490108"/>
            <a:ext cx="1498554" cy="12669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064860">
            <a:off x="8672085" y="5154993"/>
            <a:ext cx="3046816" cy="60936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036626" y="9150016"/>
            <a:ext cx="2778690" cy="54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5"/>
              </a:lnSpc>
              <a:spcBef>
                <a:spcPct val="0"/>
              </a:spcBef>
            </a:pPr>
            <a:r>
              <a:rPr lang="en-US" sz="3841">
                <a:solidFill>
                  <a:srgbClr val="3C2F2F"/>
                </a:solidFill>
                <a:cs typeface="Open Sans Bold"/>
              </a:rPr>
              <a:t>التقاط الصور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42136" y="7630627"/>
            <a:ext cx="5767668" cy="540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4"/>
              </a:lnSpc>
              <a:spcBef>
                <a:spcPct val="0"/>
              </a:spcBef>
            </a:pPr>
            <a:r>
              <a:rPr lang="en-US" sz="3849">
                <a:solidFill>
                  <a:srgbClr val="3C2F2F"/>
                </a:solidFill>
                <a:cs typeface="Open Sans Bold"/>
              </a:rPr>
              <a:t>طباعة صفحه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68310" y="6184245"/>
            <a:ext cx="4515321" cy="46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2"/>
              </a:lnSpc>
              <a:spcBef>
                <a:spcPct val="0"/>
              </a:spcBef>
            </a:pPr>
            <a:r>
              <a:rPr lang="en-US" sz="3311">
                <a:solidFill>
                  <a:srgbClr val="3C2F2F"/>
                </a:solidFill>
                <a:cs typeface="Open Sans Bold"/>
              </a:rPr>
              <a:t>مسح الصور والمستندات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93232" y="3141779"/>
            <a:ext cx="1918128" cy="52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708">
                <a:solidFill>
                  <a:srgbClr val="3C2F2F"/>
                </a:solidFill>
                <a:cs typeface="Open Sans Bold"/>
              </a:rPr>
              <a:t>كتابة نص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40582" y="4693356"/>
            <a:ext cx="2570777" cy="46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2"/>
              </a:lnSpc>
              <a:spcBef>
                <a:spcPct val="0"/>
              </a:spcBef>
            </a:pPr>
            <a:r>
              <a:rPr lang="en-US" sz="3311">
                <a:solidFill>
                  <a:srgbClr val="3C2F2F"/>
                </a:solidFill>
                <a:cs typeface="Open Sans"/>
              </a:rPr>
              <a:t>ت</a:t>
            </a:r>
            <a:r>
              <a:rPr lang="en-US" sz="3311">
                <a:solidFill>
                  <a:srgbClr val="3C2F2F"/>
                </a:solidFill>
                <a:cs typeface="Open Sans Bold"/>
              </a:rPr>
              <a:t>حريك المؤشر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41511" y="1815593"/>
            <a:ext cx="4642121" cy="485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8"/>
              </a:lnSpc>
              <a:spcBef>
                <a:spcPct val="0"/>
              </a:spcBef>
            </a:pPr>
            <a:r>
              <a:rPr lang="en-US" sz="3443">
                <a:solidFill>
                  <a:srgbClr val="3C2F2F"/>
                </a:solidFill>
                <a:cs typeface="Open Sans Bold"/>
              </a:rPr>
              <a:t>عرض شاشات البرامج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700564">
            <a:off x="7253695" y="4598975"/>
            <a:ext cx="4515629" cy="90312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309699">
            <a:off x="7941834" y="8558181"/>
            <a:ext cx="3368175" cy="6736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394892">
            <a:off x="7932392" y="8473024"/>
            <a:ext cx="3368175" cy="6736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721908">
            <a:off x="8420551" y="2520381"/>
            <a:ext cx="3282241" cy="65644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8345579">
            <a:off x="7436084" y="2979056"/>
            <a:ext cx="4101977" cy="820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19735" y="-3194762"/>
            <a:ext cx="23316765" cy="41970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44286" y="3471744"/>
            <a:ext cx="3715014" cy="33435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67335" y="-3042362"/>
            <a:ext cx="23316765" cy="41970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21526" y="8945915"/>
            <a:ext cx="30531052" cy="549558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956081" y="4346878"/>
            <a:ext cx="10061477" cy="206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9"/>
              </a:lnSpc>
            </a:pPr>
            <a:r>
              <a:rPr lang="en-US" sz="3699">
                <a:solidFill>
                  <a:srgbClr val="30526A"/>
                </a:solidFill>
                <a:cs typeface="Open Sans Bold"/>
              </a:rPr>
              <a:t>نعم عن طريق الطباعة</a:t>
            </a:r>
          </a:p>
          <a:p>
            <a:pPr algn="ctr">
              <a:lnSpc>
                <a:spcPts val="4069"/>
              </a:lnSpc>
            </a:pPr>
            <a:r>
              <a:rPr lang="en-US" sz="3699">
                <a:solidFill>
                  <a:srgbClr val="30526A"/>
                </a:solidFill>
                <a:cs typeface="Open Sans Bold"/>
              </a:rPr>
              <a:t>يمكن طباعة النصوص والارقام والصور والرسومات </a:t>
            </a:r>
          </a:p>
          <a:p>
            <a:pPr algn="ctr">
              <a:lnSpc>
                <a:spcPts val="4069"/>
              </a:lnSpc>
            </a:pPr>
            <a:r>
              <a:rPr lang="en-US" sz="3699">
                <a:solidFill>
                  <a:srgbClr val="30526A"/>
                </a:solidFill>
                <a:cs typeface="Open Sans Bold"/>
              </a:rPr>
              <a:t>الطابعة ممكن توصيلها بالحاسب بسلك </a:t>
            </a:r>
          </a:p>
          <a:p>
            <a:pPr algn="ctr">
              <a:lnSpc>
                <a:spcPts val="4069"/>
              </a:lnSpc>
              <a:spcBef>
                <a:spcPct val="0"/>
              </a:spcBef>
            </a:pPr>
            <a:r>
              <a:rPr lang="en-US" sz="3699">
                <a:solidFill>
                  <a:srgbClr val="30526A"/>
                </a:solidFill>
                <a:cs typeface="Open Sans Bold"/>
              </a:rPr>
              <a:t>وممكن تكون لا سلكي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18494" y="2341192"/>
            <a:ext cx="8499063" cy="105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799">
                <a:solidFill>
                  <a:srgbClr val="821F0F"/>
                </a:solidFill>
                <a:cs typeface="Open Sans Bold"/>
              </a:rPr>
              <a:t>كيف تحصلين على الورق الذي يتم اعداده </a:t>
            </a:r>
          </a:p>
          <a:p>
            <a:pPr algn="ctr">
              <a:lnSpc>
                <a:spcPts val="4179"/>
              </a:lnSpc>
              <a:spcBef>
                <a:spcPct val="0"/>
              </a:spcBef>
            </a:pPr>
            <a:r>
              <a:rPr lang="en-US" sz="3799">
                <a:solidFill>
                  <a:srgbClr val="821F0F"/>
                </a:solidFill>
                <a:cs typeface="Open Sans Bold"/>
              </a:rPr>
              <a:t>في جهازك الحاسوب ؟</a:t>
            </a: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19735" y="-3194762"/>
            <a:ext cx="23316765" cy="41970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67335" y="-3042362"/>
            <a:ext cx="23316765" cy="41970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21526" y="8945915"/>
            <a:ext cx="30531052" cy="54955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6152475"/>
            <a:ext cx="3909395" cy="279344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7DF8233-F9F7-9A61-3588-F1D36551295F}"/>
              </a:ext>
            </a:extLst>
          </p:cNvPr>
          <p:cNvSpPr txBox="1"/>
          <p:nvPr/>
        </p:nvSpPr>
        <p:spPr>
          <a:xfrm>
            <a:off x="7162800" y="2705100"/>
            <a:ext cx="4419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 </a:t>
            </a:r>
            <a:r>
              <a:rPr lang="ar-SA" sz="2800" dirty="0">
                <a:hlinkClick r:id="rId6"/>
              </a:rPr>
              <a:t>قناتي في </a:t>
            </a:r>
            <a:r>
              <a:rPr lang="ar-SA" sz="2800" dirty="0" err="1">
                <a:hlinkClick r:id="rId6"/>
              </a:rPr>
              <a:t>التلقرام</a:t>
            </a:r>
            <a:r>
              <a:rPr lang="ar-SA" sz="2800" dirty="0">
                <a:hlinkClick r:id="rId6"/>
              </a:rPr>
              <a:t> </a:t>
            </a:r>
            <a:endParaRPr lang="ar-SA" dirty="0"/>
          </a:p>
        </p:txBody>
      </p:sp>
      <p:sp>
        <p:nvSpPr>
          <p:cNvPr id="7" name="سهم: لليمين 6">
            <a:extLst>
              <a:ext uri="{FF2B5EF4-FFF2-40B4-BE49-F238E27FC236}">
                <a16:creationId xmlns:a16="http://schemas.microsoft.com/office/drawing/2014/main" id="{CC33B772-CED9-7BAF-B1E3-D73A7BB5C96F}"/>
              </a:ext>
            </a:extLst>
          </p:cNvPr>
          <p:cNvSpPr/>
          <p:nvPr/>
        </p:nvSpPr>
        <p:spPr>
          <a:xfrm rot="13142300">
            <a:off x="9097290" y="3269565"/>
            <a:ext cx="1334089" cy="1050503"/>
          </a:xfrm>
          <a:prstGeom prst="rightArrow">
            <a:avLst>
              <a:gd name="adj1" fmla="val 29929"/>
              <a:gd name="adj2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21407" y="810078"/>
            <a:ext cx="3456432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68713" y="8316453"/>
            <a:ext cx="23569628" cy="42425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7691" y="6654671"/>
            <a:ext cx="4447592" cy="332356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3509434"/>
            <a:ext cx="13102766" cy="193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9"/>
              </a:lnSpc>
            </a:pPr>
            <a:r>
              <a:rPr lang="en-US" sz="4599">
                <a:solidFill>
                  <a:srgbClr val="D2583A"/>
                </a:solidFill>
                <a:cs typeface="XM Yekan Bold"/>
              </a:rPr>
              <a:t>ماذا تعني كلمة حاسب بالنسبة لك ؟ </a:t>
            </a:r>
          </a:p>
          <a:p>
            <a:pPr algn="ctr">
              <a:lnSpc>
                <a:spcPts val="5059"/>
              </a:lnSpc>
            </a:pPr>
            <a:r>
              <a:rPr lang="en-US" sz="4599">
                <a:solidFill>
                  <a:srgbClr val="D2583A"/>
                </a:solidFill>
                <a:cs typeface="XM Yekan Bold"/>
              </a:rPr>
              <a:t>أو ما هي الكلمة المرادفة لها في نظرك ؟</a:t>
            </a:r>
          </a:p>
          <a:p>
            <a:pPr algn="ctr">
              <a:lnSpc>
                <a:spcPts val="5059"/>
              </a:lnSpc>
            </a:pPr>
            <a:r>
              <a:rPr lang="en-US" sz="4599">
                <a:solidFill>
                  <a:srgbClr val="D2583A"/>
                </a:solidFill>
                <a:cs typeface="XM Yekan Bold"/>
              </a:rPr>
              <a:t>دوني تلك الكلمات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79769" y="1828422"/>
            <a:ext cx="8000628" cy="708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5399">
                <a:solidFill>
                  <a:srgbClr val="2D3456"/>
                </a:solidFill>
                <a:cs typeface="Lalezar"/>
              </a:rPr>
              <a:t>استراتيجية التلخيص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77592" y="-2028354"/>
            <a:ext cx="22537269" cy="40567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88400" y="4536381"/>
            <a:ext cx="4515556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09694" y="2224345"/>
            <a:ext cx="8445545" cy="2312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9"/>
              </a:lnSpc>
            </a:pPr>
            <a:r>
              <a:rPr lang="en-US" sz="4699">
                <a:solidFill>
                  <a:srgbClr val="3C2F2F"/>
                </a:solidFill>
                <a:cs typeface="XM Yekan Bold"/>
              </a:rPr>
              <a:t>هو جهاز الكتروني يمكنه اتباع تعليمات محددة لاتخاذ قرارات والقيام بالكثير من الأمور المعقدة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75397" y="471488"/>
            <a:ext cx="362547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7333">
                <a:solidFill>
                  <a:srgbClr val="FFFFFF"/>
                </a:solidFill>
                <a:cs typeface="XM Yekan"/>
              </a:rPr>
              <a:t>الحاسب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58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780" end="9084.2857"/>
                </p14:media>
              </p:ext>
            </p:extLst>
          </p:nvPr>
        </p:nvPicPr>
        <p:blipFill>
          <a:blip r:embed="rId4"/>
          <a:srcRect t="10000" b="10000"/>
          <a:stretch>
            <a:fillRect/>
          </a:stretch>
        </p:blipFill>
        <p:spPr>
          <a:xfrm>
            <a:off x="0" y="2057400"/>
            <a:ext cx="1828800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218932" y="557213"/>
            <a:ext cx="585013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9"/>
              </a:lnSpc>
              <a:spcBef>
                <a:spcPct val="0"/>
              </a:spcBef>
            </a:pPr>
            <a:r>
              <a:rPr lang="en-US" sz="6099">
                <a:solidFill>
                  <a:srgbClr val="2D3456"/>
                </a:solidFill>
                <a:latin typeface="Ara Hamah Alhorra"/>
              </a:rPr>
              <a:t> استراتيجية الصف المقلوب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42572" y="7954211"/>
            <a:ext cx="22875072" cy="411751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41605" y="1568349"/>
            <a:ext cx="7419328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9"/>
              </a:lnSpc>
            </a:pPr>
            <a:r>
              <a:rPr lang="en-US" sz="4633">
                <a:solidFill>
                  <a:srgbClr val="3C2F2F"/>
                </a:solidFill>
                <a:cs typeface="29LT Azer Light Bold"/>
              </a:rPr>
              <a:t>من خلال مشاهدة الفيديو السابق </a:t>
            </a:r>
          </a:p>
          <a:p>
            <a:pPr algn="ctr">
              <a:lnSpc>
                <a:spcPts val="5559"/>
              </a:lnSpc>
            </a:pPr>
            <a:r>
              <a:rPr lang="en-US" sz="4633">
                <a:solidFill>
                  <a:srgbClr val="3C2F2F"/>
                </a:solidFill>
                <a:cs typeface="29LT Azer Light Bold"/>
              </a:rPr>
              <a:t>يتكون الحاسب من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79755" y="341506"/>
            <a:ext cx="4543028" cy="688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8"/>
              </a:lnSpc>
            </a:pPr>
            <a:r>
              <a:rPr lang="en-US" sz="4020">
                <a:solidFill>
                  <a:srgbClr val="30526A"/>
                </a:solidFill>
                <a:cs typeface="Lalezar"/>
              </a:rPr>
              <a:t>مكونات الحاسب  الرئيسية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05512" y="3939326"/>
            <a:ext cx="3553788" cy="25312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0530" y="3939326"/>
            <a:ext cx="1982069" cy="30536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29887" y="3814838"/>
            <a:ext cx="3038538" cy="31295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04897" y="4064263"/>
            <a:ext cx="2472885" cy="263072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817293" y="6732963"/>
            <a:ext cx="1330226" cy="585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9"/>
              </a:lnSpc>
              <a:spcBef>
                <a:spcPct val="0"/>
              </a:spcBef>
            </a:pPr>
            <a:r>
              <a:rPr lang="en-US" sz="4099">
                <a:solidFill>
                  <a:srgbClr val="30526A"/>
                </a:solidFill>
                <a:cs typeface="Open Sans Bold"/>
              </a:rPr>
              <a:t>الفأرة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7241163"/>
            <a:ext cx="3870261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  <a:spcBef>
                <a:spcPct val="0"/>
              </a:spcBef>
            </a:pPr>
            <a:r>
              <a:rPr lang="en-US" sz="3599">
                <a:solidFill>
                  <a:srgbClr val="30526A"/>
                </a:solidFill>
                <a:cs typeface="Open Sans Bold"/>
              </a:rPr>
              <a:t>صندوق الحاسب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67590" y="6919653"/>
            <a:ext cx="2657773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  <a:spcBef>
                <a:spcPct val="0"/>
              </a:spcBef>
            </a:pPr>
            <a:r>
              <a:rPr lang="en-US" sz="3599">
                <a:solidFill>
                  <a:srgbClr val="30526A"/>
                </a:solidFill>
                <a:cs typeface="Open Sans Bold"/>
              </a:rPr>
              <a:t>لوحة المفاتيح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61852" y="7044748"/>
            <a:ext cx="1958975" cy="596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4199">
                <a:solidFill>
                  <a:srgbClr val="30526A"/>
                </a:solidFill>
                <a:cs typeface="Open Sans Bold"/>
              </a:rPr>
              <a:t>الشاشة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42572" y="7954211"/>
            <a:ext cx="22875072" cy="41175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77595" y="4431851"/>
            <a:ext cx="2361563" cy="25654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63058" y="772770"/>
            <a:ext cx="2471811" cy="22246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39400" y="4895763"/>
            <a:ext cx="2962829" cy="16376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97200" y="3302376"/>
            <a:ext cx="1902740" cy="31712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03755" y="6997311"/>
            <a:ext cx="1973840" cy="29104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27701" y="5143500"/>
            <a:ext cx="2719450" cy="20816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848570" y="6997311"/>
            <a:ext cx="1919240" cy="264556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875528" y="2148960"/>
            <a:ext cx="4611078" cy="1327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26"/>
              </a:lnSpc>
            </a:pPr>
            <a:r>
              <a:rPr lang="en-US" sz="7733">
                <a:solidFill>
                  <a:srgbClr val="3C2F2F"/>
                </a:solidFill>
                <a:cs typeface="Ara Hamah Alhorra"/>
              </a:rPr>
              <a:t>ملحقات الحاسب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75202" y="8268290"/>
            <a:ext cx="22430113" cy="40374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23313" y="5480794"/>
            <a:ext cx="3635987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364106" y="3422299"/>
            <a:ext cx="9559788" cy="258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8"/>
              </a:lnSpc>
              <a:spcBef>
                <a:spcPct val="0"/>
              </a:spcBef>
            </a:pPr>
            <a:r>
              <a:rPr lang="en-US" sz="5681">
                <a:solidFill>
                  <a:srgbClr val="000000"/>
                </a:solidFill>
                <a:cs typeface="Lalezar"/>
              </a:rPr>
              <a:t>استراتيجية قوة الذاكرة </a:t>
            </a:r>
          </a:p>
          <a:p>
            <a:pPr algn="ctr">
              <a:lnSpc>
                <a:spcPts val="6818"/>
              </a:lnSpc>
              <a:spcBef>
                <a:spcPct val="0"/>
              </a:spcBef>
            </a:pPr>
            <a:r>
              <a:rPr lang="en-US" sz="5681">
                <a:solidFill>
                  <a:srgbClr val="000000"/>
                </a:solidFill>
                <a:cs typeface="Lalezar"/>
              </a:rPr>
              <a:t>دوني ما رأيته من ملحقات الحاسب في الصور السابقة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75202" y="8268290"/>
            <a:ext cx="22430113" cy="40374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23313" y="5480794"/>
            <a:ext cx="363598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4699966"/>
            <a:ext cx="2720411" cy="333792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094052" y="1950905"/>
            <a:ext cx="8827861" cy="2749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0"/>
              </a:lnSpc>
            </a:pPr>
            <a:r>
              <a:rPr lang="en-US" sz="5173">
                <a:solidFill>
                  <a:srgbClr val="000000"/>
                </a:solidFill>
                <a:cs typeface="Open Sans Bold"/>
              </a:rPr>
              <a:t>سماعة الأذن - المايكروفون - صندوق الحاسب</a:t>
            </a:r>
          </a:p>
          <a:p>
            <a:pPr algn="ctr">
              <a:lnSpc>
                <a:spcPts val="5195"/>
              </a:lnSpc>
              <a:spcBef>
                <a:spcPct val="0"/>
              </a:spcBef>
            </a:pPr>
            <a:r>
              <a:rPr lang="en-US" sz="4723">
                <a:solidFill>
                  <a:srgbClr val="000000"/>
                </a:solidFill>
                <a:cs typeface="Open Sans Bold"/>
              </a:rPr>
              <a:t>الطابعة - كاميرا الويب - الكاميرا الرقمية - الماس الضوئي </a:t>
            </a: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75202" y="8268290"/>
            <a:ext cx="22430113" cy="40374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18774" y="2364381"/>
            <a:ext cx="1795886" cy="19509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06321" y="6972677"/>
            <a:ext cx="1384614" cy="20416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788181" y="4656161"/>
            <a:ext cx="1431769" cy="197361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27726" y="638891"/>
            <a:ext cx="10478596" cy="138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55"/>
              </a:lnSpc>
            </a:pPr>
            <a:r>
              <a:rPr lang="en-US" sz="8111">
                <a:solidFill>
                  <a:srgbClr val="2D3456"/>
                </a:solidFill>
                <a:cs typeface="Ara Hamah Alhorra"/>
              </a:rPr>
              <a:t>صلي الأجهزة التالية بعملها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43467" y="5619394"/>
            <a:ext cx="6123556" cy="59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9"/>
              </a:lnSpc>
              <a:spcBef>
                <a:spcPct val="0"/>
              </a:spcBef>
            </a:pPr>
            <a:r>
              <a:rPr lang="en-US" sz="4209">
                <a:solidFill>
                  <a:srgbClr val="3C2F2F"/>
                </a:solidFill>
                <a:cs typeface="Open Sans Bold"/>
              </a:rPr>
              <a:t>الاستماع للملفات الصوتية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27726" y="3029008"/>
            <a:ext cx="4082010" cy="659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4"/>
              </a:lnSpc>
              <a:spcBef>
                <a:spcPct val="0"/>
              </a:spcBef>
            </a:pPr>
            <a:r>
              <a:rPr lang="en-US" sz="4676">
                <a:solidFill>
                  <a:srgbClr val="3C2F2F"/>
                </a:solidFill>
                <a:cs typeface="Open Sans Bold"/>
              </a:rPr>
              <a:t>تسجيل الصوت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25355" y="7285562"/>
            <a:ext cx="5159780" cy="1204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9"/>
              </a:lnSpc>
              <a:spcBef>
                <a:spcPct val="0"/>
              </a:spcBef>
            </a:pPr>
            <a:r>
              <a:rPr lang="en-US" sz="4299">
                <a:solidFill>
                  <a:srgbClr val="3C2F2F"/>
                </a:solidFill>
                <a:cs typeface="Open Sans Bold"/>
              </a:rPr>
              <a:t>التواصل المرئي عبر الانترنت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187</Words>
  <Application>Microsoft Office PowerPoint</Application>
  <PresentationFormat>مخصص</PresentationFormat>
  <Paragraphs>49</Paragraphs>
  <Slides>14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0" baseType="lpstr">
      <vt:lpstr>Ara Hamah Alhorra</vt:lpstr>
      <vt:lpstr>Calibri</vt:lpstr>
      <vt:lpstr>Arial</vt:lpstr>
      <vt:lpstr>Open Sans</vt:lpstr>
      <vt:lpstr>Lalezar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الأول للصف الرابع الحاسب </dc:title>
  <cp:lastModifiedBy>الجازي بنت المري</cp:lastModifiedBy>
  <cp:revision>2</cp:revision>
  <dcterms:created xsi:type="dcterms:W3CDTF">2006-08-16T00:00:00Z</dcterms:created>
  <dcterms:modified xsi:type="dcterms:W3CDTF">2022-09-10T12:52:04Z</dcterms:modified>
  <dc:identifier>DAFLmmP0VLo</dc:identifier>
</cp:coreProperties>
</file>