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59" r:id="rId3"/>
    <p:sldId id="256" r:id="rId4"/>
    <p:sldId id="319" r:id="rId5"/>
    <p:sldId id="331" r:id="rId6"/>
    <p:sldId id="332" r:id="rId7"/>
    <p:sldId id="333" r:id="rId8"/>
    <p:sldId id="334" r:id="rId9"/>
    <p:sldId id="335" r:id="rId10"/>
    <p:sldId id="336" r:id="rId11"/>
    <p:sldId id="321" r:id="rId12"/>
    <p:sldId id="337" r:id="rId13"/>
    <p:sldId id="338" r:id="rId14"/>
    <p:sldId id="340" r:id="rId15"/>
    <p:sldId id="339" r:id="rId16"/>
    <p:sldId id="342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75" d="100"/>
          <a:sy n="75" d="100"/>
        </p:scale>
        <p:origin x="-72" y="6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07/09/1442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صِلَةُ الرَّحِمِ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أُحَاكِي </a:t>
              </a:r>
              <a:r>
                <a:rPr lang="ar-SY" b="1" dirty="0"/>
                <a:t>الْمِثَالَ الْأَوَّلَ </a:t>
              </a:r>
              <a:r>
                <a:rPr lang="ar-SY" b="1" dirty="0" smtClean="0"/>
                <a:t>بِاستِخْدَامِ أُسلُوبِ </a:t>
              </a:r>
              <a:r>
                <a:rPr lang="ar-SY" b="1" dirty="0"/>
                <a:t>الدُّعَاءِ: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2919"/>
            <a:ext cx="670605" cy="71764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</a:p>
        </p:txBody>
      </p:sp>
      <p:grpSp>
        <p:nvGrpSpPr>
          <p:cNvPr id="180" name="Group 43">
            <a:extLst>
              <a:ext uri="{FF2B5EF4-FFF2-40B4-BE49-F238E27FC236}">
                <a16:creationId xmlns="" xmlns:a16="http://schemas.microsoft.com/office/drawing/2014/main" id="{5AA5AFE2-545A-4C7C-A0A7-C1716FEFFC97}"/>
              </a:ext>
            </a:extLst>
          </p:cNvPr>
          <p:cNvGrpSpPr/>
          <p:nvPr/>
        </p:nvGrpSpPr>
        <p:grpSpPr>
          <a:xfrm>
            <a:off x="819312" y="3368810"/>
            <a:ext cx="1349827" cy="2091875"/>
            <a:chOff x="673500" y="1740804"/>
            <a:chExt cx="1349827" cy="2091875"/>
          </a:xfrm>
        </p:grpSpPr>
        <p:sp>
          <p:nvSpPr>
            <p:cNvPr id="181" name="Rectangle: Rounded Corners 7">
              <a:extLst>
                <a:ext uri="{FF2B5EF4-FFF2-40B4-BE49-F238E27FC236}">
                  <a16:creationId xmlns="" xmlns:a16="http://schemas.microsoft.com/office/drawing/2014/main" id="{915589CC-AC0A-4688-9DC1-691613216F59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TextBox 8">
              <a:extLst>
                <a:ext uri="{FF2B5EF4-FFF2-40B4-BE49-F238E27FC236}">
                  <a16:creationId xmlns="" xmlns:a16="http://schemas.microsoft.com/office/drawing/2014/main" id="{6CD40279-21B7-4B22-9E92-01D428DBF9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اللَّهُمَّ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وَفِّقَنِي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83" name="Freeform: Shape 6">
            <a:extLst>
              <a:ext uri="{FF2B5EF4-FFF2-40B4-BE49-F238E27FC236}">
                <a16:creationId xmlns="" xmlns:a16="http://schemas.microsoft.com/office/drawing/2014/main" id="{5A9001C2-5BA0-46D1-A468-CF95AE8BAD70}"/>
              </a:ext>
            </a:extLst>
          </p:cNvPr>
          <p:cNvSpPr/>
          <p:nvPr/>
        </p:nvSpPr>
        <p:spPr>
          <a:xfrm>
            <a:off x="65239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TextBox 9">
            <a:extLst>
              <a:ext uri="{FF2B5EF4-FFF2-40B4-BE49-F238E27FC236}">
                <a16:creationId xmlns="" xmlns:a16="http://schemas.microsoft.com/office/drawing/2014/main" id="{EE5F8F42-327D-4AF1-BEC1-8435B9BD4115}"/>
              </a:ext>
            </a:extLst>
          </p:cNvPr>
          <p:cNvSpPr txBox="1"/>
          <p:nvPr/>
        </p:nvSpPr>
        <p:spPr>
          <a:xfrm>
            <a:off x="124747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4</a:t>
            </a:r>
            <a:endParaRPr lang="en-US" sz="8000" dirty="0">
              <a:gradFill flip="none" rotWithShape="1">
                <a:gsLst>
                  <a:gs pos="0">
                    <a:srgbClr val="FF9900"/>
                  </a:gs>
                  <a:gs pos="68000">
                    <a:srgbClr val="CC3300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186" name="TextBox 12">
            <a:extLst>
              <a:ext uri="{FF2B5EF4-FFF2-40B4-BE49-F238E27FC236}">
                <a16:creationId xmlns="" xmlns:a16="http://schemas.microsoft.com/office/drawing/2014/main" id="{E0BECEF6-96B6-471A-8D35-AF75977B27CA}"/>
              </a:ext>
            </a:extLst>
          </p:cNvPr>
          <p:cNvSpPr txBox="1"/>
          <p:nvPr/>
        </p:nvSpPr>
        <p:spPr>
          <a:xfrm>
            <a:off x="652398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أَدْعُو اللهَ أَنْ يُوَفِّقَنِي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87" name="Group 44">
            <a:extLst>
              <a:ext uri="{FF2B5EF4-FFF2-40B4-BE49-F238E27FC236}">
                <a16:creationId xmlns="" xmlns:a16="http://schemas.microsoft.com/office/drawing/2014/main" id="{78375AD4-012F-453A-9555-72FD0E8186C8}"/>
              </a:ext>
            </a:extLst>
          </p:cNvPr>
          <p:cNvGrpSpPr/>
          <p:nvPr/>
        </p:nvGrpSpPr>
        <p:grpSpPr>
          <a:xfrm>
            <a:off x="3224287" y="3368810"/>
            <a:ext cx="1349827" cy="2091875"/>
            <a:chOff x="3078475" y="1740804"/>
            <a:chExt cx="1349827" cy="2091875"/>
          </a:xfrm>
        </p:grpSpPr>
        <p:sp>
          <p:nvSpPr>
            <p:cNvPr id="188" name="Rectangle: Rounded Corners 15">
              <a:extLst>
                <a:ext uri="{FF2B5EF4-FFF2-40B4-BE49-F238E27FC236}">
                  <a16:creationId xmlns="" xmlns:a16="http://schemas.microsoft.com/office/drawing/2014/main" id="{71650F66-50ED-4A97-A090-C56D0970CCE0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7">
              <a:extLst>
                <a:ext uri="{FF2B5EF4-FFF2-40B4-BE49-F238E27FC236}">
                  <a16:creationId xmlns="" xmlns:a16="http://schemas.microsoft.com/office/drawing/2014/main" id="{847B8F15-9B0E-4494-A392-779F95C3957E}"/>
                </a:ext>
              </a:extLst>
            </p:cNvPr>
            <p:cNvSpPr txBox="1"/>
            <p:nvPr/>
          </p:nvSpPr>
          <p:spPr>
            <a:xfrm>
              <a:off x="3181548" y="1993198"/>
              <a:ext cx="1143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اللَّهُمَّ اِحْرِسْ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وَطَنِي</a:t>
              </a:r>
              <a:r>
                <a:rPr lang="en-US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 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0" name="Freeform: Shape 16">
            <a:extLst>
              <a:ext uri="{FF2B5EF4-FFF2-40B4-BE49-F238E27FC236}">
                <a16:creationId xmlns="" xmlns:a16="http://schemas.microsoft.com/office/drawing/2014/main" id="{6EAABEFB-F56D-4877-834E-B3295D64FE78}"/>
              </a:ext>
            </a:extLst>
          </p:cNvPr>
          <p:cNvSpPr/>
          <p:nvPr/>
        </p:nvSpPr>
        <p:spPr>
          <a:xfrm>
            <a:off x="305737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TextBox 18">
            <a:extLst>
              <a:ext uri="{FF2B5EF4-FFF2-40B4-BE49-F238E27FC236}">
                <a16:creationId xmlns="" xmlns:a16="http://schemas.microsoft.com/office/drawing/2014/main" id="{6834140B-B33D-49CD-855D-873B5DB5BF2F}"/>
              </a:ext>
            </a:extLst>
          </p:cNvPr>
          <p:cNvSpPr txBox="1"/>
          <p:nvPr/>
        </p:nvSpPr>
        <p:spPr>
          <a:xfrm>
            <a:off x="365245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  <a:endParaRPr lang="en-US" sz="8000" dirty="0">
              <a:gradFill flip="none" rotWithShape="1">
                <a:gsLst>
                  <a:gs pos="0">
                    <a:srgbClr val="CC00CC"/>
                  </a:gs>
                  <a:gs pos="68000">
                    <a:srgbClr val="FF0066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193" name="TextBox 20">
            <a:extLst>
              <a:ext uri="{FF2B5EF4-FFF2-40B4-BE49-F238E27FC236}">
                <a16:creationId xmlns="" xmlns:a16="http://schemas.microsoft.com/office/drawing/2014/main" id="{E2F3681D-BEEB-4604-85D5-BD7F30F28C1E}"/>
              </a:ext>
            </a:extLst>
          </p:cNvPr>
          <p:cNvSpPr txBox="1"/>
          <p:nvPr/>
        </p:nvSpPr>
        <p:spPr>
          <a:xfrm>
            <a:off x="3057373" y="5239276"/>
            <a:ext cx="168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أَدْعُو اللهَ أَنْ يَحْرُسَ وَطَنِي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4" name="Group 45">
            <a:extLst>
              <a:ext uri="{FF2B5EF4-FFF2-40B4-BE49-F238E27FC236}">
                <a16:creationId xmlns="" xmlns:a16="http://schemas.microsoft.com/office/drawing/2014/main" id="{9E2C72BB-A694-4060-AF23-DD36BCCBFB12}"/>
              </a:ext>
            </a:extLst>
          </p:cNvPr>
          <p:cNvGrpSpPr/>
          <p:nvPr/>
        </p:nvGrpSpPr>
        <p:grpSpPr>
          <a:xfrm>
            <a:off x="5629262" y="3368810"/>
            <a:ext cx="1349827" cy="2091875"/>
            <a:chOff x="5483450" y="1740804"/>
            <a:chExt cx="1349827" cy="2091875"/>
          </a:xfrm>
        </p:grpSpPr>
        <p:sp>
          <p:nvSpPr>
            <p:cNvPr id="195" name="Rectangle: Rounded Corners 22">
              <a:extLst>
                <a:ext uri="{FF2B5EF4-FFF2-40B4-BE49-F238E27FC236}">
                  <a16:creationId xmlns="" xmlns:a16="http://schemas.microsoft.com/office/drawing/2014/main" id="{DE01D5C7-1BDA-42C6-986F-10B28FE2FB00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TextBox 24">
              <a:extLst>
                <a:ext uri="{FF2B5EF4-FFF2-40B4-BE49-F238E27FC236}">
                  <a16:creationId xmlns="" xmlns:a16="http://schemas.microsoft.com/office/drawing/2014/main" id="{B0FA7330-9359-4E00-B16D-34805995A21F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اللَّهُمَّ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 </a:t>
              </a:r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اِحْفَظْ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أُمِّي وَ أَبِي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7" name="Freeform: Shape 23">
            <a:extLst>
              <a:ext uri="{FF2B5EF4-FFF2-40B4-BE49-F238E27FC236}">
                <a16:creationId xmlns="" xmlns:a16="http://schemas.microsoft.com/office/drawing/2014/main" id="{6317176E-CF13-450B-88B5-01F2710AC969}"/>
              </a:ext>
            </a:extLst>
          </p:cNvPr>
          <p:cNvSpPr/>
          <p:nvPr/>
        </p:nvSpPr>
        <p:spPr>
          <a:xfrm>
            <a:off x="546234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TextBox 25">
            <a:extLst>
              <a:ext uri="{FF2B5EF4-FFF2-40B4-BE49-F238E27FC236}">
                <a16:creationId xmlns="" xmlns:a16="http://schemas.microsoft.com/office/drawing/2014/main" id="{1313A825-5BD2-4B11-A866-E1A440475789}"/>
              </a:ext>
            </a:extLst>
          </p:cNvPr>
          <p:cNvSpPr txBox="1"/>
          <p:nvPr/>
        </p:nvSpPr>
        <p:spPr>
          <a:xfrm>
            <a:off x="605742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  <a:endParaRPr lang="en-US" sz="8000" dirty="0">
              <a:gradFill flip="none" rotWithShape="1">
                <a:gsLst>
                  <a:gs pos="0">
                    <a:srgbClr val="00CCFF"/>
                  </a:gs>
                  <a:gs pos="68000">
                    <a:srgbClr val="0000CC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200" name="TextBox 27">
            <a:extLst>
              <a:ext uri="{FF2B5EF4-FFF2-40B4-BE49-F238E27FC236}">
                <a16:creationId xmlns="" xmlns:a16="http://schemas.microsoft.com/office/drawing/2014/main" id="{AC1078E0-C21B-4F84-A172-EC69285D55B7}"/>
              </a:ext>
            </a:extLst>
          </p:cNvPr>
          <p:cNvSpPr txBox="1"/>
          <p:nvPr/>
        </p:nvSpPr>
        <p:spPr>
          <a:xfrm>
            <a:off x="5462348" y="5239276"/>
            <a:ext cx="168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dirty="0" smtClean="0"/>
              <a:t>أَدْعُو اللهَ أنَ يَحْفَظَ أُمِّي </a:t>
            </a:r>
            <a:r>
              <a:rPr lang="ar-SY" sz="1600" dirty="0"/>
              <a:t>وَ </a:t>
            </a:r>
            <a:r>
              <a:rPr lang="ar-SY" sz="1600" dirty="0" smtClean="0"/>
              <a:t>أَبِي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1" name="Group 46">
            <a:extLst>
              <a:ext uri="{FF2B5EF4-FFF2-40B4-BE49-F238E27FC236}">
                <a16:creationId xmlns="" xmlns:a16="http://schemas.microsoft.com/office/drawing/2014/main" id="{1802364F-1119-496E-B494-47F1B1B03125}"/>
              </a:ext>
            </a:extLst>
          </p:cNvPr>
          <p:cNvGrpSpPr/>
          <p:nvPr/>
        </p:nvGrpSpPr>
        <p:grpSpPr>
          <a:xfrm>
            <a:off x="8034237" y="3368810"/>
            <a:ext cx="1349827" cy="2091875"/>
            <a:chOff x="7888425" y="1740804"/>
            <a:chExt cx="1349827" cy="2091875"/>
          </a:xfrm>
        </p:grpSpPr>
        <p:sp>
          <p:nvSpPr>
            <p:cNvPr id="202" name="Rectangle: Rounded Corners 29">
              <a:extLst>
                <a:ext uri="{FF2B5EF4-FFF2-40B4-BE49-F238E27FC236}">
                  <a16:creationId xmlns="" xmlns:a16="http://schemas.microsoft.com/office/drawing/2014/main" id="{50E84C66-BE65-4C99-8167-78979A6F79C9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TextBox 31">
              <a:extLst>
                <a:ext uri="{FF2B5EF4-FFF2-40B4-BE49-F238E27FC236}">
                  <a16:creationId xmlns="" xmlns:a16="http://schemas.microsoft.com/office/drawing/2014/main" id="{59C77BA0-5D99-436B-BFAD-051A142FAA33}"/>
                </a:ext>
              </a:extLst>
            </p:cNvPr>
            <p:cNvSpPr txBox="1"/>
            <p:nvPr/>
          </p:nvSpPr>
          <p:spPr>
            <a:xfrm>
              <a:off x="7991499" y="2177864"/>
              <a:ext cx="11436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اللَّهُمَّ </a:t>
              </a:r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اشفِ أُمِّي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204" name="Freeform: Shape 30">
            <a:extLst>
              <a:ext uri="{FF2B5EF4-FFF2-40B4-BE49-F238E27FC236}">
                <a16:creationId xmlns="" xmlns:a16="http://schemas.microsoft.com/office/drawing/2014/main" id="{1292E6D2-D719-4B64-9A4B-CB7BAC1D8232}"/>
              </a:ext>
            </a:extLst>
          </p:cNvPr>
          <p:cNvSpPr/>
          <p:nvPr/>
        </p:nvSpPr>
        <p:spPr>
          <a:xfrm>
            <a:off x="786732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TextBox 32">
            <a:extLst>
              <a:ext uri="{FF2B5EF4-FFF2-40B4-BE49-F238E27FC236}">
                <a16:creationId xmlns="" xmlns:a16="http://schemas.microsoft.com/office/drawing/2014/main" id="{4AD3243F-4EFA-49FD-8006-37379AC9D6D5}"/>
              </a:ext>
            </a:extLst>
          </p:cNvPr>
          <p:cNvSpPr txBox="1"/>
          <p:nvPr/>
        </p:nvSpPr>
        <p:spPr>
          <a:xfrm>
            <a:off x="846240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  <a:endParaRPr lang="en-US" sz="8000" dirty="0">
              <a:gradFill flip="none" rotWithShape="1">
                <a:gsLst>
                  <a:gs pos="0">
                    <a:srgbClr val="00CC99"/>
                  </a:gs>
                  <a:gs pos="68000">
                    <a:srgbClr val="006666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207" name="TextBox 34">
            <a:extLst>
              <a:ext uri="{FF2B5EF4-FFF2-40B4-BE49-F238E27FC236}">
                <a16:creationId xmlns="" xmlns:a16="http://schemas.microsoft.com/office/drawing/2014/main" id="{4D53248F-CBB5-4F66-BCB4-CA355B1C2A83}"/>
              </a:ext>
            </a:extLst>
          </p:cNvPr>
          <p:cNvSpPr txBox="1"/>
          <p:nvPr/>
        </p:nvSpPr>
        <p:spPr>
          <a:xfrm>
            <a:off x="7867323" y="5239276"/>
            <a:ext cx="168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dirty="0" smtClean="0"/>
              <a:t>أَدْعُو </a:t>
            </a:r>
            <a:r>
              <a:rPr lang="ar-SY" sz="1600" dirty="0"/>
              <a:t>اللهَ </a:t>
            </a:r>
            <a:r>
              <a:rPr lang="ar-SY" sz="1600" dirty="0" smtClean="0"/>
              <a:t>أَنْ يَ</a:t>
            </a:r>
            <a:r>
              <a:rPr lang="ar-SY" sz="1600" dirty="0"/>
              <a:t>شفِيَ أُمِّي</a:t>
            </a:r>
            <a:r>
              <a:rPr lang="ar-SY" sz="1600" dirty="0" smtClean="0"/>
              <a:t>.</a:t>
            </a:r>
            <a:endParaRPr lang="en-US" sz="1600" dirty="0"/>
          </a:p>
        </p:txBody>
      </p:sp>
      <p:sp>
        <p:nvSpPr>
          <p:cNvPr id="58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612032" y="438783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84" grpId="0"/>
      <p:bldP spid="191" grpId="0"/>
      <p:bldP spid="198" grpId="0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أُكْمِلُ شَفَهِيًّا </a:t>
              </a:r>
              <a:r>
                <a:rPr lang="ar-SY" b="1" dirty="0"/>
                <a:t>بِمُحَاكَاةِ نُورَةَ، ثُمَّ </a:t>
              </a:r>
              <a:r>
                <a:rPr lang="ar-SY" b="1" dirty="0" smtClean="0"/>
                <a:t>أَكْتُبُ </a:t>
              </a:r>
              <a:r>
                <a:rPr lang="ar-SY" b="1" dirty="0"/>
                <a:t>الْجُمْلَةَ: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مجموعة 76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78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6398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إِنَّ </a:t>
              </a:r>
              <a:r>
                <a:rPr lang="ar-SY" sz="2000" b="1" dirty="0"/>
                <a:t>الْإِسلَامُ </a:t>
              </a:r>
              <a:r>
                <a:rPr lang="ar-SY" sz="2000" b="1" dirty="0" smtClean="0"/>
                <a:t>رَحْمَةُ 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94" name="مجموعة 93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95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401461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إِنَّ </a:t>
              </a:r>
              <a:r>
                <a:rPr lang="ar-SY" sz="2000" b="1" dirty="0" smtClean="0">
                  <a:latin typeface="Century Gothic" panose="020B0502020202020204" pitchFamily="34" charset="0"/>
                </a:rPr>
                <a:t>الرَّأْيُ جَمِيلُ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7" name="مجموعة 96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/>
                <a:t>إِنَّ الصِّلَةَ </a:t>
              </a:r>
              <a:r>
                <a:rPr lang="ar-SY" sz="2000" b="1" dirty="0"/>
                <a:t>وَاجِبَةُ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extBox 17">
            <a:extLst>
              <a:ext uri="{FF2B5EF4-FFF2-40B4-BE49-F238E27FC236}">
                <a16:creationId xmlns:a16="http://schemas.microsoft.com/office/drawing/2014/main" xmlns="" id="{1CCA3FD4-4C1C-4525-AE8F-FE90ABF7E611}"/>
              </a:ext>
            </a:extLst>
          </p:cNvPr>
          <p:cNvSpPr txBox="1"/>
          <p:nvPr/>
        </p:nvSpPr>
        <p:spPr>
          <a:xfrm>
            <a:off x="7805307" y="2666707"/>
            <a:ext cx="213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/>
              <a:t>الصِّلَةُ </a:t>
            </a:r>
            <a:r>
              <a:rPr lang="ar-SY" b="1" dirty="0"/>
              <a:t>وَاجِبَةُ</a:t>
            </a:r>
            <a:endParaRPr lang="en-US" b="1" dirty="0">
              <a:solidFill>
                <a:srgbClr val="FF99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xmlns="" id="{C72BD120-1237-412F-B5C8-FD3E5C55624C}"/>
              </a:ext>
            </a:extLst>
          </p:cNvPr>
          <p:cNvSpPr txBox="1"/>
          <p:nvPr/>
        </p:nvSpPr>
        <p:spPr>
          <a:xfrm>
            <a:off x="7828896" y="4154903"/>
            <a:ext cx="213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latin typeface="Century Gothic" panose="020B0502020202020204" pitchFamily="34" charset="0"/>
              </a:rPr>
              <a:t>الرَّأْيُ جَمِيلُ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37" name="TextBox 21">
            <a:extLst>
              <a:ext uri="{FF2B5EF4-FFF2-40B4-BE49-F238E27FC236}">
                <a16:creationId xmlns:a16="http://schemas.microsoft.com/office/drawing/2014/main" xmlns="" id="{CB20D5B9-EF7F-4084-B913-E7D025B8A8C7}"/>
              </a:ext>
            </a:extLst>
          </p:cNvPr>
          <p:cNvSpPr txBox="1"/>
          <p:nvPr/>
        </p:nvSpPr>
        <p:spPr>
          <a:xfrm>
            <a:off x="7809846" y="5545616"/>
            <a:ext cx="213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/>
              <a:t>الْإِسلَامُ </a:t>
            </a:r>
            <a:r>
              <a:rPr lang="ar-SY" b="1" dirty="0"/>
              <a:t>رَحْمَةُ</a:t>
            </a:r>
            <a:endParaRPr lang="en-US" b="1" dirty="0">
              <a:solidFill>
                <a:srgbClr val="9900CC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1" name="Straight Arrow Connector 24">
            <a:extLst>
              <a:ext uri="{FF2B5EF4-FFF2-40B4-BE49-F238E27FC236}">
                <a16:creationId xmlns:a16="http://schemas.microsoft.com/office/drawing/2014/main" xmlns="" id="{7236FBB6-A4FC-4544-AA7E-6247BF07CF75}"/>
              </a:ext>
            </a:extLst>
          </p:cNvPr>
          <p:cNvCxnSpPr>
            <a:cxnSpLocks/>
          </p:cNvCxnSpPr>
          <p:nvPr/>
        </p:nvCxnSpPr>
        <p:spPr>
          <a:xfrm flipH="1">
            <a:off x="8705197" y="3056728"/>
            <a:ext cx="1066801" cy="0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26">
            <a:extLst>
              <a:ext uri="{FF2B5EF4-FFF2-40B4-BE49-F238E27FC236}">
                <a16:creationId xmlns:a16="http://schemas.microsoft.com/office/drawing/2014/main" xmlns="" id="{B38FD9BF-2A3A-443A-83CA-4A679E6E1689}"/>
              </a:ext>
            </a:extLst>
          </p:cNvPr>
          <p:cNvCxnSpPr>
            <a:cxnSpLocks/>
          </p:cNvCxnSpPr>
          <p:nvPr/>
        </p:nvCxnSpPr>
        <p:spPr>
          <a:xfrm flipH="1">
            <a:off x="8705197" y="4543629"/>
            <a:ext cx="1066801" cy="0"/>
          </a:xfrm>
          <a:prstGeom prst="straightConnector1">
            <a:avLst/>
          </a:prstGeom>
          <a:ln>
            <a:solidFill>
              <a:srgbClr val="33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27">
            <a:extLst>
              <a:ext uri="{FF2B5EF4-FFF2-40B4-BE49-F238E27FC236}">
                <a16:creationId xmlns:a16="http://schemas.microsoft.com/office/drawing/2014/main" xmlns="" id="{AA6D044F-F777-428C-AB36-2C7378A58283}"/>
              </a:ext>
            </a:extLst>
          </p:cNvPr>
          <p:cNvCxnSpPr>
            <a:cxnSpLocks/>
          </p:cNvCxnSpPr>
          <p:nvPr/>
        </p:nvCxnSpPr>
        <p:spPr>
          <a:xfrm flipH="1">
            <a:off x="8705197" y="5976817"/>
            <a:ext cx="1066801" cy="0"/>
          </a:xfrm>
          <a:prstGeom prst="straightConnector1">
            <a:avLst/>
          </a:prstGeom>
          <a:ln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أَستَخْدِمُ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39178" y="4154903"/>
            <a:ext cx="1579436" cy="2609201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857" y="2014288"/>
            <a:ext cx="1369558" cy="25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90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7" grpId="0"/>
      <p:bldP spid="7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: Rounded Corners 3">
            <a:extLst>
              <a:ext uri="{FF2B5EF4-FFF2-40B4-BE49-F238E27FC236}">
                <a16:creationId xmlns:a16="http://schemas.microsoft.com/office/drawing/2014/main" xmlns="" id="{F8FBAA69-5AD0-417F-86B8-C502976133A3}"/>
              </a:ext>
            </a:extLst>
          </p:cNvPr>
          <p:cNvSpPr/>
          <p:nvPr/>
        </p:nvSpPr>
        <p:spPr>
          <a:xfrm>
            <a:off x="2119092" y="2046515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: Rounded Corners 5">
            <a:extLst>
              <a:ext uri="{FF2B5EF4-FFF2-40B4-BE49-F238E27FC236}">
                <a16:creationId xmlns:a16="http://schemas.microsoft.com/office/drawing/2014/main" xmlns="" id="{D9580DB4-61B6-40DD-BD1B-C4A6C0FB341E}"/>
              </a:ext>
            </a:extLst>
          </p:cNvPr>
          <p:cNvSpPr/>
          <p:nvPr/>
        </p:nvSpPr>
        <p:spPr>
          <a:xfrm>
            <a:off x="2119092" y="2046515"/>
            <a:ext cx="612648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CFF66"/>
              </a:gs>
              <a:gs pos="86000">
                <a:srgbClr val="33CC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</a:rPr>
              <a:t>الْوَالِدَةُ تَعْطِفُ عَلَى الْأَبْنَاءِ.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87" name="Group 6">
            <a:extLst>
              <a:ext uri="{FF2B5EF4-FFF2-40B4-BE49-F238E27FC236}">
                <a16:creationId xmlns:a16="http://schemas.microsoft.com/office/drawing/2014/main" xmlns="" id="{B42FB7C5-DC4F-494E-B421-5983A9BBFF66}"/>
              </a:ext>
            </a:extLst>
          </p:cNvPr>
          <p:cNvGrpSpPr/>
          <p:nvPr/>
        </p:nvGrpSpPr>
        <p:grpSpPr>
          <a:xfrm>
            <a:off x="1973809" y="1904158"/>
            <a:ext cx="769186" cy="738620"/>
            <a:chOff x="4754574" y="2132503"/>
            <a:chExt cx="3442927" cy="3306115"/>
          </a:xfrm>
        </p:grpSpPr>
        <p:sp>
          <p:nvSpPr>
            <p:cNvPr id="188" name="Oval 7">
              <a:extLst>
                <a:ext uri="{FF2B5EF4-FFF2-40B4-BE49-F238E27FC236}">
                  <a16:creationId xmlns:a16="http://schemas.microsoft.com/office/drawing/2014/main" xmlns="" id="{0EE7F73D-5DFF-48F4-A381-B7867508072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Oval 8">
              <a:extLst>
                <a:ext uri="{FF2B5EF4-FFF2-40B4-BE49-F238E27FC236}">
                  <a16:creationId xmlns:a16="http://schemas.microsoft.com/office/drawing/2014/main" xmlns="" id="{3AE284DA-7D1E-4CAC-99B2-7FAA651422E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33CC33"/>
                </a:gs>
                <a:gs pos="29000">
                  <a:srgbClr val="88D201"/>
                </a:gs>
                <a:gs pos="86000">
                  <a:srgbClr val="359D01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Circle: Hollow 9">
              <a:extLst>
                <a:ext uri="{FF2B5EF4-FFF2-40B4-BE49-F238E27FC236}">
                  <a16:creationId xmlns:a16="http://schemas.microsoft.com/office/drawing/2014/main" xmlns="" id="{E6A8E875-598E-4A85-A2DE-3AE48F18D3C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0">
              <a:extLst>
                <a:ext uri="{FF2B5EF4-FFF2-40B4-BE49-F238E27FC236}">
                  <a16:creationId xmlns:a16="http://schemas.microsoft.com/office/drawing/2014/main" xmlns="" id="{E2FD1004-4E27-46E2-BB15-55AE31B309A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1">
              <a:extLst>
                <a:ext uri="{FF2B5EF4-FFF2-40B4-BE49-F238E27FC236}">
                  <a16:creationId xmlns:a16="http://schemas.microsoft.com/office/drawing/2014/main" xmlns="" id="{73879075-6616-4D03-BF19-9CB8CF1B6AA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Oval 12">
              <a:extLst>
                <a:ext uri="{FF2B5EF4-FFF2-40B4-BE49-F238E27FC236}">
                  <a16:creationId xmlns:a16="http://schemas.microsoft.com/office/drawing/2014/main" xmlns="" id="{1CDB22D3-3C97-4789-BF55-341621300C4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3">
              <a:extLst>
                <a:ext uri="{FF2B5EF4-FFF2-40B4-BE49-F238E27FC236}">
                  <a16:creationId xmlns:a16="http://schemas.microsoft.com/office/drawing/2014/main" xmlns="" id="{98FD3907-5970-4FFD-95F5-CD4E431748A4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5" name="TextBox 14">
            <a:extLst>
              <a:ext uri="{FF2B5EF4-FFF2-40B4-BE49-F238E27FC236}">
                <a16:creationId xmlns:a16="http://schemas.microsoft.com/office/drawing/2014/main" xmlns="" id="{CD27645E-5A90-40AB-A9D2-D73D5AF54AB0}"/>
              </a:ext>
            </a:extLst>
          </p:cNvPr>
          <p:cNvSpPr txBox="1"/>
          <p:nvPr/>
        </p:nvSpPr>
        <p:spPr>
          <a:xfrm>
            <a:off x="111543" y="2029638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>
                <a:latin typeface="Century Gothic" panose="020B0502020202020204" pitchFamily="34" charset="0"/>
              </a:rPr>
              <a:t>الْوَالِدُ يَعْطِفُ عَلَى الْأَبْنَاءِ.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197" name="Rectangle: Rounded Corners 16">
            <a:extLst>
              <a:ext uri="{FF2B5EF4-FFF2-40B4-BE49-F238E27FC236}">
                <a16:creationId xmlns:a16="http://schemas.microsoft.com/office/drawing/2014/main" xmlns="" id="{B612C12E-94A8-455D-9F76-8E3CF8D94FAC}"/>
              </a:ext>
            </a:extLst>
          </p:cNvPr>
          <p:cNvSpPr/>
          <p:nvPr/>
        </p:nvSpPr>
        <p:spPr>
          <a:xfrm>
            <a:off x="2119092" y="2800850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: Rounded Corners 17">
            <a:extLst>
              <a:ext uri="{FF2B5EF4-FFF2-40B4-BE49-F238E27FC236}">
                <a16:creationId xmlns:a16="http://schemas.microsoft.com/office/drawing/2014/main" xmlns="" id="{2EEF1AF6-E141-49D6-8DB0-1A5E5D4954DB}"/>
              </a:ext>
            </a:extLst>
          </p:cNvPr>
          <p:cNvSpPr/>
          <p:nvPr/>
        </p:nvSpPr>
        <p:spPr>
          <a:xfrm>
            <a:off x="2119092" y="2800850"/>
            <a:ext cx="676656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C00"/>
              </a:gs>
              <a:gs pos="77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/>
              <a:t>الْجَدُّةُ تَحْكِي </a:t>
            </a:r>
            <a:r>
              <a:rPr lang="ar-SY" dirty="0"/>
              <a:t>حِكَايَاتٍ مُفِيدَةً.</a:t>
            </a:r>
            <a:endParaRPr lang="en-US" dirty="0"/>
          </a:p>
        </p:txBody>
      </p:sp>
      <p:grpSp>
        <p:nvGrpSpPr>
          <p:cNvPr id="199" name="Group 18">
            <a:extLst>
              <a:ext uri="{FF2B5EF4-FFF2-40B4-BE49-F238E27FC236}">
                <a16:creationId xmlns:a16="http://schemas.microsoft.com/office/drawing/2014/main" xmlns="" id="{EEAEE9B0-0790-4865-B8E1-D32F42309AC1}"/>
              </a:ext>
            </a:extLst>
          </p:cNvPr>
          <p:cNvGrpSpPr/>
          <p:nvPr/>
        </p:nvGrpSpPr>
        <p:grpSpPr>
          <a:xfrm>
            <a:off x="1973809" y="2633326"/>
            <a:ext cx="769186" cy="738620"/>
            <a:chOff x="4754574" y="2132503"/>
            <a:chExt cx="3442927" cy="3306115"/>
          </a:xfrm>
        </p:grpSpPr>
        <p:sp>
          <p:nvSpPr>
            <p:cNvPr id="200" name="Oval 19">
              <a:extLst>
                <a:ext uri="{FF2B5EF4-FFF2-40B4-BE49-F238E27FC236}">
                  <a16:creationId xmlns:a16="http://schemas.microsoft.com/office/drawing/2014/main" xmlns="" id="{B509E737-88DC-40CB-B0CF-6ADEEF78BCC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Oval 20">
              <a:extLst>
                <a:ext uri="{FF2B5EF4-FFF2-40B4-BE49-F238E27FC236}">
                  <a16:creationId xmlns:a16="http://schemas.microsoft.com/office/drawing/2014/main" xmlns="" id="{990DF0A4-D5F0-4541-9907-1545D9B6568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FF9900"/>
                </a:gs>
                <a:gs pos="29000">
                  <a:srgbClr val="FFCC00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Circle: Hollow 21">
              <a:extLst>
                <a:ext uri="{FF2B5EF4-FFF2-40B4-BE49-F238E27FC236}">
                  <a16:creationId xmlns:a16="http://schemas.microsoft.com/office/drawing/2014/main" xmlns="" id="{72990A09-B638-4EF6-81FD-AA2D9A9D4B46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2">
              <a:extLst>
                <a:ext uri="{FF2B5EF4-FFF2-40B4-BE49-F238E27FC236}">
                  <a16:creationId xmlns:a16="http://schemas.microsoft.com/office/drawing/2014/main" xmlns="" id="{405A02EE-4389-44E7-A25B-1A4CFDC5E843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3">
              <a:extLst>
                <a:ext uri="{FF2B5EF4-FFF2-40B4-BE49-F238E27FC236}">
                  <a16:creationId xmlns:a16="http://schemas.microsoft.com/office/drawing/2014/main" xmlns="" id="{C592B36F-1070-47DC-80FB-4CB5C09EB23C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Oval 24">
              <a:extLst>
                <a:ext uri="{FF2B5EF4-FFF2-40B4-BE49-F238E27FC236}">
                  <a16:creationId xmlns:a16="http://schemas.microsoft.com/office/drawing/2014/main" xmlns="" id="{2D913476-CAE0-47E6-98AC-FC024D662DDD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5">
              <a:extLst>
                <a:ext uri="{FF2B5EF4-FFF2-40B4-BE49-F238E27FC236}">
                  <a16:creationId xmlns:a16="http://schemas.microsoft.com/office/drawing/2014/main" xmlns="" id="{45068FF5-3CA4-41FD-B7B4-E0CECEE3E3B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7" name="TextBox 26">
            <a:extLst>
              <a:ext uri="{FF2B5EF4-FFF2-40B4-BE49-F238E27FC236}">
                <a16:creationId xmlns:a16="http://schemas.microsoft.com/office/drawing/2014/main" xmlns="" id="{E451F2CE-D12B-40DC-BD56-CAC4B94D86D6}"/>
              </a:ext>
            </a:extLst>
          </p:cNvPr>
          <p:cNvSpPr txBox="1"/>
          <p:nvPr/>
        </p:nvSpPr>
        <p:spPr>
          <a:xfrm>
            <a:off x="111543" y="2783973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/>
              <a:t>الْجَدُّ يَحْكِي حِكَايَاتٍ مُفِيدَةً.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09" name="Rectangle: Rounded Corners 28">
            <a:extLst>
              <a:ext uri="{FF2B5EF4-FFF2-40B4-BE49-F238E27FC236}">
                <a16:creationId xmlns:a16="http://schemas.microsoft.com/office/drawing/2014/main" xmlns="" id="{CB9EB375-0AF2-4C1D-A3B7-181D48176001}"/>
              </a:ext>
            </a:extLst>
          </p:cNvPr>
          <p:cNvSpPr/>
          <p:nvPr/>
        </p:nvSpPr>
        <p:spPr>
          <a:xfrm>
            <a:off x="2119092" y="3520039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: Rounded Corners 29">
            <a:extLst>
              <a:ext uri="{FF2B5EF4-FFF2-40B4-BE49-F238E27FC236}">
                <a16:creationId xmlns:a16="http://schemas.microsoft.com/office/drawing/2014/main" xmlns="" id="{A440AADA-270B-41CD-BF3E-ECEF411E9251}"/>
              </a:ext>
            </a:extLst>
          </p:cNvPr>
          <p:cNvSpPr/>
          <p:nvPr/>
        </p:nvSpPr>
        <p:spPr>
          <a:xfrm>
            <a:off x="2119092" y="3520039"/>
            <a:ext cx="548640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99"/>
              </a:gs>
              <a:gs pos="77000">
                <a:srgbClr val="0099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/>
              <a:t>الْخَالُةُ تُسَاعِدُ </a:t>
            </a:r>
            <a:r>
              <a:rPr lang="ar-SY" dirty="0"/>
              <a:t>الْأُسْرَةَ</a:t>
            </a:r>
            <a:r>
              <a:rPr lang="ar-SY" dirty="0" smtClean="0"/>
              <a:t>.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1" name="Group 30">
            <a:extLst>
              <a:ext uri="{FF2B5EF4-FFF2-40B4-BE49-F238E27FC236}">
                <a16:creationId xmlns:a16="http://schemas.microsoft.com/office/drawing/2014/main" xmlns="" id="{335BB952-564D-4227-9B0C-8687EB405B34}"/>
              </a:ext>
            </a:extLst>
          </p:cNvPr>
          <p:cNvGrpSpPr/>
          <p:nvPr/>
        </p:nvGrpSpPr>
        <p:grpSpPr>
          <a:xfrm>
            <a:off x="1973809" y="3373508"/>
            <a:ext cx="769186" cy="738620"/>
            <a:chOff x="4754574" y="2132503"/>
            <a:chExt cx="3442927" cy="3306115"/>
          </a:xfrm>
        </p:grpSpPr>
        <p:sp>
          <p:nvSpPr>
            <p:cNvPr id="212" name="Oval 31">
              <a:extLst>
                <a:ext uri="{FF2B5EF4-FFF2-40B4-BE49-F238E27FC236}">
                  <a16:creationId xmlns:a16="http://schemas.microsoft.com/office/drawing/2014/main" xmlns="" id="{664BD797-4C04-46E5-B3D7-F0AB10F7EAB6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Oval 32">
              <a:extLst>
                <a:ext uri="{FF2B5EF4-FFF2-40B4-BE49-F238E27FC236}">
                  <a16:creationId xmlns:a16="http://schemas.microsoft.com/office/drawing/2014/main" xmlns="" id="{C8936E9C-DA83-4177-80AB-E5D6E9C1ECC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9999"/>
                </a:gs>
                <a:gs pos="29000">
                  <a:srgbClr val="00CC99"/>
                </a:gs>
                <a:gs pos="86000">
                  <a:srgbClr val="0099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Circle: Hollow 33">
              <a:extLst>
                <a:ext uri="{FF2B5EF4-FFF2-40B4-BE49-F238E27FC236}">
                  <a16:creationId xmlns:a16="http://schemas.microsoft.com/office/drawing/2014/main" xmlns="" id="{1BACB348-400E-483F-88EA-2478963DA15C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34">
              <a:extLst>
                <a:ext uri="{FF2B5EF4-FFF2-40B4-BE49-F238E27FC236}">
                  <a16:creationId xmlns:a16="http://schemas.microsoft.com/office/drawing/2014/main" xmlns="" id="{86958CFE-5409-4549-B415-A02E9AB414EB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35">
              <a:extLst>
                <a:ext uri="{FF2B5EF4-FFF2-40B4-BE49-F238E27FC236}">
                  <a16:creationId xmlns:a16="http://schemas.microsoft.com/office/drawing/2014/main" xmlns="" id="{3DB730BB-48B0-48B8-8133-1E43AE6FFF7B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Oval 36">
              <a:extLst>
                <a:ext uri="{FF2B5EF4-FFF2-40B4-BE49-F238E27FC236}">
                  <a16:creationId xmlns:a16="http://schemas.microsoft.com/office/drawing/2014/main" xmlns="" id="{4545CF04-E34F-4D03-B014-13BDC93F0EA1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37">
              <a:extLst>
                <a:ext uri="{FF2B5EF4-FFF2-40B4-BE49-F238E27FC236}">
                  <a16:creationId xmlns:a16="http://schemas.microsoft.com/office/drawing/2014/main" xmlns="" id="{F81B032C-F451-4E58-8A87-139F2ACD3285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9" name="TextBox 38">
            <a:extLst>
              <a:ext uri="{FF2B5EF4-FFF2-40B4-BE49-F238E27FC236}">
                <a16:creationId xmlns:a16="http://schemas.microsoft.com/office/drawing/2014/main" xmlns="" id="{E49B843D-1E5B-41FF-A1BC-1976864FCC32}"/>
              </a:ext>
            </a:extLst>
          </p:cNvPr>
          <p:cNvSpPr txBox="1"/>
          <p:nvPr/>
        </p:nvSpPr>
        <p:spPr>
          <a:xfrm>
            <a:off x="14520" y="3503162"/>
            <a:ext cx="1937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/>
              <a:t>الْخَالُ </a:t>
            </a:r>
            <a:r>
              <a:rPr lang="ar-SY" sz="1600" b="1" dirty="0" smtClean="0"/>
              <a:t>يُسَاعِدُ الْأُسْرَةَ</a:t>
            </a:r>
            <a:r>
              <a:rPr lang="ar-SY" sz="1600" b="1" dirty="0"/>
              <a:t>.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21" name="Rectangle: Rounded Corners 40">
            <a:extLst>
              <a:ext uri="{FF2B5EF4-FFF2-40B4-BE49-F238E27FC236}">
                <a16:creationId xmlns:a16="http://schemas.microsoft.com/office/drawing/2014/main" xmlns="" id="{EBFDC395-D581-47F2-97A6-B6CE523288FE}"/>
              </a:ext>
            </a:extLst>
          </p:cNvPr>
          <p:cNvSpPr/>
          <p:nvPr/>
        </p:nvSpPr>
        <p:spPr>
          <a:xfrm>
            <a:off x="2119092" y="4266488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: Rounded Corners 41">
            <a:extLst>
              <a:ext uri="{FF2B5EF4-FFF2-40B4-BE49-F238E27FC236}">
                <a16:creationId xmlns:a16="http://schemas.microsoft.com/office/drawing/2014/main" xmlns="" id="{DEC0E9D5-4851-4A64-B579-3E313F77E6CD}"/>
              </a:ext>
            </a:extLst>
          </p:cNvPr>
          <p:cNvSpPr/>
          <p:nvPr/>
        </p:nvSpPr>
        <p:spPr>
          <a:xfrm>
            <a:off x="2119092" y="4266488"/>
            <a:ext cx="393192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3CCFF"/>
              </a:gs>
              <a:gs pos="73000">
                <a:srgbClr val="0066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/>
              <a:t>الْعَمُّةُ تُحْنُو </a:t>
            </a:r>
            <a:r>
              <a:rPr lang="ar-SY" dirty="0"/>
              <a:t>عَلَيْنَا.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3" name="Group 42">
            <a:extLst>
              <a:ext uri="{FF2B5EF4-FFF2-40B4-BE49-F238E27FC236}">
                <a16:creationId xmlns:a16="http://schemas.microsoft.com/office/drawing/2014/main" xmlns="" id="{4F56FFD3-88CA-46BE-BB02-DEBF9C8C0249}"/>
              </a:ext>
            </a:extLst>
          </p:cNvPr>
          <p:cNvGrpSpPr/>
          <p:nvPr/>
        </p:nvGrpSpPr>
        <p:grpSpPr>
          <a:xfrm>
            <a:off x="1973809" y="4122040"/>
            <a:ext cx="769186" cy="738620"/>
            <a:chOff x="4754574" y="2132503"/>
            <a:chExt cx="3442927" cy="3306115"/>
          </a:xfrm>
        </p:grpSpPr>
        <p:sp>
          <p:nvSpPr>
            <p:cNvPr id="224" name="Oval 43">
              <a:extLst>
                <a:ext uri="{FF2B5EF4-FFF2-40B4-BE49-F238E27FC236}">
                  <a16:creationId xmlns:a16="http://schemas.microsoft.com/office/drawing/2014/main" xmlns="" id="{712A4BF9-D29B-424B-A56F-5956BF77263F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Oval 44">
              <a:extLst>
                <a:ext uri="{FF2B5EF4-FFF2-40B4-BE49-F238E27FC236}">
                  <a16:creationId xmlns:a16="http://schemas.microsoft.com/office/drawing/2014/main" xmlns="" id="{18ECC8DF-03DA-4360-80F3-D0D8E200A001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66CC"/>
                </a:gs>
                <a:gs pos="29000">
                  <a:srgbClr val="33CCFF"/>
                </a:gs>
                <a:gs pos="86000">
                  <a:srgbClr val="0066CC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Circle: Hollow 45">
              <a:extLst>
                <a:ext uri="{FF2B5EF4-FFF2-40B4-BE49-F238E27FC236}">
                  <a16:creationId xmlns:a16="http://schemas.microsoft.com/office/drawing/2014/main" xmlns="" id="{80890D0F-5088-46F0-9780-14D5F0E5605B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46">
              <a:extLst>
                <a:ext uri="{FF2B5EF4-FFF2-40B4-BE49-F238E27FC236}">
                  <a16:creationId xmlns:a16="http://schemas.microsoft.com/office/drawing/2014/main" xmlns="" id="{065A679C-9CB9-4EB5-9D27-C1B081C82DC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47">
              <a:extLst>
                <a:ext uri="{FF2B5EF4-FFF2-40B4-BE49-F238E27FC236}">
                  <a16:creationId xmlns:a16="http://schemas.microsoft.com/office/drawing/2014/main" xmlns="" id="{75FDFE73-B0C4-4C68-8802-7C34B3E8521F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Oval 48">
              <a:extLst>
                <a:ext uri="{FF2B5EF4-FFF2-40B4-BE49-F238E27FC236}">
                  <a16:creationId xmlns:a16="http://schemas.microsoft.com/office/drawing/2014/main" xmlns="" id="{5241E402-57B7-4A5F-B2EB-A0C6D977D4E6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49">
              <a:extLst>
                <a:ext uri="{FF2B5EF4-FFF2-40B4-BE49-F238E27FC236}">
                  <a16:creationId xmlns:a16="http://schemas.microsoft.com/office/drawing/2014/main" xmlns="" id="{64E5854A-FCAA-43B6-B186-EA8B5BD3751E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1" name="TextBox 50">
            <a:extLst>
              <a:ext uri="{FF2B5EF4-FFF2-40B4-BE49-F238E27FC236}">
                <a16:creationId xmlns:a16="http://schemas.microsoft.com/office/drawing/2014/main" xmlns="" id="{8130E3B4-678C-423E-AC90-39D260F45411}"/>
              </a:ext>
            </a:extLst>
          </p:cNvPr>
          <p:cNvSpPr txBox="1"/>
          <p:nvPr/>
        </p:nvSpPr>
        <p:spPr>
          <a:xfrm>
            <a:off x="111543" y="4249611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الْعَمُّ يَحْنُو </a:t>
            </a:r>
            <a:r>
              <a:rPr lang="ar-SY" sz="1600" b="1" dirty="0"/>
              <a:t>عَلَيْنَا.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أحُاكِي </a:t>
              </a:r>
              <a:r>
                <a:rPr lang="ar-SY" b="1" dirty="0"/>
                <a:t>الْمِثَالَيْنِ الْأَوَّلَيْنِ:</a:t>
              </a:r>
              <a:r>
                <a:rPr lang="ar-SY" b="1" dirty="0" smtClean="0"/>
                <a:t>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أَستَخْدِمُ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9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48294 -1.48148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53541 -1.48148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43046 -1.85185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30286 -1.1111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198" grpId="0" animBg="1"/>
      <p:bldP spid="208" grpId="0"/>
      <p:bldP spid="210" grpId="0" animBg="1"/>
      <p:bldP spid="220" grpId="0"/>
      <p:bldP spid="222" grpId="0" animBg="1"/>
      <p:bldP spid="232" grpId="0"/>
      <p:bldP spid="244" grpId="0"/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3670147" y="5313707"/>
            <a:ext cx="6305974" cy="1036307"/>
            <a:chOff x="320494" y="795384"/>
            <a:chExt cx="6305974" cy="1036307"/>
          </a:xfrm>
        </p:grpSpPr>
        <p:sp>
          <p:nvSpPr>
            <p:cNvPr id="165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فَوَّازُ يَعُوْدُ بِصِحْبَةِ أَبِيْهِ مِنَ المَدْرَسَةِ</a:t>
              </a:r>
              <a:endParaRPr lang="en-US" sz="2400" dirty="0"/>
            </a:p>
          </p:txBody>
        </p:sp>
        <p:grpSp>
          <p:nvGrpSpPr>
            <p:cNvPr id="168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71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9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5">
            <a:extLst>
              <a:ext uri="{FF2B5EF4-FFF2-40B4-BE49-F238E27FC236}">
                <a16:creationId xmlns:a16="http://schemas.microsoft.com/office/drawing/2014/main" xmlns="" id="{E6E0A6A0-A1D9-41BA-9819-6A8A2DE85ED9}"/>
              </a:ext>
            </a:extLst>
          </p:cNvPr>
          <p:cNvGrpSpPr/>
          <p:nvPr/>
        </p:nvGrpSpPr>
        <p:grpSpPr>
          <a:xfrm>
            <a:off x="4746681" y="2483872"/>
            <a:ext cx="3540235" cy="3306115"/>
            <a:chOff x="4657266" y="2132503"/>
            <a:chExt cx="3540235" cy="3306115"/>
          </a:xfrm>
        </p:grpSpPr>
        <p:sp>
          <p:nvSpPr>
            <p:cNvPr id="82" name="Oval 25">
              <a:extLst>
                <a:ext uri="{FF2B5EF4-FFF2-40B4-BE49-F238E27FC236}">
                  <a16:creationId xmlns:a16="http://schemas.microsoft.com/office/drawing/2014/main" xmlns="" id="{9550E605-FF35-499D-BE7C-DCAF6AEF765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26">
              <a:extLst>
                <a:ext uri="{FF2B5EF4-FFF2-40B4-BE49-F238E27FC236}">
                  <a16:creationId xmlns:a16="http://schemas.microsoft.com/office/drawing/2014/main" xmlns="" id="{B817EA50-2256-43A3-A9C3-F29A5EB418F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3100A9"/>
                </a:gs>
                <a:gs pos="51000">
                  <a:srgbClr val="0B0159"/>
                </a:gs>
                <a:gs pos="71000">
                  <a:srgbClr val="74018F"/>
                </a:gs>
                <a:gs pos="86000">
                  <a:srgbClr val="BE01B5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ircle: Hollow 27">
              <a:extLst>
                <a:ext uri="{FF2B5EF4-FFF2-40B4-BE49-F238E27FC236}">
                  <a16:creationId xmlns:a16="http://schemas.microsoft.com/office/drawing/2014/main" xmlns="" id="{6B4D0F24-D43F-4934-B19B-F605409C815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28">
              <a:extLst>
                <a:ext uri="{FF2B5EF4-FFF2-40B4-BE49-F238E27FC236}">
                  <a16:creationId xmlns:a16="http://schemas.microsoft.com/office/drawing/2014/main" xmlns="" id="{CD3EAF94-9FF9-4799-969C-906424B7B062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xmlns="" id="{5E067A71-936A-4C73-93E6-572F58D459A9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0">
              <a:extLst>
                <a:ext uri="{FF2B5EF4-FFF2-40B4-BE49-F238E27FC236}">
                  <a16:creationId xmlns:a16="http://schemas.microsoft.com/office/drawing/2014/main" xmlns="" id="{53D9A133-BC71-4865-B91E-6989DE3FD1E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31">
              <a:extLst>
                <a:ext uri="{FF2B5EF4-FFF2-40B4-BE49-F238E27FC236}">
                  <a16:creationId xmlns:a16="http://schemas.microsoft.com/office/drawing/2014/main" xmlns="" id="{ED1569A6-584B-462D-AAEB-23002A410D96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32">
              <a:extLst>
                <a:ext uri="{FF2B5EF4-FFF2-40B4-BE49-F238E27FC236}">
                  <a16:creationId xmlns:a16="http://schemas.microsoft.com/office/drawing/2014/main" xmlns="" id="{E7C4141E-71C0-4654-9CE9-1031BF4FF4D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19">
              <a:extLst>
                <a:ext uri="{FF2B5EF4-FFF2-40B4-BE49-F238E27FC236}">
                  <a16:creationId xmlns:a16="http://schemas.microsoft.com/office/drawing/2014/main" xmlns="" id="{C1FC2F6C-A24D-42DC-8B9E-347BA36D0B8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xmlns="" id="{50F91829-7453-4DA7-88E7-8D51F2EB6982}"/>
                </a:ext>
              </a:extLst>
            </p:cNvPr>
            <p:cNvSpPr txBox="1"/>
            <p:nvPr/>
          </p:nvSpPr>
          <p:spPr>
            <a:xfrm>
              <a:off x="5578515" y="3141183"/>
              <a:ext cx="11486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4800" b="1" dirty="0">
                  <a:solidFill>
                    <a:schemeClr val="bg1">
                      <a:alpha val="96000"/>
                    </a:schemeClr>
                  </a:solidFill>
                  <a:latin typeface="Oswald" panose="02000503000000000000" pitchFamily="2" charset="0"/>
                </a:rPr>
                <a:t>فَوَّازُ</a:t>
              </a:r>
              <a:endParaRPr lang="en-US" sz="4800" b="1" dirty="0">
                <a:solidFill>
                  <a:schemeClr val="bg1">
                    <a:alpha val="96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1332A1C9-CA8C-4CB4-A482-174029F10E29}"/>
              </a:ext>
            </a:extLst>
          </p:cNvPr>
          <p:cNvGrpSpPr/>
          <p:nvPr/>
        </p:nvGrpSpPr>
        <p:grpSpPr>
          <a:xfrm>
            <a:off x="3234638" y="1268260"/>
            <a:ext cx="2692669" cy="2514600"/>
            <a:chOff x="4657266" y="2132503"/>
            <a:chExt cx="3540235" cy="3306115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2BB68C6D-018B-42A2-8CE2-A88E084648C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2680CEF9-67B3-477A-8D6B-ED3A46B5543A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66CC"/>
                </a:gs>
                <a:gs pos="51000">
                  <a:srgbClr val="0B0159"/>
                </a:gs>
                <a:gs pos="71000">
                  <a:srgbClr val="3100A9"/>
                </a:gs>
                <a:gs pos="86000">
                  <a:srgbClr val="33CCF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ircle: Hollow 36">
              <a:extLst>
                <a:ext uri="{FF2B5EF4-FFF2-40B4-BE49-F238E27FC236}">
                  <a16:creationId xmlns:a16="http://schemas.microsoft.com/office/drawing/2014/main" xmlns="" id="{75432DC7-C5C2-4554-9597-18F0119AF49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xmlns="" id="{CEBB959F-F819-4F5B-A60F-A86C79765EC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xmlns="" id="{8B4A437B-35AC-4626-BD03-00E019A1CC83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: Shape 39">
              <a:extLst>
                <a:ext uri="{FF2B5EF4-FFF2-40B4-BE49-F238E27FC236}">
                  <a16:creationId xmlns:a16="http://schemas.microsoft.com/office/drawing/2014/main" xmlns="" id="{82A6C536-2962-4F96-8967-9BB56DAEE5E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: Shape 40">
              <a:extLst>
                <a:ext uri="{FF2B5EF4-FFF2-40B4-BE49-F238E27FC236}">
                  <a16:creationId xmlns:a16="http://schemas.microsoft.com/office/drawing/2014/main" xmlns="" id="{C3EB58B2-8886-4FFE-BBE7-7C25A237615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Oval 41">
              <a:extLst>
                <a:ext uri="{FF2B5EF4-FFF2-40B4-BE49-F238E27FC236}">
                  <a16:creationId xmlns:a16="http://schemas.microsoft.com/office/drawing/2014/main" xmlns="" id="{14B3AF5F-5A33-4F37-8AB4-678D67FA5D94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42">
              <a:extLst>
                <a:ext uri="{FF2B5EF4-FFF2-40B4-BE49-F238E27FC236}">
                  <a16:creationId xmlns:a16="http://schemas.microsoft.com/office/drawing/2014/main" xmlns="" id="{BA48122E-3788-43ED-8075-AFCB3B067CD2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xmlns="" id="{A39345CB-DBEA-4D8C-B83D-49C8ABB2A360}"/>
                </a:ext>
              </a:extLst>
            </p:cNvPr>
            <p:cNvSpPr txBox="1"/>
            <p:nvPr/>
          </p:nvSpPr>
          <p:spPr>
            <a:xfrm>
              <a:off x="5603597" y="2837737"/>
              <a:ext cx="1148656" cy="849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أبَيِه</a:t>
              </a:r>
              <a:endParaRPr lang="en-US" sz="36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8740B5B0-9919-4FC7-9A70-96122CE1A538}"/>
              </a:ext>
            </a:extLst>
          </p:cNvPr>
          <p:cNvGrpSpPr/>
          <p:nvPr/>
        </p:nvGrpSpPr>
        <p:grpSpPr>
          <a:xfrm>
            <a:off x="3180215" y="3333970"/>
            <a:ext cx="2115268" cy="1975383"/>
            <a:chOff x="4657266" y="2132503"/>
            <a:chExt cx="3540235" cy="3306115"/>
          </a:xfrm>
        </p:grpSpPr>
        <p:sp>
          <p:nvSpPr>
            <p:cNvPr id="106" name="Oval 46">
              <a:extLst>
                <a:ext uri="{FF2B5EF4-FFF2-40B4-BE49-F238E27FC236}">
                  <a16:creationId xmlns:a16="http://schemas.microsoft.com/office/drawing/2014/main" xmlns="" id="{98C4BA99-0D74-49A1-AE1E-281A16EDC1E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47">
              <a:extLst>
                <a:ext uri="{FF2B5EF4-FFF2-40B4-BE49-F238E27FC236}">
                  <a16:creationId xmlns:a16="http://schemas.microsoft.com/office/drawing/2014/main" xmlns="" id="{C66094EE-BE24-4440-B15A-E788A560BEA4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ircle: Hollow 48">
              <a:extLst>
                <a:ext uri="{FF2B5EF4-FFF2-40B4-BE49-F238E27FC236}">
                  <a16:creationId xmlns:a16="http://schemas.microsoft.com/office/drawing/2014/main" xmlns="" id="{FE1293C9-A804-4BE2-A658-150240FB7EE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: Shape 49">
              <a:extLst>
                <a:ext uri="{FF2B5EF4-FFF2-40B4-BE49-F238E27FC236}">
                  <a16:creationId xmlns:a16="http://schemas.microsoft.com/office/drawing/2014/main" xmlns="" id="{6297FE6A-DD46-46A4-BFD1-F82252F302B6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50">
              <a:extLst>
                <a:ext uri="{FF2B5EF4-FFF2-40B4-BE49-F238E27FC236}">
                  <a16:creationId xmlns:a16="http://schemas.microsoft.com/office/drawing/2014/main" xmlns="" id="{E17249A1-707A-4ECE-9065-A50AF88AD4C4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Freeform: Shape 51">
              <a:extLst>
                <a:ext uri="{FF2B5EF4-FFF2-40B4-BE49-F238E27FC236}">
                  <a16:creationId xmlns:a16="http://schemas.microsoft.com/office/drawing/2014/main" xmlns="" id="{0F4A8231-3BC5-4906-B12E-63D6A0558DB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: Shape 52">
              <a:extLst>
                <a:ext uri="{FF2B5EF4-FFF2-40B4-BE49-F238E27FC236}">
                  <a16:creationId xmlns:a16="http://schemas.microsoft.com/office/drawing/2014/main" xmlns="" id="{C4E90817-5E1F-4F3A-BCE9-738E8D76DE95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Oval 53">
              <a:extLst>
                <a:ext uri="{FF2B5EF4-FFF2-40B4-BE49-F238E27FC236}">
                  <a16:creationId xmlns:a16="http://schemas.microsoft.com/office/drawing/2014/main" xmlns="" id="{78EF7A4A-7D27-43AD-9CB1-DE99E95597A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54">
              <a:extLst>
                <a:ext uri="{FF2B5EF4-FFF2-40B4-BE49-F238E27FC236}">
                  <a16:creationId xmlns:a16="http://schemas.microsoft.com/office/drawing/2014/main" xmlns="" id="{AFDF0ECD-2E30-4C7C-BDF2-DE1871ED322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TextBox 55">
              <a:extLst>
                <a:ext uri="{FF2B5EF4-FFF2-40B4-BE49-F238E27FC236}">
                  <a16:creationId xmlns:a16="http://schemas.microsoft.com/office/drawing/2014/main" xmlns="" id="{523C3C05-037C-47E6-825D-516CA8542E1F}"/>
                </a:ext>
              </a:extLst>
            </p:cNvPr>
            <p:cNvSpPr txBox="1"/>
            <p:nvPr/>
          </p:nvSpPr>
          <p:spPr>
            <a:xfrm>
              <a:off x="5231140" y="3105300"/>
              <a:ext cx="1974903" cy="978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بِصِحْبَةِ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17" name="Group 57">
            <a:extLst>
              <a:ext uri="{FF2B5EF4-FFF2-40B4-BE49-F238E27FC236}">
                <a16:creationId xmlns:a16="http://schemas.microsoft.com/office/drawing/2014/main" xmlns="" id="{66D52289-225C-4AC1-B31B-F3B0986573A4}"/>
              </a:ext>
            </a:extLst>
          </p:cNvPr>
          <p:cNvGrpSpPr/>
          <p:nvPr/>
        </p:nvGrpSpPr>
        <p:grpSpPr>
          <a:xfrm>
            <a:off x="2088497" y="2438220"/>
            <a:ext cx="1800876" cy="1681782"/>
            <a:chOff x="4657266" y="2132503"/>
            <a:chExt cx="3540235" cy="3306115"/>
          </a:xfrm>
        </p:grpSpPr>
        <p:sp>
          <p:nvSpPr>
            <p:cNvPr id="118" name="Oval 58">
              <a:extLst>
                <a:ext uri="{FF2B5EF4-FFF2-40B4-BE49-F238E27FC236}">
                  <a16:creationId xmlns:a16="http://schemas.microsoft.com/office/drawing/2014/main" xmlns="" id="{D4014386-FCFC-416A-828B-4C8FE68AE77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59">
              <a:extLst>
                <a:ext uri="{FF2B5EF4-FFF2-40B4-BE49-F238E27FC236}">
                  <a16:creationId xmlns:a16="http://schemas.microsoft.com/office/drawing/2014/main" xmlns="" id="{2EE7C59A-0BE1-4765-A9C9-5AB8289D0FF5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ircle: Hollow 60">
              <a:extLst>
                <a:ext uri="{FF2B5EF4-FFF2-40B4-BE49-F238E27FC236}">
                  <a16:creationId xmlns:a16="http://schemas.microsoft.com/office/drawing/2014/main" xmlns="" id="{65E1A7C2-5199-46E1-8ECF-0540660C222F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Freeform: Shape 61">
              <a:extLst>
                <a:ext uri="{FF2B5EF4-FFF2-40B4-BE49-F238E27FC236}">
                  <a16:creationId xmlns:a16="http://schemas.microsoft.com/office/drawing/2014/main" xmlns="" id="{17C8AD72-FDDC-4D23-A4BA-59F5C69E7378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Freeform: Shape 62">
              <a:extLst>
                <a:ext uri="{FF2B5EF4-FFF2-40B4-BE49-F238E27FC236}">
                  <a16:creationId xmlns:a16="http://schemas.microsoft.com/office/drawing/2014/main" xmlns="" id="{F7A89EF1-8AA9-4ADB-A849-9743D5D49FF7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Freeform: Shape 63">
              <a:extLst>
                <a:ext uri="{FF2B5EF4-FFF2-40B4-BE49-F238E27FC236}">
                  <a16:creationId xmlns:a16="http://schemas.microsoft.com/office/drawing/2014/main" xmlns="" id="{4B73A81D-16D4-49DC-8103-D8870A87789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64">
              <a:extLst>
                <a:ext uri="{FF2B5EF4-FFF2-40B4-BE49-F238E27FC236}">
                  <a16:creationId xmlns:a16="http://schemas.microsoft.com/office/drawing/2014/main" xmlns="" id="{F233ECC9-C2AE-4BAE-BD3B-DE01B410F000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Oval 65">
              <a:extLst>
                <a:ext uri="{FF2B5EF4-FFF2-40B4-BE49-F238E27FC236}">
                  <a16:creationId xmlns:a16="http://schemas.microsoft.com/office/drawing/2014/main" xmlns="" id="{B1A973B5-9399-4ECF-A857-888370349530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66">
              <a:extLst>
                <a:ext uri="{FF2B5EF4-FFF2-40B4-BE49-F238E27FC236}">
                  <a16:creationId xmlns:a16="http://schemas.microsoft.com/office/drawing/2014/main" xmlns="" id="{7AB4B423-7F3B-4B2A-BCFF-5222199C985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TextBox 67">
              <a:extLst>
                <a:ext uri="{FF2B5EF4-FFF2-40B4-BE49-F238E27FC236}">
                  <a16:creationId xmlns:a16="http://schemas.microsoft.com/office/drawing/2014/main" xmlns="" id="{EBDAC329-1FAD-4ED4-BDFC-3968C7241C71}"/>
                </a:ext>
              </a:extLst>
            </p:cNvPr>
            <p:cNvSpPr txBox="1"/>
            <p:nvPr/>
          </p:nvSpPr>
          <p:spPr>
            <a:xfrm>
              <a:off x="5192704" y="3065976"/>
              <a:ext cx="1997599" cy="1149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</a:rPr>
                <a:t>يَعُودُ</a:t>
              </a:r>
              <a:endParaRPr lang="en-US" sz="32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40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1029612" y="1918620"/>
            <a:ext cx="1496967" cy="1397971"/>
            <a:chOff x="4657266" y="2132503"/>
            <a:chExt cx="3540235" cy="3306115"/>
          </a:xfrm>
        </p:grpSpPr>
        <p:sp>
          <p:nvSpPr>
            <p:cNvPr id="141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4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5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6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9" y="3028202"/>
              <a:ext cx="2167137" cy="873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الْمَدْرَسَةِ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أُرَتِّبُ </a:t>
              </a:r>
              <a:r>
                <a:rPr lang="ar-SY" b="1" dirty="0"/>
                <a:t>الْكَلِمَاتِ؛ لِأُكَوِّنَ جُمَلً، ثُمَّ </a:t>
              </a:r>
              <a:r>
                <a:rPr lang="ar-SY" b="1" dirty="0" smtClean="0"/>
                <a:t>أَكْتُبُهَا </a:t>
              </a:r>
              <a:r>
                <a:rPr lang="ar-SY" b="1" dirty="0"/>
                <a:t>وَ </a:t>
              </a:r>
              <a:r>
                <a:rPr lang="ar-SY" b="1" dirty="0" smtClean="0"/>
                <a:t>أَقْرَأُهَا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التَّعْبِيرُ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461665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أُعَبِّرُ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153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859689" y="3239602"/>
            <a:ext cx="1123712" cy="1049400"/>
            <a:chOff x="4657266" y="2132503"/>
            <a:chExt cx="3540235" cy="3306115"/>
          </a:xfrm>
        </p:grpSpPr>
        <p:sp>
          <p:nvSpPr>
            <p:cNvPr id="154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9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0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1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3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8" y="3028201"/>
              <a:ext cx="2167138" cy="1163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مِنْ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184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3670147" y="5313707"/>
            <a:ext cx="6305974" cy="1036307"/>
            <a:chOff x="320494" y="795384"/>
            <a:chExt cx="6305974" cy="1036307"/>
          </a:xfrm>
        </p:grpSpPr>
        <p:sp>
          <p:nvSpPr>
            <p:cNvPr id="165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الْأَرْحَامُ مَنْ تَرْبِطُنَا بِهِمْ صِلَةُ قُرْبَى</a:t>
              </a:r>
            </a:p>
          </p:txBody>
        </p:sp>
        <p:grpSp>
          <p:nvGrpSpPr>
            <p:cNvPr id="168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71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9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5">
            <a:extLst>
              <a:ext uri="{FF2B5EF4-FFF2-40B4-BE49-F238E27FC236}">
                <a16:creationId xmlns:a16="http://schemas.microsoft.com/office/drawing/2014/main" xmlns="" id="{E6E0A6A0-A1D9-41BA-9819-6A8A2DE85ED9}"/>
              </a:ext>
            </a:extLst>
          </p:cNvPr>
          <p:cNvGrpSpPr/>
          <p:nvPr/>
        </p:nvGrpSpPr>
        <p:grpSpPr>
          <a:xfrm>
            <a:off x="4746681" y="2483872"/>
            <a:ext cx="3540235" cy="3306115"/>
            <a:chOff x="4657266" y="2132503"/>
            <a:chExt cx="3540235" cy="3306115"/>
          </a:xfrm>
        </p:grpSpPr>
        <p:sp>
          <p:nvSpPr>
            <p:cNvPr id="82" name="Oval 25">
              <a:extLst>
                <a:ext uri="{FF2B5EF4-FFF2-40B4-BE49-F238E27FC236}">
                  <a16:creationId xmlns:a16="http://schemas.microsoft.com/office/drawing/2014/main" xmlns="" id="{9550E605-FF35-499D-BE7C-DCAF6AEF765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26">
              <a:extLst>
                <a:ext uri="{FF2B5EF4-FFF2-40B4-BE49-F238E27FC236}">
                  <a16:creationId xmlns:a16="http://schemas.microsoft.com/office/drawing/2014/main" xmlns="" id="{B817EA50-2256-43A3-A9C3-F29A5EB418F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3100A9"/>
                </a:gs>
                <a:gs pos="51000">
                  <a:srgbClr val="0B0159"/>
                </a:gs>
                <a:gs pos="71000">
                  <a:srgbClr val="74018F"/>
                </a:gs>
                <a:gs pos="86000">
                  <a:srgbClr val="BE01B5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ircle: Hollow 27">
              <a:extLst>
                <a:ext uri="{FF2B5EF4-FFF2-40B4-BE49-F238E27FC236}">
                  <a16:creationId xmlns:a16="http://schemas.microsoft.com/office/drawing/2014/main" xmlns="" id="{6B4D0F24-D43F-4934-B19B-F605409C815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28">
              <a:extLst>
                <a:ext uri="{FF2B5EF4-FFF2-40B4-BE49-F238E27FC236}">
                  <a16:creationId xmlns:a16="http://schemas.microsoft.com/office/drawing/2014/main" xmlns="" id="{CD3EAF94-9FF9-4799-969C-906424B7B062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xmlns="" id="{5E067A71-936A-4C73-93E6-572F58D459A9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0">
              <a:extLst>
                <a:ext uri="{FF2B5EF4-FFF2-40B4-BE49-F238E27FC236}">
                  <a16:creationId xmlns:a16="http://schemas.microsoft.com/office/drawing/2014/main" xmlns="" id="{53D9A133-BC71-4865-B91E-6989DE3FD1E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31">
              <a:extLst>
                <a:ext uri="{FF2B5EF4-FFF2-40B4-BE49-F238E27FC236}">
                  <a16:creationId xmlns:a16="http://schemas.microsoft.com/office/drawing/2014/main" xmlns="" id="{ED1569A6-584B-462D-AAEB-23002A410D96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32">
              <a:extLst>
                <a:ext uri="{FF2B5EF4-FFF2-40B4-BE49-F238E27FC236}">
                  <a16:creationId xmlns:a16="http://schemas.microsoft.com/office/drawing/2014/main" xmlns="" id="{E7C4141E-71C0-4654-9CE9-1031BF4FF4D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19">
              <a:extLst>
                <a:ext uri="{FF2B5EF4-FFF2-40B4-BE49-F238E27FC236}">
                  <a16:creationId xmlns:a16="http://schemas.microsoft.com/office/drawing/2014/main" xmlns="" id="{C1FC2F6C-A24D-42DC-8B9E-347BA36D0B8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xmlns="" id="{50F91829-7453-4DA7-88E7-8D51F2EB6982}"/>
                </a:ext>
              </a:extLst>
            </p:cNvPr>
            <p:cNvSpPr txBox="1"/>
            <p:nvPr/>
          </p:nvSpPr>
          <p:spPr>
            <a:xfrm>
              <a:off x="5524946" y="3164433"/>
              <a:ext cx="13020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>
                      <a:alpha val="96000"/>
                    </a:schemeClr>
                  </a:solidFill>
                  <a:latin typeface="Oswald" panose="02000503000000000000" pitchFamily="2" charset="0"/>
                </a:rPr>
                <a:t>تَرْبِطُنَا</a:t>
              </a:r>
              <a:endParaRPr lang="en-US" sz="3600" b="1" dirty="0">
                <a:solidFill>
                  <a:schemeClr val="bg1">
                    <a:alpha val="96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1332A1C9-CA8C-4CB4-A482-174029F10E29}"/>
              </a:ext>
            </a:extLst>
          </p:cNvPr>
          <p:cNvGrpSpPr/>
          <p:nvPr/>
        </p:nvGrpSpPr>
        <p:grpSpPr>
          <a:xfrm>
            <a:off x="3234638" y="1268260"/>
            <a:ext cx="2692669" cy="2514600"/>
            <a:chOff x="4657266" y="2132503"/>
            <a:chExt cx="3540235" cy="3306115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2BB68C6D-018B-42A2-8CE2-A88E084648C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2680CEF9-67B3-477A-8D6B-ED3A46B5543A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66CC"/>
                </a:gs>
                <a:gs pos="51000">
                  <a:srgbClr val="0B0159"/>
                </a:gs>
                <a:gs pos="71000">
                  <a:srgbClr val="3100A9"/>
                </a:gs>
                <a:gs pos="86000">
                  <a:srgbClr val="33CCF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ircle: Hollow 36">
              <a:extLst>
                <a:ext uri="{FF2B5EF4-FFF2-40B4-BE49-F238E27FC236}">
                  <a16:creationId xmlns:a16="http://schemas.microsoft.com/office/drawing/2014/main" xmlns="" id="{75432DC7-C5C2-4554-9597-18F0119AF49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xmlns="" id="{CEBB959F-F819-4F5B-A60F-A86C79765EC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xmlns="" id="{8B4A437B-35AC-4626-BD03-00E019A1CC83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: Shape 39">
              <a:extLst>
                <a:ext uri="{FF2B5EF4-FFF2-40B4-BE49-F238E27FC236}">
                  <a16:creationId xmlns:a16="http://schemas.microsoft.com/office/drawing/2014/main" xmlns="" id="{82A6C536-2962-4F96-8967-9BB56DAEE5E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: Shape 40">
              <a:extLst>
                <a:ext uri="{FF2B5EF4-FFF2-40B4-BE49-F238E27FC236}">
                  <a16:creationId xmlns:a16="http://schemas.microsoft.com/office/drawing/2014/main" xmlns="" id="{C3EB58B2-8886-4FFE-BBE7-7C25A237615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Oval 41">
              <a:extLst>
                <a:ext uri="{FF2B5EF4-FFF2-40B4-BE49-F238E27FC236}">
                  <a16:creationId xmlns:a16="http://schemas.microsoft.com/office/drawing/2014/main" xmlns="" id="{14B3AF5F-5A33-4F37-8AB4-678D67FA5D94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42">
              <a:extLst>
                <a:ext uri="{FF2B5EF4-FFF2-40B4-BE49-F238E27FC236}">
                  <a16:creationId xmlns:a16="http://schemas.microsoft.com/office/drawing/2014/main" xmlns="" id="{BA48122E-3788-43ED-8075-AFCB3B067CD2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xmlns="" id="{A39345CB-DBEA-4D8C-B83D-49C8ABB2A360}"/>
                </a:ext>
              </a:extLst>
            </p:cNvPr>
            <p:cNvSpPr txBox="1"/>
            <p:nvPr/>
          </p:nvSpPr>
          <p:spPr>
            <a:xfrm>
              <a:off x="5603597" y="3135773"/>
              <a:ext cx="1148656" cy="849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صِلَةُ</a:t>
              </a:r>
              <a:endParaRPr lang="en-US" sz="36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8740B5B0-9919-4FC7-9A70-96122CE1A538}"/>
              </a:ext>
            </a:extLst>
          </p:cNvPr>
          <p:cNvGrpSpPr/>
          <p:nvPr/>
        </p:nvGrpSpPr>
        <p:grpSpPr>
          <a:xfrm>
            <a:off x="3180215" y="3333970"/>
            <a:ext cx="2115268" cy="1975383"/>
            <a:chOff x="4657266" y="2132503"/>
            <a:chExt cx="3540235" cy="3306115"/>
          </a:xfrm>
        </p:grpSpPr>
        <p:sp>
          <p:nvSpPr>
            <p:cNvPr id="106" name="Oval 46">
              <a:extLst>
                <a:ext uri="{FF2B5EF4-FFF2-40B4-BE49-F238E27FC236}">
                  <a16:creationId xmlns:a16="http://schemas.microsoft.com/office/drawing/2014/main" xmlns="" id="{98C4BA99-0D74-49A1-AE1E-281A16EDC1E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47">
              <a:extLst>
                <a:ext uri="{FF2B5EF4-FFF2-40B4-BE49-F238E27FC236}">
                  <a16:creationId xmlns:a16="http://schemas.microsoft.com/office/drawing/2014/main" xmlns="" id="{C66094EE-BE24-4440-B15A-E788A560BEA4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ircle: Hollow 48">
              <a:extLst>
                <a:ext uri="{FF2B5EF4-FFF2-40B4-BE49-F238E27FC236}">
                  <a16:creationId xmlns:a16="http://schemas.microsoft.com/office/drawing/2014/main" xmlns="" id="{FE1293C9-A804-4BE2-A658-150240FB7EE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: Shape 49">
              <a:extLst>
                <a:ext uri="{FF2B5EF4-FFF2-40B4-BE49-F238E27FC236}">
                  <a16:creationId xmlns:a16="http://schemas.microsoft.com/office/drawing/2014/main" xmlns="" id="{6297FE6A-DD46-46A4-BFD1-F82252F302B6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50">
              <a:extLst>
                <a:ext uri="{FF2B5EF4-FFF2-40B4-BE49-F238E27FC236}">
                  <a16:creationId xmlns:a16="http://schemas.microsoft.com/office/drawing/2014/main" xmlns="" id="{E17249A1-707A-4ECE-9065-A50AF88AD4C4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Freeform: Shape 51">
              <a:extLst>
                <a:ext uri="{FF2B5EF4-FFF2-40B4-BE49-F238E27FC236}">
                  <a16:creationId xmlns:a16="http://schemas.microsoft.com/office/drawing/2014/main" xmlns="" id="{0F4A8231-3BC5-4906-B12E-63D6A0558DB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: Shape 52">
              <a:extLst>
                <a:ext uri="{FF2B5EF4-FFF2-40B4-BE49-F238E27FC236}">
                  <a16:creationId xmlns:a16="http://schemas.microsoft.com/office/drawing/2014/main" xmlns="" id="{C4E90817-5E1F-4F3A-BCE9-738E8D76DE95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Oval 53">
              <a:extLst>
                <a:ext uri="{FF2B5EF4-FFF2-40B4-BE49-F238E27FC236}">
                  <a16:creationId xmlns:a16="http://schemas.microsoft.com/office/drawing/2014/main" xmlns="" id="{78EF7A4A-7D27-43AD-9CB1-DE99E95597A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54">
              <a:extLst>
                <a:ext uri="{FF2B5EF4-FFF2-40B4-BE49-F238E27FC236}">
                  <a16:creationId xmlns:a16="http://schemas.microsoft.com/office/drawing/2014/main" xmlns="" id="{AFDF0ECD-2E30-4C7C-BDF2-DE1871ED322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TextBox 55">
              <a:extLst>
                <a:ext uri="{FF2B5EF4-FFF2-40B4-BE49-F238E27FC236}">
                  <a16:creationId xmlns:a16="http://schemas.microsoft.com/office/drawing/2014/main" xmlns="" id="{523C3C05-037C-47E6-825D-516CA8542E1F}"/>
                </a:ext>
              </a:extLst>
            </p:cNvPr>
            <p:cNvSpPr txBox="1"/>
            <p:nvPr/>
          </p:nvSpPr>
          <p:spPr>
            <a:xfrm>
              <a:off x="5231140" y="3105300"/>
              <a:ext cx="1974903" cy="978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بِهِمْ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17" name="Group 57">
            <a:extLst>
              <a:ext uri="{FF2B5EF4-FFF2-40B4-BE49-F238E27FC236}">
                <a16:creationId xmlns:a16="http://schemas.microsoft.com/office/drawing/2014/main" xmlns="" id="{66D52289-225C-4AC1-B31B-F3B0986573A4}"/>
              </a:ext>
            </a:extLst>
          </p:cNvPr>
          <p:cNvGrpSpPr/>
          <p:nvPr/>
        </p:nvGrpSpPr>
        <p:grpSpPr>
          <a:xfrm>
            <a:off x="2088497" y="2438220"/>
            <a:ext cx="1800876" cy="1681782"/>
            <a:chOff x="4657266" y="2132503"/>
            <a:chExt cx="3540235" cy="3306115"/>
          </a:xfrm>
        </p:grpSpPr>
        <p:sp>
          <p:nvSpPr>
            <p:cNvPr id="118" name="Oval 58">
              <a:extLst>
                <a:ext uri="{FF2B5EF4-FFF2-40B4-BE49-F238E27FC236}">
                  <a16:creationId xmlns:a16="http://schemas.microsoft.com/office/drawing/2014/main" xmlns="" id="{D4014386-FCFC-416A-828B-4C8FE68AE77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59">
              <a:extLst>
                <a:ext uri="{FF2B5EF4-FFF2-40B4-BE49-F238E27FC236}">
                  <a16:creationId xmlns:a16="http://schemas.microsoft.com/office/drawing/2014/main" xmlns="" id="{2EE7C59A-0BE1-4765-A9C9-5AB8289D0FF5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ircle: Hollow 60">
              <a:extLst>
                <a:ext uri="{FF2B5EF4-FFF2-40B4-BE49-F238E27FC236}">
                  <a16:creationId xmlns:a16="http://schemas.microsoft.com/office/drawing/2014/main" xmlns="" id="{65E1A7C2-5199-46E1-8ECF-0540660C222F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Freeform: Shape 61">
              <a:extLst>
                <a:ext uri="{FF2B5EF4-FFF2-40B4-BE49-F238E27FC236}">
                  <a16:creationId xmlns:a16="http://schemas.microsoft.com/office/drawing/2014/main" xmlns="" id="{17C8AD72-FDDC-4D23-A4BA-59F5C69E7378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Freeform: Shape 62">
              <a:extLst>
                <a:ext uri="{FF2B5EF4-FFF2-40B4-BE49-F238E27FC236}">
                  <a16:creationId xmlns:a16="http://schemas.microsoft.com/office/drawing/2014/main" xmlns="" id="{F7A89EF1-8AA9-4ADB-A849-9743D5D49FF7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Freeform: Shape 63">
              <a:extLst>
                <a:ext uri="{FF2B5EF4-FFF2-40B4-BE49-F238E27FC236}">
                  <a16:creationId xmlns:a16="http://schemas.microsoft.com/office/drawing/2014/main" xmlns="" id="{4B73A81D-16D4-49DC-8103-D8870A87789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64">
              <a:extLst>
                <a:ext uri="{FF2B5EF4-FFF2-40B4-BE49-F238E27FC236}">
                  <a16:creationId xmlns:a16="http://schemas.microsoft.com/office/drawing/2014/main" xmlns="" id="{F233ECC9-C2AE-4BAE-BD3B-DE01B410F000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Oval 65">
              <a:extLst>
                <a:ext uri="{FF2B5EF4-FFF2-40B4-BE49-F238E27FC236}">
                  <a16:creationId xmlns:a16="http://schemas.microsoft.com/office/drawing/2014/main" xmlns="" id="{B1A973B5-9399-4ECF-A857-888370349530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66">
              <a:extLst>
                <a:ext uri="{FF2B5EF4-FFF2-40B4-BE49-F238E27FC236}">
                  <a16:creationId xmlns:a16="http://schemas.microsoft.com/office/drawing/2014/main" xmlns="" id="{7AB4B423-7F3B-4B2A-BCFF-5222199C985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TextBox 67">
              <a:extLst>
                <a:ext uri="{FF2B5EF4-FFF2-40B4-BE49-F238E27FC236}">
                  <a16:creationId xmlns:a16="http://schemas.microsoft.com/office/drawing/2014/main" xmlns="" id="{EBDAC329-1FAD-4ED4-BDFC-3968C7241C71}"/>
                </a:ext>
              </a:extLst>
            </p:cNvPr>
            <p:cNvSpPr txBox="1"/>
            <p:nvPr/>
          </p:nvSpPr>
          <p:spPr>
            <a:xfrm>
              <a:off x="5192704" y="3065976"/>
              <a:ext cx="1997599" cy="1149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</a:rPr>
                <a:t>قُرْبَى</a:t>
              </a:r>
              <a:endParaRPr lang="en-US" sz="32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40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1029612" y="1918620"/>
            <a:ext cx="1496967" cy="1397971"/>
            <a:chOff x="4657266" y="2132503"/>
            <a:chExt cx="3540235" cy="3306115"/>
          </a:xfrm>
        </p:grpSpPr>
        <p:sp>
          <p:nvSpPr>
            <p:cNvPr id="141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4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5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6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9" y="3028202"/>
              <a:ext cx="2167137" cy="873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</a:rPr>
                <a:t>الْأَرْحَامُ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أُرَتِّبُ </a:t>
              </a:r>
              <a:r>
                <a:rPr lang="ar-SY" b="1" dirty="0"/>
                <a:t>الْكَلِمَاتِ؛ لِأُكَوِّنَ جُمَلً، ثُمَّ </a:t>
              </a:r>
              <a:r>
                <a:rPr lang="ar-SY" b="1" dirty="0" smtClean="0"/>
                <a:t>أَكْتُبُهَا </a:t>
              </a:r>
              <a:r>
                <a:rPr lang="ar-SY" b="1" dirty="0"/>
                <a:t>وَ </a:t>
              </a:r>
              <a:r>
                <a:rPr lang="ar-SY" b="1" dirty="0" smtClean="0"/>
                <a:t>أَقْرَأُهَا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التَّعْبِيرُ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ar-SY" sz="2400" b="1" dirty="0" smtClean="0">
              <a:solidFill>
                <a:srgbClr val="FF0000"/>
              </a:solidFill>
              <a:latin typeface="Oswald" panose="02000503000000000000" pitchFamily="2" charset="0"/>
            </a:endParaRP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أُعَبِّرُ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153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859689" y="3239602"/>
            <a:ext cx="1123712" cy="1049400"/>
            <a:chOff x="4657266" y="2132503"/>
            <a:chExt cx="3540235" cy="3306115"/>
          </a:xfrm>
        </p:grpSpPr>
        <p:sp>
          <p:nvSpPr>
            <p:cNvPr id="154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9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0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1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3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8" y="3028201"/>
              <a:ext cx="2167138" cy="1163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مَنْ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5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3670147" y="5313707"/>
            <a:ext cx="6305974" cy="1036307"/>
            <a:chOff x="320494" y="795384"/>
            <a:chExt cx="6305974" cy="1036307"/>
          </a:xfrm>
        </p:grpSpPr>
        <p:sp>
          <p:nvSpPr>
            <p:cNvPr id="165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أَنَا أَزُوْرُ أَقَارِبِيْ وَ أَتَفَقَّدُ أَحْوَالَهُمْ </a:t>
              </a:r>
              <a:endParaRPr lang="en-US" sz="2400" dirty="0"/>
            </a:p>
          </p:txBody>
        </p:sp>
        <p:grpSp>
          <p:nvGrpSpPr>
            <p:cNvPr id="168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71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9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1" name="Group 5">
            <a:extLst>
              <a:ext uri="{FF2B5EF4-FFF2-40B4-BE49-F238E27FC236}">
                <a16:creationId xmlns:a16="http://schemas.microsoft.com/office/drawing/2014/main" xmlns="" id="{E6E0A6A0-A1D9-41BA-9819-6A8A2DE85ED9}"/>
              </a:ext>
            </a:extLst>
          </p:cNvPr>
          <p:cNvGrpSpPr/>
          <p:nvPr/>
        </p:nvGrpSpPr>
        <p:grpSpPr>
          <a:xfrm>
            <a:off x="4746681" y="2483872"/>
            <a:ext cx="3540235" cy="3306115"/>
            <a:chOff x="4657266" y="2132503"/>
            <a:chExt cx="3540235" cy="3306115"/>
          </a:xfrm>
        </p:grpSpPr>
        <p:sp>
          <p:nvSpPr>
            <p:cNvPr id="82" name="Oval 25">
              <a:extLst>
                <a:ext uri="{FF2B5EF4-FFF2-40B4-BE49-F238E27FC236}">
                  <a16:creationId xmlns:a16="http://schemas.microsoft.com/office/drawing/2014/main" xmlns="" id="{9550E605-FF35-499D-BE7C-DCAF6AEF765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26">
              <a:extLst>
                <a:ext uri="{FF2B5EF4-FFF2-40B4-BE49-F238E27FC236}">
                  <a16:creationId xmlns:a16="http://schemas.microsoft.com/office/drawing/2014/main" xmlns="" id="{B817EA50-2256-43A3-A9C3-F29A5EB418F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3100A9"/>
                </a:gs>
                <a:gs pos="51000">
                  <a:srgbClr val="0B0159"/>
                </a:gs>
                <a:gs pos="71000">
                  <a:srgbClr val="74018F"/>
                </a:gs>
                <a:gs pos="86000">
                  <a:srgbClr val="BE01B5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ircle: Hollow 27">
              <a:extLst>
                <a:ext uri="{FF2B5EF4-FFF2-40B4-BE49-F238E27FC236}">
                  <a16:creationId xmlns:a16="http://schemas.microsoft.com/office/drawing/2014/main" xmlns="" id="{6B4D0F24-D43F-4934-B19B-F605409C815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28">
              <a:extLst>
                <a:ext uri="{FF2B5EF4-FFF2-40B4-BE49-F238E27FC236}">
                  <a16:creationId xmlns:a16="http://schemas.microsoft.com/office/drawing/2014/main" xmlns="" id="{CD3EAF94-9FF9-4799-969C-906424B7B062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xmlns="" id="{5E067A71-936A-4C73-93E6-572F58D459A9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0">
              <a:extLst>
                <a:ext uri="{FF2B5EF4-FFF2-40B4-BE49-F238E27FC236}">
                  <a16:creationId xmlns:a16="http://schemas.microsoft.com/office/drawing/2014/main" xmlns="" id="{53D9A133-BC71-4865-B91E-6989DE3FD1E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31">
              <a:extLst>
                <a:ext uri="{FF2B5EF4-FFF2-40B4-BE49-F238E27FC236}">
                  <a16:creationId xmlns:a16="http://schemas.microsoft.com/office/drawing/2014/main" xmlns="" id="{ED1569A6-584B-462D-AAEB-23002A410D96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32">
              <a:extLst>
                <a:ext uri="{FF2B5EF4-FFF2-40B4-BE49-F238E27FC236}">
                  <a16:creationId xmlns:a16="http://schemas.microsoft.com/office/drawing/2014/main" xmlns="" id="{E7C4141E-71C0-4654-9CE9-1031BF4FF4D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19">
              <a:extLst>
                <a:ext uri="{FF2B5EF4-FFF2-40B4-BE49-F238E27FC236}">
                  <a16:creationId xmlns:a16="http://schemas.microsoft.com/office/drawing/2014/main" xmlns="" id="{C1FC2F6C-A24D-42DC-8B9E-347BA36D0B8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xmlns="" id="{50F91829-7453-4DA7-88E7-8D51F2EB6982}"/>
                </a:ext>
              </a:extLst>
            </p:cNvPr>
            <p:cNvSpPr txBox="1"/>
            <p:nvPr/>
          </p:nvSpPr>
          <p:spPr>
            <a:xfrm>
              <a:off x="5578515" y="3141183"/>
              <a:ext cx="1148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>
                      <a:alpha val="96000"/>
                    </a:schemeClr>
                  </a:solidFill>
                  <a:latin typeface="Oswald" panose="02000503000000000000" pitchFamily="2" charset="0"/>
                </a:rPr>
                <a:t>أقَاَربِيِ</a:t>
              </a:r>
              <a:endParaRPr lang="en-US" sz="3200" b="1" dirty="0">
                <a:solidFill>
                  <a:schemeClr val="bg1">
                    <a:alpha val="96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1332A1C9-CA8C-4CB4-A482-174029F10E29}"/>
              </a:ext>
            </a:extLst>
          </p:cNvPr>
          <p:cNvGrpSpPr/>
          <p:nvPr/>
        </p:nvGrpSpPr>
        <p:grpSpPr>
          <a:xfrm>
            <a:off x="3234638" y="1268260"/>
            <a:ext cx="2692669" cy="2514600"/>
            <a:chOff x="4657266" y="2132503"/>
            <a:chExt cx="3540235" cy="3306115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2BB68C6D-018B-42A2-8CE2-A88E084648C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2680CEF9-67B3-477A-8D6B-ED3A46B5543A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66CC"/>
                </a:gs>
                <a:gs pos="51000">
                  <a:srgbClr val="0B0159"/>
                </a:gs>
                <a:gs pos="71000">
                  <a:srgbClr val="3100A9"/>
                </a:gs>
                <a:gs pos="86000">
                  <a:srgbClr val="33CCF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ircle: Hollow 36">
              <a:extLst>
                <a:ext uri="{FF2B5EF4-FFF2-40B4-BE49-F238E27FC236}">
                  <a16:creationId xmlns:a16="http://schemas.microsoft.com/office/drawing/2014/main" xmlns="" id="{75432DC7-C5C2-4554-9597-18F0119AF49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xmlns="" id="{CEBB959F-F819-4F5B-A60F-A86C79765EC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xmlns="" id="{8B4A437B-35AC-4626-BD03-00E019A1CC83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: Shape 39">
              <a:extLst>
                <a:ext uri="{FF2B5EF4-FFF2-40B4-BE49-F238E27FC236}">
                  <a16:creationId xmlns:a16="http://schemas.microsoft.com/office/drawing/2014/main" xmlns="" id="{82A6C536-2962-4F96-8967-9BB56DAEE5E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: Shape 40">
              <a:extLst>
                <a:ext uri="{FF2B5EF4-FFF2-40B4-BE49-F238E27FC236}">
                  <a16:creationId xmlns:a16="http://schemas.microsoft.com/office/drawing/2014/main" xmlns="" id="{C3EB58B2-8886-4FFE-BBE7-7C25A237615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Oval 41">
              <a:extLst>
                <a:ext uri="{FF2B5EF4-FFF2-40B4-BE49-F238E27FC236}">
                  <a16:creationId xmlns:a16="http://schemas.microsoft.com/office/drawing/2014/main" xmlns="" id="{14B3AF5F-5A33-4F37-8AB4-678D67FA5D94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42">
              <a:extLst>
                <a:ext uri="{FF2B5EF4-FFF2-40B4-BE49-F238E27FC236}">
                  <a16:creationId xmlns:a16="http://schemas.microsoft.com/office/drawing/2014/main" xmlns="" id="{BA48122E-3788-43ED-8075-AFCB3B067CD2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xmlns="" id="{A39345CB-DBEA-4D8C-B83D-49C8ABB2A360}"/>
                </a:ext>
              </a:extLst>
            </p:cNvPr>
            <p:cNvSpPr txBox="1"/>
            <p:nvPr/>
          </p:nvSpPr>
          <p:spPr>
            <a:xfrm>
              <a:off x="5487007" y="2987575"/>
              <a:ext cx="1438148" cy="849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أَتَفَقَدُّ</a:t>
              </a:r>
              <a:endParaRPr lang="en-US" sz="36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8740B5B0-9919-4FC7-9A70-96122CE1A538}"/>
              </a:ext>
            </a:extLst>
          </p:cNvPr>
          <p:cNvGrpSpPr/>
          <p:nvPr/>
        </p:nvGrpSpPr>
        <p:grpSpPr>
          <a:xfrm>
            <a:off x="3180215" y="3333970"/>
            <a:ext cx="2115268" cy="1975383"/>
            <a:chOff x="4657266" y="2132503"/>
            <a:chExt cx="3540235" cy="3306115"/>
          </a:xfrm>
        </p:grpSpPr>
        <p:sp>
          <p:nvSpPr>
            <p:cNvPr id="106" name="Oval 46">
              <a:extLst>
                <a:ext uri="{FF2B5EF4-FFF2-40B4-BE49-F238E27FC236}">
                  <a16:creationId xmlns:a16="http://schemas.microsoft.com/office/drawing/2014/main" xmlns="" id="{98C4BA99-0D74-49A1-AE1E-281A16EDC1E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47">
              <a:extLst>
                <a:ext uri="{FF2B5EF4-FFF2-40B4-BE49-F238E27FC236}">
                  <a16:creationId xmlns:a16="http://schemas.microsoft.com/office/drawing/2014/main" xmlns="" id="{C66094EE-BE24-4440-B15A-E788A560BEA4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ircle: Hollow 48">
              <a:extLst>
                <a:ext uri="{FF2B5EF4-FFF2-40B4-BE49-F238E27FC236}">
                  <a16:creationId xmlns:a16="http://schemas.microsoft.com/office/drawing/2014/main" xmlns="" id="{FE1293C9-A804-4BE2-A658-150240FB7EE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: Shape 49">
              <a:extLst>
                <a:ext uri="{FF2B5EF4-FFF2-40B4-BE49-F238E27FC236}">
                  <a16:creationId xmlns:a16="http://schemas.microsoft.com/office/drawing/2014/main" xmlns="" id="{6297FE6A-DD46-46A4-BFD1-F82252F302B6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50">
              <a:extLst>
                <a:ext uri="{FF2B5EF4-FFF2-40B4-BE49-F238E27FC236}">
                  <a16:creationId xmlns:a16="http://schemas.microsoft.com/office/drawing/2014/main" xmlns="" id="{E17249A1-707A-4ECE-9065-A50AF88AD4C4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Freeform: Shape 51">
              <a:extLst>
                <a:ext uri="{FF2B5EF4-FFF2-40B4-BE49-F238E27FC236}">
                  <a16:creationId xmlns:a16="http://schemas.microsoft.com/office/drawing/2014/main" xmlns="" id="{0F4A8231-3BC5-4906-B12E-63D6A0558DB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: Shape 52">
              <a:extLst>
                <a:ext uri="{FF2B5EF4-FFF2-40B4-BE49-F238E27FC236}">
                  <a16:creationId xmlns:a16="http://schemas.microsoft.com/office/drawing/2014/main" xmlns="" id="{C4E90817-5E1F-4F3A-BCE9-738E8D76DE95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Oval 53">
              <a:extLst>
                <a:ext uri="{FF2B5EF4-FFF2-40B4-BE49-F238E27FC236}">
                  <a16:creationId xmlns:a16="http://schemas.microsoft.com/office/drawing/2014/main" xmlns="" id="{78EF7A4A-7D27-43AD-9CB1-DE99E95597A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54">
              <a:extLst>
                <a:ext uri="{FF2B5EF4-FFF2-40B4-BE49-F238E27FC236}">
                  <a16:creationId xmlns:a16="http://schemas.microsoft.com/office/drawing/2014/main" xmlns="" id="{AFDF0ECD-2E30-4C7C-BDF2-DE1871ED322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TextBox 55">
              <a:extLst>
                <a:ext uri="{FF2B5EF4-FFF2-40B4-BE49-F238E27FC236}">
                  <a16:creationId xmlns:a16="http://schemas.microsoft.com/office/drawing/2014/main" xmlns="" id="{523C3C05-037C-47E6-825D-516CA8542E1F}"/>
                </a:ext>
              </a:extLst>
            </p:cNvPr>
            <p:cNvSpPr txBox="1"/>
            <p:nvPr/>
          </p:nvSpPr>
          <p:spPr>
            <a:xfrm>
              <a:off x="5231140" y="3105300"/>
              <a:ext cx="1974903" cy="978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أزوُرُ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17" name="Group 57">
            <a:extLst>
              <a:ext uri="{FF2B5EF4-FFF2-40B4-BE49-F238E27FC236}">
                <a16:creationId xmlns:a16="http://schemas.microsoft.com/office/drawing/2014/main" xmlns="" id="{66D52289-225C-4AC1-B31B-F3B0986573A4}"/>
              </a:ext>
            </a:extLst>
          </p:cNvPr>
          <p:cNvGrpSpPr/>
          <p:nvPr/>
        </p:nvGrpSpPr>
        <p:grpSpPr>
          <a:xfrm>
            <a:off x="2088497" y="2438220"/>
            <a:ext cx="1800876" cy="1681782"/>
            <a:chOff x="4657266" y="2132503"/>
            <a:chExt cx="3540235" cy="3306115"/>
          </a:xfrm>
        </p:grpSpPr>
        <p:sp>
          <p:nvSpPr>
            <p:cNvPr id="118" name="Oval 58">
              <a:extLst>
                <a:ext uri="{FF2B5EF4-FFF2-40B4-BE49-F238E27FC236}">
                  <a16:creationId xmlns:a16="http://schemas.microsoft.com/office/drawing/2014/main" xmlns="" id="{D4014386-FCFC-416A-828B-4C8FE68AE77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59">
              <a:extLst>
                <a:ext uri="{FF2B5EF4-FFF2-40B4-BE49-F238E27FC236}">
                  <a16:creationId xmlns:a16="http://schemas.microsoft.com/office/drawing/2014/main" xmlns="" id="{2EE7C59A-0BE1-4765-A9C9-5AB8289D0FF5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ircle: Hollow 60">
              <a:extLst>
                <a:ext uri="{FF2B5EF4-FFF2-40B4-BE49-F238E27FC236}">
                  <a16:creationId xmlns:a16="http://schemas.microsoft.com/office/drawing/2014/main" xmlns="" id="{65E1A7C2-5199-46E1-8ECF-0540660C222F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Freeform: Shape 61">
              <a:extLst>
                <a:ext uri="{FF2B5EF4-FFF2-40B4-BE49-F238E27FC236}">
                  <a16:creationId xmlns:a16="http://schemas.microsoft.com/office/drawing/2014/main" xmlns="" id="{17C8AD72-FDDC-4D23-A4BA-59F5C69E7378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Freeform: Shape 62">
              <a:extLst>
                <a:ext uri="{FF2B5EF4-FFF2-40B4-BE49-F238E27FC236}">
                  <a16:creationId xmlns:a16="http://schemas.microsoft.com/office/drawing/2014/main" xmlns="" id="{F7A89EF1-8AA9-4ADB-A849-9743D5D49FF7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Freeform: Shape 63">
              <a:extLst>
                <a:ext uri="{FF2B5EF4-FFF2-40B4-BE49-F238E27FC236}">
                  <a16:creationId xmlns:a16="http://schemas.microsoft.com/office/drawing/2014/main" xmlns="" id="{4B73A81D-16D4-49DC-8103-D8870A87789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64">
              <a:extLst>
                <a:ext uri="{FF2B5EF4-FFF2-40B4-BE49-F238E27FC236}">
                  <a16:creationId xmlns:a16="http://schemas.microsoft.com/office/drawing/2014/main" xmlns="" id="{F233ECC9-C2AE-4BAE-BD3B-DE01B410F000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Oval 65">
              <a:extLst>
                <a:ext uri="{FF2B5EF4-FFF2-40B4-BE49-F238E27FC236}">
                  <a16:creationId xmlns:a16="http://schemas.microsoft.com/office/drawing/2014/main" xmlns="" id="{B1A973B5-9399-4ECF-A857-888370349530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66">
              <a:extLst>
                <a:ext uri="{FF2B5EF4-FFF2-40B4-BE49-F238E27FC236}">
                  <a16:creationId xmlns:a16="http://schemas.microsoft.com/office/drawing/2014/main" xmlns="" id="{7AB4B423-7F3B-4B2A-BCFF-5222199C985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TextBox 67">
              <a:extLst>
                <a:ext uri="{FF2B5EF4-FFF2-40B4-BE49-F238E27FC236}">
                  <a16:creationId xmlns:a16="http://schemas.microsoft.com/office/drawing/2014/main" xmlns="" id="{EBDAC329-1FAD-4ED4-BDFC-3968C7241C71}"/>
                </a:ext>
              </a:extLst>
            </p:cNvPr>
            <p:cNvSpPr txBox="1"/>
            <p:nvPr/>
          </p:nvSpPr>
          <p:spPr>
            <a:xfrm>
              <a:off x="5192704" y="3065976"/>
              <a:ext cx="1997599" cy="726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أحَوْاَلهَمْ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40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1029612" y="1918620"/>
            <a:ext cx="1496967" cy="1397971"/>
            <a:chOff x="4657266" y="2132503"/>
            <a:chExt cx="3540235" cy="3306115"/>
          </a:xfrm>
        </p:grpSpPr>
        <p:sp>
          <p:nvSpPr>
            <p:cNvPr id="141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4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5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6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9" y="3028202"/>
              <a:ext cx="2167137" cy="873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أَنَا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أُرَتِّبُ </a:t>
              </a:r>
              <a:r>
                <a:rPr lang="ar-SY" b="1" dirty="0"/>
                <a:t>الْكَلِمَاتِ؛ لِأُكَوِّنَ جُمَلً، ثُمَّ </a:t>
              </a:r>
              <a:r>
                <a:rPr lang="ar-SY" b="1" dirty="0" smtClean="0"/>
                <a:t>أَكْتُبُهَا </a:t>
              </a:r>
              <a:r>
                <a:rPr lang="ar-SY" b="1" dirty="0"/>
                <a:t>وَ </a:t>
              </a:r>
              <a:r>
                <a:rPr lang="ar-SY" b="1" dirty="0" smtClean="0"/>
                <a:t>أَقْرَأُهَا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التَّعْبِيرُ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461665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أُعَبِّرُ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153" name="Group 69">
            <a:extLst>
              <a:ext uri="{FF2B5EF4-FFF2-40B4-BE49-F238E27FC236}">
                <a16:creationId xmlns:a16="http://schemas.microsoft.com/office/drawing/2014/main" xmlns="" id="{A97A3817-E489-4475-9839-F678E3E05A49}"/>
              </a:ext>
            </a:extLst>
          </p:cNvPr>
          <p:cNvGrpSpPr/>
          <p:nvPr/>
        </p:nvGrpSpPr>
        <p:grpSpPr>
          <a:xfrm>
            <a:off x="859689" y="3239602"/>
            <a:ext cx="1123712" cy="1049400"/>
            <a:chOff x="4657266" y="2132503"/>
            <a:chExt cx="3540235" cy="3306115"/>
          </a:xfrm>
        </p:grpSpPr>
        <p:sp>
          <p:nvSpPr>
            <p:cNvPr id="154" name="Oval 70">
              <a:extLst>
                <a:ext uri="{FF2B5EF4-FFF2-40B4-BE49-F238E27FC236}">
                  <a16:creationId xmlns:a16="http://schemas.microsoft.com/office/drawing/2014/main" xmlns="" id="{64BD9EC3-4987-4B11-8445-053751C315B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71">
              <a:extLst>
                <a:ext uri="{FF2B5EF4-FFF2-40B4-BE49-F238E27FC236}">
                  <a16:creationId xmlns:a16="http://schemas.microsoft.com/office/drawing/2014/main" xmlns="" id="{CC4EEE0D-06CE-4667-8B6D-E30B6387AC67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CC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Circle: Hollow 72">
              <a:extLst>
                <a:ext uri="{FF2B5EF4-FFF2-40B4-BE49-F238E27FC236}">
                  <a16:creationId xmlns:a16="http://schemas.microsoft.com/office/drawing/2014/main" xmlns="" id="{34ABEA2D-2C28-4B69-97E9-ADD1AE4E797A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Freeform: Shape 73">
              <a:extLst>
                <a:ext uri="{FF2B5EF4-FFF2-40B4-BE49-F238E27FC236}">
                  <a16:creationId xmlns:a16="http://schemas.microsoft.com/office/drawing/2014/main" xmlns="" id="{02099535-0EA2-4489-BC40-A8A0C234FA84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Freeform: Shape 74">
              <a:extLst>
                <a:ext uri="{FF2B5EF4-FFF2-40B4-BE49-F238E27FC236}">
                  <a16:creationId xmlns:a16="http://schemas.microsoft.com/office/drawing/2014/main" xmlns="" id="{1BB1D096-3953-4E25-954E-F4A273AC6235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9" name="Freeform: Shape 75">
              <a:extLst>
                <a:ext uri="{FF2B5EF4-FFF2-40B4-BE49-F238E27FC236}">
                  <a16:creationId xmlns:a16="http://schemas.microsoft.com/office/drawing/2014/main" xmlns="" id="{F4DE4D8F-3FDB-4D54-AE95-F88B3EA87EA6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0" name="Freeform: Shape 76">
              <a:extLst>
                <a:ext uri="{FF2B5EF4-FFF2-40B4-BE49-F238E27FC236}">
                  <a16:creationId xmlns:a16="http://schemas.microsoft.com/office/drawing/2014/main" xmlns="" id="{6E08E7EA-D151-4020-B65F-8130E00C559E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1" name="Oval 77">
              <a:extLst>
                <a:ext uri="{FF2B5EF4-FFF2-40B4-BE49-F238E27FC236}">
                  <a16:creationId xmlns:a16="http://schemas.microsoft.com/office/drawing/2014/main" xmlns="" id="{80565A87-1A64-4794-9A45-ABC44B98515C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Freeform: Shape 78">
              <a:extLst>
                <a:ext uri="{FF2B5EF4-FFF2-40B4-BE49-F238E27FC236}">
                  <a16:creationId xmlns:a16="http://schemas.microsoft.com/office/drawing/2014/main" xmlns="" id="{8C8B5FFA-28EF-47E3-A75C-59629B982FC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3" name="TextBox 79">
              <a:extLst>
                <a:ext uri="{FF2B5EF4-FFF2-40B4-BE49-F238E27FC236}">
                  <a16:creationId xmlns:a16="http://schemas.microsoft.com/office/drawing/2014/main" xmlns="" id="{88D2CB91-A6C0-4E0E-A18F-5F2668CF9426}"/>
                </a:ext>
              </a:extLst>
            </p:cNvPr>
            <p:cNvSpPr txBox="1"/>
            <p:nvPr/>
          </p:nvSpPr>
          <p:spPr>
            <a:xfrm>
              <a:off x="5211748" y="3028201"/>
              <a:ext cx="2167138" cy="1163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</a:rPr>
                <a:t>وَ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688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660475" y="350908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1455997" y="937396"/>
            <a:ext cx="6393005" cy="5985654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197" y="1024524"/>
            <a:ext cx="6218730" cy="577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107565" y="304437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39431"/>
              <a:gd name="adj2" fmla="val 8728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صِلَةُ الرَّحِمِ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295502" y="383937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-52887" y="608639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xmlns="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B408EBD8-08DE-4559-9423-2AF9739B7EAA}"/>
              </a:ext>
            </a:extLst>
          </p:cNvPr>
          <p:cNvGrpSpPr/>
          <p:nvPr/>
        </p:nvGrpSpPr>
        <p:grpSpPr>
          <a:xfrm rot="5400000">
            <a:off x="7380190" y="-373651"/>
            <a:ext cx="640351" cy="4949841"/>
            <a:chOff x="4215798" y="1550132"/>
            <a:chExt cx="987047" cy="530786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B530F70-C84F-479B-AFE0-340189920763}"/>
                </a:ext>
              </a:extLst>
            </p:cNvPr>
            <p:cNvSpPr/>
            <p:nvPr/>
          </p:nvSpPr>
          <p:spPr>
            <a:xfrm>
              <a:off x="4215798" y="1684929"/>
              <a:ext cx="987047" cy="5173071"/>
            </a:xfrm>
            <a:prstGeom prst="rect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1D66339-FCF6-45B3-AD7E-11D9F0BCCCA6}"/>
                </a:ext>
              </a:extLst>
            </p:cNvPr>
            <p:cNvSpPr txBox="1"/>
            <p:nvPr/>
          </p:nvSpPr>
          <p:spPr>
            <a:xfrm rot="16200000">
              <a:off x="4355012" y="1509739"/>
              <a:ext cx="725714" cy="80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89B56A3-48DE-4952-800F-BD50702E025F}"/>
                </a:ext>
              </a:extLst>
            </p:cNvPr>
            <p:cNvSpPr txBox="1"/>
            <p:nvPr/>
          </p:nvSpPr>
          <p:spPr>
            <a:xfrm>
              <a:off x="4304843" y="2071461"/>
              <a:ext cx="664176" cy="435970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مَنِ الْأَرْحَامُ؟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E35D6F51-8613-419A-BB81-C67CFBD25884}"/>
              </a:ext>
            </a:extLst>
          </p:cNvPr>
          <p:cNvGrpSpPr/>
          <p:nvPr/>
        </p:nvGrpSpPr>
        <p:grpSpPr>
          <a:xfrm rot="5400000">
            <a:off x="7170030" y="-1579792"/>
            <a:ext cx="688882" cy="5403264"/>
            <a:chOff x="2343165" y="2087441"/>
            <a:chExt cx="1038079" cy="47705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D0CF0EA-BBAF-4EA9-A34F-2C095A647927}"/>
                </a:ext>
              </a:extLst>
            </p:cNvPr>
            <p:cNvSpPr/>
            <p:nvPr/>
          </p:nvSpPr>
          <p:spPr>
            <a:xfrm>
              <a:off x="2394197" y="2177143"/>
              <a:ext cx="987047" cy="46808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17623E3-D01E-4934-919A-2C2AC6AB4BDE}"/>
                </a:ext>
              </a:extLst>
            </p:cNvPr>
            <p:cNvSpPr txBox="1"/>
            <p:nvPr/>
          </p:nvSpPr>
          <p:spPr>
            <a:xfrm rot="16200000">
              <a:off x="2601113" y="2056077"/>
              <a:ext cx="725714" cy="788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436940E-944E-412C-ADBE-313400BD86F4}"/>
                </a:ext>
              </a:extLst>
            </p:cNvPr>
            <p:cNvSpPr txBox="1"/>
            <p:nvPr/>
          </p:nvSpPr>
          <p:spPr>
            <a:xfrm>
              <a:off x="2343165" y="2546009"/>
              <a:ext cx="1020336" cy="404304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بِمَ </a:t>
              </a:r>
              <a:r>
                <a:rPr lang="ar-SY" sz="1600" b="1" dirty="0" smtClean="0"/>
                <a:t>أَمَرَ الرَّسولُ </a:t>
              </a:r>
              <a:r>
                <a:rPr lang="ar-SY" sz="1600" b="1" dirty="0"/>
                <a:t>- </a:t>
              </a:r>
              <a:r>
                <a:rPr lang="ar-SY" sz="1600" b="1" dirty="0" smtClean="0"/>
                <a:t>صلَّى </a:t>
              </a:r>
              <a:r>
                <a:rPr lang="ar-SY" sz="1600" b="1" dirty="0"/>
                <a:t>اللهُ عَليَهِ </a:t>
              </a:r>
              <a:r>
                <a:rPr lang="ar-SY" sz="1600" b="1" dirty="0" smtClean="0"/>
                <a:t>وَسَلَّمَ - </a:t>
              </a:r>
              <a:r>
                <a:rPr lang="ar-SY" sz="1600" b="1" dirty="0"/>
                <a:t>فِي الْحَدِيثِ </a:t>
              </a:r>
              <a:r>
                <a:rPr lang="ar-SY" sz="1600" b="1" dirty="0" smtClean="0"/>
                <a:t>الشرِيفِ الْوَارِدِ  فِي النَّصِّ؟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57BC805F-DBE8-4A55-BBCB-B20CA57DAA83}"/>
              </a:ext>
            </a:extLst>
          </p:cNvPr>
          <p:cNvGrpSpPr/>
          <p:nvPr/>
        </p:nvGrpSpPr>
        <p:grpSpPr>
          <a:xfrm rot="5400000">
            <a:off x="7587999" y="822287"/>
            <a:ext cx="640349" cy="4579139"/>
            <a:chOff x="6037404" y="1384540"/>
            <a:chExt cx="987047" cy="45791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71DF5EF-8AE6-4704-B22E-382794FACFEF}"/>
                </a:ext>
              </a:extLst>
            </p:cNvPr>
            <p:cNvSpPr/>
            <p:nvPr/>
          </p:nvSpPr>
          <p:spPr>
            <a:xfrm>
              <a:off x="6037404" y="1519473"/>
              <a:ext cx="987047" cy="38148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2F18658-6386-4EBD-B0E9-C0F9CA80E485}"/>
                </a:ext>
              </a:extLst>
            </p:cNvPr>
            <p:cNvSpPr txBox="1"/>
            <p:nvPr/>
          </p:nvSpPr>
          <p:spPr>
            <a:xfrm rot="16200000">
              <a:off x="6194180" y="1344146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F0608D7-3CBC-4093-B26C-AA63A8904F4D}"/>
                </a:ext>
              </a:extLst>
            </p:cNvPr>
            <p:cNvSpPr txBox="1"/>
            <p:nvPr/>
          </p:nvSpPr>
          <p:spPr>
            <a:xfrm>
              <a:off x="6228542" y="1853411"/>
              <a:ext cx="664178" cy="411026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 مَعْنَى </a:t>
              </a:r>
              <a:r>
                <a:rPr lang="ar-SY" sz="1600" b="1" dirty="0" smtClean="0"/>
                <a:t>صِلَةِ </a:t>
              </a:r>
              <a:r>
                <a:rPr lang="ar-SY" sz="1600" b="1" dirty="0"/>
                <a:t>الرَّحِمِ؟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8BB4D89-BE89-423D-9B00-F5964A8A921E}"/>
              </a:ext>
            </a:extLst>
          </p:cNvPr>
          <p:cNvGrpSpPr/>
          <p:nvPr/>
        </p:nvGrpSpPr>
        <p:grpSpPr>
          <a:xfrm rot="5400000">
            <a:off x="7396692" y="1641888"/>
            <a:ext cx="648750" cy="4991241"/>
            <a:chOff x="7859005" y="2016645"/>
            <a:chExt cx="999994" cy="499124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5DCCB7-2F15-4E8D-B9A4-826A2E2A963C}"/>
                </a:ext>
              </a:extLst>
            </p:cNvPr>
            <p:cNvSpPr txBox="1"/>
            <p:nvPr/>
          </p:nvSpPr>
          <p:spPr>
            <a:xfrm>
              <a:off x="8005461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 الْفِكْرَةُ الَّتِي </a:t>
              </a:r>
              <a:r>
                <a:rPr lang="ar-SY" sz="1600" b="1" dirty="0" smtClean="0"/>
                <a:t>عَرَضهَا </a:t>
              </a:r>
              <a:r>
                <a:rPr lang="ar-SY" sz="1600" b="1" dirty="0"/>
                <a:t>فَوَّازُ عَلَى </a:t>
              </a:r>
              <a:r>
                <a:rPr lang="ar-SY" sz="1600" b="1" dirty="0" smtClean="0"/>
                <a:t>أَبِيهِ</a:t>
              </a:r>
              <a:r>
                <a:rPr lang="ar-SY" sz="1600" b="1" dirty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74E5105-E513-4923-9F06-304D533BB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3973915" y="187835"/>
            <a:ext cx="999170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87C87C7-2A22-4EE0-82F3-CE271CD027B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708800" y="1150886"/>
            <a:ext cx="1001558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845260-57A1-44D1-A99D-70DF879F22F5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300247" y="2139703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591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xmlns="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xmlns="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5B01D62E-BF36-41D4-BADD-32EBA20CD0B3}"/>
              </a:ext>
            </a:extLst>
          </p:cNvPr>
          <p:cNvGrpSpPr/>
          <p:nvPr/>
        </p:nvGrpSpPr>
        <p:grpSpPr>
          <a:xfrm>
            <a:off x="28483" y="3891175"/>
            <a:ext cx="3228672" cy="657795"/>
            <a:chOff x="5722256" y="5339135"/>
            <a:chExt cx="4989899" cy="982070"/>
          </a:xfrm>
        </p:grpSpPr>
        <p:sp>
          <p:nvSpPr>
            <p:cNvPr id="139" name="Arrow: Pentagon 138">
              <a:extLst>
                <a:ext uri="{FF2B5EF4-FFF2-40B4-BE49-F238E27FC236}">
                  <a16:creationId xmlns:a16="http://schemas.microsoft.com/office/drawing/2014/main" xmlns="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:a16="http://schemas.microsoft.com/office/drawing/2014/main" xmlns="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9D517097-2481-40C7-B56C-4FC8772D06E2}"/>
                </a:ext>
              </a:extLst>
            </p:cNvPr>
            <p:cNvSpPr txBox="1"/>
            <p:nvPr/>
          </p:nvSpPr>
          <p:spPr>
            <a:xfrm>
              <a:off x="6262430" y="5468653"/>
              <a:ext cx="3594303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تَخْصِيْصْ يَوْم لِصِلَةِ الرَّحِمِ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xmlns="" id="{8D2528A2-EE10-4F67-9F89-10F9C25DACD5}"/>
              </a:ext>
            </a:extLst>
          </p:cNvPr>
          <p:cNvGrpSpPr/>
          <p:nvPr/>
        </p:nvGrpSpPr>
        <p:grpSpPr>
          <a:xfrm>
            <a:off x="51762" y="2861451"/>
            <a:ext cx="3198531" cy="756108"/>
            <a:chOff x="5745536" y="3408110"/>
            <a:chExt cx="4966619" cy="1063732"/>
          </a:xfrm>
        </p:grpSpPr>
        <p:sp>
          <p:nvSpPr>
            <p:cNvPr id="149" name="Arrow: Pentagon 148">
              <a:extLst>
                <a:ext uri="{FF2B5EF4-FFF2-40B4-BE49-F238E27FC236}">
                  <a16:creationId xmlns:a16="http://schemas.microsoft.com/office/drawing/2014/main" xmlns="" id="{D8267A00-A083-44C5-A029-C4BE7CEB98C3}"/>
                </a:ext>
              </a:extLst>
            </p:cNvPr>
            <p:cNvSpPr/>
            <p:nvPr/>
          </p:nvSpPr>
          <p:spPr>
            <a:xfrm>
              <a:off x="6178788" y="3689584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7BFAFE3D-9537-4EFC-8326-5F10FF35D742}"/>
                </a:ext>
              </a:extLst>
            </p:cNvPr>
            <p:cNvSpPr/>
            <p:nvPr/>
          </p:nvSpPr>
          <p:spPr>
            <a:xfrm>
              <a:off x="5745536" y="340811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xmlns="" id="{6E01F85A-F553-42BF-8788-E68C06FF3A23}"/>
                </a:ext>
              </a:extLst>
            </p:cNvPr>
            <p:cNvSpPr/>
            <p:nvPr/>
          </p:nvSpPr>
          <p:spPr>
            <a:xfrm>
              <a:off x="5902177" y="347890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6666"/>
                </a:gs>
                <a:gs pos="59000">
                  <a:srgbClr val="00CC99"/>
                </a:gs>
                <a:gs pos="74000">
                  <a:srgbClr val="009999"/>
                </a:gs>
                <a:gs pos="33000">
                  <a:srgbClr val="009999"/>
                </a:gs>
                <a:gs pos="92000">
                  <a:schemeClr val="tx1"/>
                </a:gs>
                <a:gs pos="84000">
                  <a:srgbClr val="00666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2" name="Arrow: Pentagon 151">
              <a:extLst>
                <a:ext uri="{FF2B5EF4-FFF2-40B4-BE49-F238E27FC236}">
                  <a16:creationId xmlns:a16="http://schemas.microsoft.com/office/drawing/2014/main" xmlns="" id="{EEC3A623-1E2E-45DA-A69A-21183BA6FC45}"/>
                </a:ext>
              </a:extLst>
            </p:cNvPr>
            <p:cNvSpPr/>
            <p:nvPr/>
          </p:nvSpPr>
          <p:spPr>
            <a:xfrm>
              <a:off x="6289822" y="3478907"/>
              <a:ext cx="4378178" cy="782258"/>
            </a:xfrm>
            <a:prstGeom prst="homePlate">
              <a:avLst/>
            </a:prstGeom>
            <a:solidFill>
              <a:srgbClr val="F1A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BBAF6800-C0E5-4D1B-8079-D88B88CF2AF0}"/>
                </a:ext>
              </a:extLst>
            </p:cNvPr>
            <p:cNvSpPr/>
            <p:nvPr/>
          </p:nvSpPr>
          <p:spPr>
            <a:xfrm>
              <a:off x="9848555" y="347890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868EC8EB-A4D1-413B-91E9-D5F3C8DC9F03}"/>
                </a:ext>
              </a:extLst>
            </p:cNvPr>
            <p:cNvSpPr txBox="1"/>
            <p:nvPr/>
          </p:nvSpPr>
          <p:spPr>
            <a:xfrm>
              <a:off x="9780758" y="361174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A7991284-E9D5-471D-9208-21E1150C42EB}"/>
                </a:ext>
              </a:extLst>
            </p:cNvPr>
            <p:cNvSpPr txBox="1"/>
            <p:nvPr/>
          </p:nvSpPr>
          <p:spPr>
            <a:xfrm>
              <a:off x="6149761" y="3505703"/>
              <a:ext cx="3647236" cy="4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زِيَارَةُ الأقَارِبِ و السُّؤالُ عَنْهُمْ و تَفَقُّدُ أحْوَالِهِم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xmlns="" id="{6390C3D1-6905-4812-A456-7860C06D4010}"/>
              </a:ext>
            </a:extLst>
          </p:cNvPr>
          <p:cNvGrpSpPr/>
          <p:nvPr/>
        </p:nvGrpSpPr>
        <p:grpSpPr>
          <a:xfrm>
            <a:off x="14580" y="1906502"/>
            <a:ext cx="3235713" cy="764251"/>
            <a:chOff x="5708354" y="1548940"/>
            <a:chExt cx="5003801" cy="1015483"/>
          </a:xfrm>
        </p:grpSpPr>
        <p:sp>
          <p:nvSpPr>
            <p:cNvPr id="159" name="Arrow: Pentagon 158">
              <a:extLst>
                <a:ext uri="{FF2B5EF4-FFF2-40B4-BE49-F238E27FC236}">
                  <a16:creationId xmlns:a16="http://schemas.microsoft.com/office/drawing/2014/main" xmlns="" id="{B1C30033-618F-476F-99A4-469E787F0DF5}"/>
                </a:ext>
              </a:extLst>
            </p:cNvPr>
            <p:cNvSpPr/>
            <p:nvPr/>
          </p:nvSpPr>
          <p:spPr>
            <a:xfrm>
              <a:off x="6178788" y="1782165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xmlns="" id="{01C38AA1-B68D-4EC5-960E-B322E10A8838}"/>
                </a:ext>
              </a:extLst>
            </p:cNvPr>
            <p:cNvSpPr/>
            <p:nvPr/>
          </p:nvSpPr>
          <p:spPr>
            <a:xfrm>
              <a:off x="5708354" y="1548940"/>
              <a:ext cx="387645" cy="818205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xmlns="" id="{C75EA343-4D1E-46AA-AEEC-2F9E33ADCFC6}"/>
                </a:ext>
              </a:extLst>
            </p:cNvPr>
            <p:cNvSpPr/>
            <p:nvPr/>
          </p:nvSpPr>
          <p:spPr>
            <a:xfrm>
              <a:off x="5902177" y="157963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F46136"/>
                </a:gs>
                <a:gs pos="59000">
                  <a:srgbClr val="FFCC00"/>
                </a:gs>
                <a:gs pos="74000">
                  <a:srgbClr val="FF9900"/>
                </a:gs>
                <a:gs pos="33000">
                  <a:srgbClr val="FF9900"/>
                </a:gs>
                <a:gs pos="92000">
                  <a:schemeClr val="tx1"/>
                </a:gs>
                <a:gs pos="84000">
                  <a:srgbClr val="F4613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Arrow: Pentagon 161">
              <a:extLst>
                <a:ext uri="{FF2B5EF4-FFF2-40B4-BE49-F238E27FC236}">
                  <a16:creationId xmlns:a16="http://schemas.microsoft.com/office/drawing/2014/main" xmlns="" id="{CD24ED4A-441B-464E-B203-8FF76F138B08}"/>
                </a:ext>
              </a:extLst>
            </p:cNvPr>
            <p:cNvSpPr/>
            <p:nvPr/>
          </p:nvSpPr>
          <p:spPr>
            <a:xfrm>
              <a:off x="6289822" y="1579637"/>
              <a:ext cx="4378178" cy="782258"/>
            </a:xfrm>
            <a:prstGeom prst="homePlate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9E9FCEA5-AFD9-4153-A536-1FBABF86534D}"/>
                </a:ext>
              </a:extLst>
            </p:cNvPr>
            <p:cNvSpPr/>
            <p:nvPr/>
          </p:nvSpPr>
          <p:spPr>
            <a:xfrm>
              <a:off x="9848555" y="157963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A2C08EB4-29BE-460D-9096-C238920ADE75}"/>
                </a:ext>
              </a:extLst>
            </p:cNvPr>
            <p:cNvSpPr txBox="1"/>
            <p:nvPr/>
          </p:nvSpPr>
          <p:spPr>
            <a:xfrm>
              <a:off x="9780758" y="1708398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xmlns="" id="{B8DA7010-89DA-4F2B-B2D2-25DB7E0F8A11}"/>
                </a:ext>
              </a:extLst>
            </p:cNvPr>
            <p:cNvSpPr txBox="1"/>
            <p:nvPr/>
          </p:nvSpPr>
          <p:spPr>
            <a:xfrm>
              <a:off x="6224046" y="1724043"/>
              <a:ext cx="3607798" cy="44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/>
                <a:t>مُنْ تُرْبِطُنَا بِهِمْ صِلَةُ </a:t>
              </a:r>
              <a:r>
                <a:rPr lang="ar-SY" sz="1600" b="1" dirty="0" smtClean="0"/>
                <a:t>قُرْبَى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xmlns="" id="{22B02484-6329-44DE-9276-3D31E06B1BA8}"/>
              </a:ext>
            </a:extLst>
          </p:cNvPr>
          <p:cNvGrpSpPr/>
          <p:nvPr/>
        </p:nvGrpSpPr>
        <p:grpSpPr>
          <a:xfrm flipH="1">
            <a:off x="42021" y="911781"/>
            <a:ext cx="3186563" cy="716685"/>
            <a:chOff x="1479844" y="635009"/>
            <a:chExt cx="4961320" cy="1006170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xmlns="" id="{22566317-FC00-4594-BD4C-EF4D1A80B4BD}"/>
                </a:ext>
              </a:extLst>
            </p:cNvPr>
            <p:cNvSpPr/>
            <p:nvPr/>
          </p:nvSpPr>
          <p:spPr>
            <a:xfrm>
              <a:off x="6053519" y="74609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Arrow: Pentagon 169">
              <a:extLst>
                <a:ext uri="{FF2B5EF4-FFF2-40B4-BE49-F238E27FC236}">
                  <a16:creationId xmlns:a16="http://schemas.microsoft.com/office/drawing/2014/main" xmlns="" id="{42ADFD53-7616-4B5F-AEE5-233C4459847E}"/>
                </a:ext>
              </a:extLst>
            </p:cNvPr>
            <p:cNvSpPr/>
            <p:nvPr/>
          </p:nvSpPr>
          <p:spPr>
            <a:xfrm flipH="1">
              <a:off x="1568603" y="858921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5BB19C33-A53F-40DA-A101-90CE0AF8B482}"/>
                </a:ext>
              </a:extLst>
            </p:cNvPr>
            <p:cNvSpPr/>
            <p:nvPr/>
          </p:nvSpPr>
          <p:spPr>
            <a:xfrm>
              <a:off x="5902177" y="635009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99FF"/>
                </a:gs>
                <a:gs pos="59000">
                  <a:srgbClr val="66FFFF"/>
                </a:gs>
                <a:gs pos="74000">
                  <a:srgbClr val="33CCFF"/>
                </a:gs>
                <a:gs pos="33000">
                  <a:srgbClr val="33CCFF"/>
                </a:gs>
                <a:gs pos="92000">
                  <a:schemeClr val="tx1"/>
                </a:gs>
                <a:gs pos="8400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Arrow: Pentagon 171">
              <a:extLst>
                <a:ext uri="{FF2B5EF4-FFF2-40B4-BE49-F238E27FC236}">
                  <a16:creationId xmlns:a16="http://schemas.microsoft.com/office/drawing/2014/main" xmlns="" id="{FE985A04-3BAF-4FB2-9671-7B43ED652B8B}"/>
                </a:ext>
              </a:extLst>
            </p:cNvPr>
            <p:cNvSpPr/>
            <p:nvPr/>
          </p:nvSpPr>
          <p:spPr>
            <a:xfrm flipH="1">
              <a:off x="1523999" y="635009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B117DBB7-E88D-4A6A-ACB7-52CAB963AA31}"/>
                </a:ext>
              </a:extLst>
            </p:cNvPr>
            <p:cNvSpPr/>
            <p:nvPr/>
          </p:nvSpPr>
          <p:spPr>
            <a:xfrm flipH="1">
              <a:off x="1479844" y="63772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2B202F22-BF87-49A8-ADE1-DAE7B9FA1586}"/>
                </a:ext>
              </a:extLst>
            </p:cNvPr>
            <p:cNvSpPr txBox="1"/>
            <p:nvPr/>
          </p:nvSpPr>
          <p:spPr>
            <a:xfrm>
              <a:off x="1666908" y="76605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3227071D-44ED-43A4-AC10-43260CE8D126}"/>
                </a:ext>
              </a:extLst>
            </p:cNvPr>
            <p:cNvSpPr txBox="1"/>
            <p:nvPr/>
          </p:nvSpPr>
          <p:spPr>
            <a:xfrm>
              <a:off x="2328409" y="829442"/>
              <a:ext cx="3621481" cy="42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بِصِلَةِ </a:t>
              </a:r>
              <a:r>
                <a:rPr lang="ar-SY" sz="1600" b="1" dirty="0"/>
                <a:t>الرَّحِمِ</a:t>
              </a:r>
              <a:endParaRPr lang="en-US" sz="1600" b="1" dirty="0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xmlns="" id="{CF74AD42-D1AA-422E-B691-797659A12249}"/>
              </a:ext>
            </a:extLst>
          </p:cNvPr>
          <p:cNvGrpSpPr/>
          <p:nvPr/>
        </p:nvGrpSpPr>
        <p:grpSpPr>
          <a:xfrm rot="5400000">
            <a:off x="7426290" y="2766007"/>
            <a:ext cx="640351" cy="4956012"/>
            <a:chOff x="7859003" y="2046965"/>
            <a:chExt cx="987047" cy="4956012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40ECD594-E587-4FE3-88DA-49BD9BA1D29E}"/>
                </a:ext>
              </a:extLst>
            </p:cNvPr>
            <p:cNvSpPr/>
            <p:nvPr/>
          </p:nvSpPr>
          <p:spPr>
            <a:xfrm>
              <a:off x="7859003" y="2177144"/>
              <a:ext cx="987047" cy="377053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31AE0B8B-13CF-44A4-ADC2-1F57D43132C3}"/>
                </a:ext>
              </a:extLst>
            </p:cNvPr>
            <p:cNvSpPr txBox="1"/>
            <p:nvPr/>
          </p:nvSpPr>
          <p:spPr>
            <a:xfrm rot="16200000">
              <a:off x="8013736" y="200657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Oswald" panose="02000503000000000000" pitchFamily="2" charset="0"/>
                </a:rPr>
                <a:t>5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3C479DF8-2621-488D-AB02-645547584206}"/>
                </a:ext>
              </a:extLst>
            </p:cNvPr>
            <p:cNvSpPr txBox="1"/>
            <p:nvPr/>
          </p:nvSpPr>
          <p:spPr>
            <a:xfrm>
              <a:off x="7994338" y="2587425"/>
              <a:ext cx="664176" cy="441555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كَيْفَ قَابَلَ الْأَبُ فِكْرَةَ فَوَّازٍ؟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xmlns="" id="{FF9D37B2-8E4C-4E26-93C8-4CF26B431B0F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6219575" y="4201899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84" name="Group 183">
            <a:extLst>
              <a:ext uri="{FF2B5EF4-FFF2-40B4-BE49-F238E27FC236}">
                <a16:creationId xmlns:a16="http://schemas.microsoft.com/office/drawing/2014/main" xmlns="" id="{1E65D8C0-BFAC-48BA-B882-3FF06FAAB87B}"/>
              </a:ext>
            </a:extLst>
          </p:cNvPr>
          <p:cNvGrpSpPr/>
          <p:nvPr/>
        </p:nvGrpSpPr>
        <p:grpSpPr>
          <a:xfrm rot="5400000">
            <a:off x="7405136" y="3880561"/>
            <a:ext cx="640349" cy="5011382"/>
            <a:chOff x="7859004" y="2033180"/>
            <a:chExt cx="987047" cy="5011382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xmlns="" id="{010018D1-0F9D-4E66-BC7D-67081CEBC921}"/>
                </a:ext>
              </a:extLst>
            </p:cNvPr>
            <p:cNvSpPr/>
            <p:nvPr/>
          </p:nvSpPr>
          <p:spPr>
            <a:xfrm>
              <a:off x="7859004" y="2177144"/>
              <a:ext cx="987047" cy="2882653"/>
            </a:xfrm>
            <a:prstGeom prst="rect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xmlns="" id="{74A6D81B-C4C4-4F09-9C42-F6B4128EDB5B}"/>
                </a:ext>
              </a:extLst>
            </p:cNvPr>
            <p:cNvSpPr txBox="1"/>
            <p:nvPr/>
          </p:nvSpPr>
          <p:spPr>
            <a:xfrm rot="16200000">
              <a:off x="8007646" y="1992786"/>
              <a:ext cx="725714" cy="806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Oswald" panose="02000503000000000000" pitchFamily="2" charset="0"/>
                </a:rPr>
                <a:t>6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FF48544C-1FE2-489A-B00E-0CD7E31428C8}"/>
                </a:ext>
              </a:extLst>
            </p:cNvPr>
            <p:cNvSpPr txBox="1"/>
            <p:nvPr/>
          </p:nvSpPr>
          <p:spPr>
            <a:xfrm>
              <a:off x="8043625" y="2508070"/>
              <a:ext cx="664178" cy="45364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مَاذَا تَعَلَّمْتَ مِنَ </a:t>
              </a:r>
              <a:r>
                <a:rPr lang="ar-SY" sz="1600" b="1" dirty="0" smtClean="0"/>
                <a:t>النَّصِّ</a:t>
              </a:r>
              <a:r>
                <a:rPr lang="ar-SY" sz="1600" b="1" dirty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9" name="Picture 188">
            <a:extLst>
              <a:ext uri="{FF2B5EF4-FFF2-40B4-BE49-F238E27FC236}">
                <a16:creationId xmlns:a16="http://schemas.microsoft.com/office/drawing/2014/main" xmlns="" id="{B1A97F73-9CDD-4483-98A2-6F238EC1D189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6616159" y="5343504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7930E446-D168-4307-8B6C-F7F3DE454544}"/>
              </a:ext>
            </a:extLst>
          </p:cNvPr>
          <p:cNvGrpSpPr/>
          <p:nvPr/>
        </p:nvGrpSpPr>
        <p:grpSpPr>
          <a:xfrm>
            <a:off x="28482" y="4944980"/>
            <a:ext cx="3228673" cy="766877"/>
            <a:chOff x="5722256" y="5339135"/>
            <a:chExt cx="4989899" cy="982070"/>
          </a:xfrm>
        </p:grpSpPr>
        <p:sp>
          <p:nvSpPr>
            <p:cNvPr id="191" name="Arrow: Pentagon 190">
              <a:extLst>
                <a:ext uri="{FF2B5EF4-FFF2-40B4-BE49-F238E27FC236}">
                  <a16:creationId xmlns:a16="http://schemas.microsoft.com/office/drawing/2014/main" xmlns="" id="{31786F9B-0F94-470A-9FDB-776F02F2730B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xmlns="" id="{F9CAC16B-3A7A-441D-A36B-B492793E96A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AFAFC351-5262-4414-B903-84DFFB6869C7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Arrow: Pentagon 193">
              <a:extLst>
                <a:ext uri="{FF2B5EF4-FFF2-40B4-BE49-F238E27FC236}">
                  <a16:creationId xmlns:a16="http://schemas.microsoft.com/office/drawing/2014/main" xmlns="" id="{BAEEEDE5-8C35-4278-B499-86C2275D21EF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086454D5-343F-4181-AF3B-DD9EB3828CC9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C1FCBFFA-9595-4899-92D5-F0E79A7F80A1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6603CB4C-6666-47D4-AD0D-6E0D76E75FE6}"/>
                </a:ext>
              </a:extLst>
            </p:cNvPr>
            <p:cNvSpPr txBox="1"/>
            <p:nvPr/>
          </p:nvSpPr>
          <p:spPr>
            <a:xfrm>
              <a:off x="6203047" y="5460413"/>
              <a:ext cx="3669785" cy="433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/>
                <a:t>أُعْجِبَ بِفِكْرَتِهِ و أثنى عَلَيْهِ 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6C890F37-00B5-4FDA-94EE-036238F70991}"/>
              </a:ext>
            </a:extLst>
          </p:cNvPr>
          <p:cNvGrpSpPr/>
          <p:nvPr/>
        </p:nvGrpSpPr>
        <p:grpSpPr>
          <a:xfrm>
            <a:off x="28482" y="6055064"/>
            <a:ext cx="3297647" cy="659128"/>
            <a:chOff x="5722256" y="5339135"/>
            <a:chExt cx="4989899" cy="982070"/>
          </a:xfrm>
        </p:grpSpPr>
        <p:sp>
          <p:nvSpPr>
            <p:cNvPr id="201" name="Arrow: Pentagon 200">
              <a:extLst>
                <a:ext uri="{FF2B5EF4-FFF2-40B4-BE49-F238E27FC236}">
                  <a16:creationId xmlns:a16="http://schemas.microsoft.com/office/drawing/2014/main" xmlns="" id="{C227B777-DCE4-4340-8AED-31B88ADD40C8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9A03D4A9-9D9C-4896-B4BC-F265B263DB11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8C46A4BB-B54F-4082-9C99-1010B8B83439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Arrow: Pentagon 203">
              <a:extLst>
                <a:ext uri="{FF2B5EF4-FFF2-40B4-BE49-F238E27FC236}">
                  <a16:creationId xmlns:a16="http://schemas.microsoft.com/office/drawing/2014/main" xmlns="" id="{09647570-5A36-448D-8F9D-99194DB37724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89FBA2FC-B21A-4BA3-A447-D938E947C47F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xmlns="" id="{6EAD85CE-FA67-46EC-ADE0-8CBED76DCFF9}"/>
                </a:ext>
              </a:extLst>
            </p:cNvPr>
            <p:cNvSpPr txBox="1"/>
            <p:nvPr/>
          </p:nvSpPr>
          <p:spPr>
            <a:xfrm>
              <a:off x="9799684" y="5400533"/>
              <a:ext cx="798286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3F7B9BA2-34BC-4B65-9B52-343ACE10BFFF}"/>
                </a:ext>
              </a:extLst>
            </p:cNvPr>
            <p:cNvSpPr txBox="1"/>
            <p:nvPr/>
          </p:nvSpPr>
          <p:spPr>
            <a:xfrm>
              <a:off x="6329680" y="5475386"/>
              <a:ext cx="3527053" cy="458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b="1" dirty="0" smtClean="0"/>
                <a:t>يَجِبُ عَلَيْنَا صِلَةُ الرَّحِمِ</a:t>
              </a:r>
              <a:endParaRPr lang="en-US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4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0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1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0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6" fill="hold">
                          <p:stCondLst>
                            <p:cond delay="indefinite"/>
                          </p:stCondLst>
                          <p:childTnLst>
                            <p:par>
                              <p:cTn id="10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0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48654" y="25772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تَفَقُّدُ </a:t>
              </a:r>
              <a:r>
                <a:rPr lang="ar-SY" sz="2400" b="1" dirty="0" smtClean="0"/>
                <a:t>أَحْوَالِهِمْ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301448" y="22502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أَصلُ </a:t>
              </a:r>
              <a:r>
                <a:rPr lang="ar-SY" b="1" dirty="0"/>
                <a:t>الْجُمْلَةَ بِمَعْنَاهَا: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623594" y="1472819"/>
              <a:ext cx="402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 smtClean="0"/>
              <a:t> </a:t>
            </a:r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 smtClean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 smtClean="0"/>
            </a:p>
            <a:p>
              <a:pPr algn="ctr"/>
              <a:r>
                <a:rPr lang="ar-SY" sz="2000" b="1" dirty="0" smtClean="0"/>
                <a:t>الْبُعْدُ </a:t>
              </a:r>
              <a:r>
                <a:rPr lang="ar-SY" sz="2000" b="1" dirty="0"/>
                <a:t>عَنْهُمْ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 smtClean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 smtClean="0"/>
            </a:p>
            <a:p>
              <a:pPr algn="ctr"/>
              <a:r>
                <a:rPr lang="ar-SY" sz="2000" b="1" dirty="0" smtClean="0"/>
                <a:t>السؤَالُ </a:t>
              </a:r>
              <a:r>
                <a:rPr lang="ar-SY" sz="2000" b="1" dirty="0"/>
                <a:t>عَنْهُمْ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تَرْبِطُنَا بِهِمْ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أَصلُ </a:t>
              </a:r>
              <a:r>
                <a:rPr lang="ar-SY" b="1" dirty="0"/>
                <a:t>الْجُمْلَةَ بِمَعْنَاهَا: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 smtClean="0"/>
              <a:t> </a:t>
            </a:r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 smtClean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 smtClean="0"/>
            </a:p>
            <a:p>
              <a:pPr algn="ctr"/>
              <a:r>
                <a:rPr lang="ar-SY" sz="2000" b="1" dirty="0"/>
                <a:t>تُذَكِّرُنَا بِهِمْ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 smtClean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 smtClean="0"/>
            </a:p>
            <a:p>
              <a:pPr algn="ctr"/>
              <a:r>
                <a:rPr lang="ar-SY" sz="2000" b="1" dirty="0" smtClean="0"/>
                <a:t>تَصلُنَا </a:t>
              </a:r>
              <a:r>
                <a:rPr lang="ar-SY" sz="2000" b="1" dirty="0"/>
                <a:t>بِهِمْ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80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مجموعة 120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الَّلَامُ فِي (ال) الشمْسيَّةِ تُكْتَبُ وَلَات ُنْطَقُ، والْحَرْفُ الَّذِي بَعْدَهَا يُكْتَبُ مُشَدَّدًا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24" name="مجموعة 123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125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اللَّامُ فِي (ال) الْقَمَرِيَّةِ تُكْتَبُ سَاكِنَةً وَتُنْطَقُ سَاكِنَةً.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092" y="321313"/>
            <a:ext cx="4906963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أَقْرَأ وَ أُلَاحِظُ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مجموعة 5"/>
          <p:cNvGrpSpPr/>
          <p:nvPr/>
        </p:nvGrpSpPr>
        <p:grpSpPr>
          <a:xfrm>
            <a:off x="2134848" y="-371690"/>
            <a:ext cx="2766254" cy="2481544"/>
            <a:chOff x="2439648" y="-371690"/>
            <a:chExt cx="2766254" cy="2481544"/>
          </a:xfrm>
        </p:grpSpPr>
        <p:sp>
          <p:nvSpPr>
            <p:cNvPr id="130" name="Freeform: Shape 109">
              <a:extLst>
                <a:ext uri="{FF2B5EF4-FFF2-40B4-BE49-F238E27FC236}">
                  <a16:creationId xmlns:a16="http://schemas.microsoft.com/office/drawing/2014/main" xmlns="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أُفَرِّقُ بَيْنَ (ال) الْقَمَرِيَّةِ وَ(ال) الشمْسيَّةِ: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15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249" y="2953913"/>
            <a:ext cx="3443665" cy="630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أَقْرَأ </a:t>
              </a:r>
              <a:r>
                <a:rPr lang="ar-SY" b="1" dirty="0"/>
                <a:t>الْكَلِمَاتِ ثُمَّ </a:t>
              </a:r>
              <a:r>
                <a:rPr lang="ar-SY" b="1" dirty="0" smtClean="0"/>
                <a:t>أُحَلِّلُهَا إِلَى </a:t>
              </a:r>
              <a:r>
                <a:rPr lang="ar-SY" b="1" dirty="0"/>
                <a:t>مَقَاطِعَ وَحُرُوفٍ</a:t>
              </a:r>
              <a:r>
                <a:rPr lang="ar-SY" dirty="0" smtClean="0"/>
                <a:t>**</a:t>
              </a:r>
              <a:r>
                <a:rPr lang="ar-SY" b="1" dirty="0" smtClean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400" dirty="0" smtClean="0">
                  <a:solidFill>
                    <a:prstClr val="white"/>
                  </a:solidFill>
                  <a:latin typeface="Calibri" panose="020F0502020204030204"/>
                </a:rPr>
                <a:t>الْحَاجَةُ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الساكن </a:t>
              </a:r>
              <a:r>
                <a:rPr lang="ar-SY" sz="2000" b="1" dirty="0"/>
                <a:t>وحرف المد يكونان </a:t>
              </a:r>
              <a:r>
                <a:rPr lang="ar-SY" sz="2000" b="1" dirty="0" smtClean="0"/>
                <a:t>مقطعاً </a:t>
              </a:r>
              <a:r>
                <a:rPr lang="ar-SY" sz="2000" b="1" dirty="0"/>
                <a:t>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19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/>
          <a:stretch/>
        </p:blipFill>
        <p:spPr bwMode="auto">
          <a:xfrm>
            <a:off x="10224600" y="2953913"/>
            <a:ext cx="2567291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أَقْرَأ </a:t>
              </a:r>
              <a:r>
                <a:rPr lang="ar-SY" b="1" dirty="0"/>
                <a:t>الْكَلِمَاتِ ثُمَّ </a:t>
              </a:r>
              <a:r>
                <a:rPr lang="ar-SY" b="1" dirty="0" smtClean="0"/>
                <a:t>أُحَلِّلُهَا إِلَى </a:t>
              </a:r>
              <a:r>
                <a:rPr lang="ar-SY" b="1" dirty="0"/>
                <a:t>مَقَاطِعَ وَحُرُوفٍ</a:t>
              </a:r>
              <a:r>
                <a:rPr lang="ar-SY" dirty="0" smtClean="0"/>
                <a:t>**</a:t>
              </a:r>
              <a:r>
                <a:rPr lang="ar-SY" b="1" dirty="0" smtClean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>
                  <a:solidFill>
                    <a:prstClr val="white"/>
                  </a:solidFill>
                </a:rPr>
                <a:t>الْيَومُ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51062" y="27908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0" name="مجموعة 7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1" name="مجموعة 90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7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1" name="مجموعة 11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2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4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9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مجموعة 108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11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صِلَة , الحَاجَةُ 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>
            <a:off x="2153136" y="-335114"/>
            <a:ext cx="2766254" cy="2481544"/>
            <a:chOff x="2439648" y="-371690"/>
            <a:chExt cx="2766254" cy="2481544"/>
          </a:xfrm>
        </p:grpSpPr>
        <p:sp>
          <p:nvSpPr>
            <p:cNvPr id="107" name="Freeform: Shape 109">
              <a:extLst>
                <a:ext uri="{FF2B5EF4-FFF2-40B4-BE49-F238E27FC236}">
                  <a16:creationId xmlns:a16="http://schemas.microsoft.com/office/drawing/2014/main" xmlns="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الحَاجَةُ , اليَوم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006739" y="1412021"/>
            <a:ext cx="2741910" cy="927279"/>
            <a:chOff x="6006739" y="1668053"/>
            <a:chExt cx="2741910" cy="927279"/>
          </a:xfrm>
        </p:grpSpPr>
        <p:sp>
          <p:nvSpPr>
            <p:cNvPr id="35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كَلِمَتَيْنِ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تَبْدَآنِ </a:t>
              </a:r>
              <a:r>
                <a:rPr lang="ar-SY" sz="1600" b="1" dirty="0">
                  <a:solidFill>
                    <a:schemeClr val="bg1"/>
                  </a:solidFill>
                </a:rPr>
                <a:t>بِحَرْفٍ قَمَرِيٍّ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بَعْدَ (</a:t>
              </a:r>
              <a:r>
                <a:rPr lang="ar-SY" sz="1600" b="1" dirty="0">
                  <a:solidFill>
                    <a:schemeClr val="bg1"/>
                  </a:solidFill>
                </a:rPr>
                <a:t>ال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):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924736" y="41537"/>
            <a:ext cx="6647175" cy="1233121"/>
            <a:chOff x="1345124" y="1141262"/>
            <a:chExt cx="6647175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3509223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5298886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5402244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 smtClean="0"/>
                <a:t>أَستَخْرِجُ </a:t>
              </a:r>
              <a:r>
                <a:rPr lang="ar-SY" dirty="0"/>
                <a:t>مِنَ </a:t>
              </a:r>
              <a:r>
                <a:rPr lang="ar-SY" dirty="0" smtClean="0"/>
                <a:t>النَّصِّ</a:t>
              </a:r>
              <a:r>
                <a:rPr lang="ar-SY" b="1" dirty="0" smtClean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8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158464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مجموعة 38"/>
          <p:cNvGrpSpPr/>
          <p:nvPr/>
        </p:nvGrpSpPr>
        <p:grpSpPr>
          <a:xfrm>
            <a:off x="6006739" y="2672816"/>
            <a:ext cx="2741910" cy="927279"/>
            <a:chOff x="6006739" y="1668053"/>
            <a:chExt cx="2741910" cy="927279"/>
          </a:xfrm>
        </p:grpSpPr>
        <p:sp>
          <p:nvSpPr>
            <p:cNvPr id="42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كَلِمَتَيْنِ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تَبْدَآنِ </a:t>
              </a:r>
              <a:r>
                <a:rPr lang="ar-SY" sz="1600" b="1" dirty="0">
                  <a:solidFill>
                    <a:schemeClr val="bg1"/>
                  </a:solidFill>
                </a:rPr>
                <a:t>بِحَرْفٍ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شَمْسيٍّ بَعْدَ (</a:t>
              </a:r>
              <a:r>
                <a:rPr lang="ar-SY" sz="1600" b="1" dirty="0">
                  <a:solidFill>
                    <a:schemeClr val="bg1"/>
                  </a:solidFill>
                </a:rPr>
                <a:t>ال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):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46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284543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7" name="مجموعة 46"/>
          <p:cNvGrpSpPr/>
          <p:nvPr/>
        </p:nvGrpSpPr>
        <p:grpSpPr>
          <a:xfrm>
            <a:off x="6006739" y="3933611"/>
            <a:ext cx="2741910" cy="927279"/>
            <a:chOff x="6006739" y="1668053"/>
            <a:chExt cx="2741910" cy="927279"/>
          </a:xfrm>
        </p:grpSpPr>
        <p:sp>
          <p:nvSpPr>
            <p:cNvPr id="49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كَلِمَتَيْنِ فِيهِمَا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تَنْوِينُ ضمٍّ</a:t>
              </a:r>
              <a:r>
                <a:rPr lang="ar-SY" sz="1600" b="1" dirty="0">
                  <a:solidFill>
                    <a:schemeClr val="bg1"/>
                  </a:solidFill>
                </a:rPr>
                <a:t>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56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410623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7" name="مجموعة 56"/>
          <p:cNvGrpSpPr/>
          <p:nvPr/>
        </p:nvGrpSpPr>
        <p:grpSpPr>
          <a:xfrm>
            <a:off x="6006739" y="5194406"/>
            <a:ext cx="2741910" cy="927279"/>
            <a:chOff x="6006739" y="1668053"/>
            <a:chExt cx="2741910" cy="927279"/>
          </a:xfrm>
        </p:grpSpPr>
        <p:sp>
          <p:nvSpPr>
            <p:cNvPr id="58" name="Arrow: Pentagon 59">
              <a:extLst>
                <a:ext uri="{FF2B5EF4-FFF2-40B4-BE49-F238E27FC236}">
                  <a16:creationId xmlns="" xmlns:a16="http://schemas.microsoft.com/office/drawing/2014/main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7" name="TextBox 78">
              <a:extLst>
                <a:ext uri="{FF2B5EF4-FFF2-40B4-BE49-F238E27FC236}">
                  <a16:creationId xmlns="" xmlns:a16="http://schemas.microsoft.com/office/drawing/2014/main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كَلِمَتَيْنِ تَنْتَهِيَانِ بِتَاءٍ مَرْبُوطَةٍ: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68" name="Right Triangle 84">
            <a:extLst>
              <a:ext uri="{FF2B5EF4-FFF2-40B4-BE49-F238E27FC236}">
                <a16:creationId xmlns="" xmlns:a16="http://schemas.microsoft.com/office/drawing/2014/main" id="{A8137751-59A5-4F8C-8027-71D76B3C459C}"/>
              </a:ext>
            </a:extLst>
          </p:cNvPr>
          <p:cNvSpPr/>
          <p:nvPr/>
        </p:nvSpPr>
        <p:spPr>
          <a:xfrm rot="284147">
            <a:off x="5876276" y="536702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69" name="مجموعة 68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7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1301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اسْمٌ </a:t>
              </a:r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, </a:t>
              </a:r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مُتِشوِّقَةٌ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الرَّحِمِ , السُّؤالُ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08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0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  <p:bldP spid="68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511</Words>
  <Application>Microsoft Office PowerPoint</Application>
  <PresentationFormat>مخصص</PresentationFormat>
  <Paragraphs>172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195</cp:revision>
  <dcterms:created xsi:type="dcterms:W3CDTF">2020-09-22T10:26:44Z</dcterms:created>
  <dcterms:modified xsi:type="dcterms:W3CDTF">2021-04-18T19:02:30Z</dcterms:modified>
</cp:coreProperties>
</file>