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89" r:id="rId2"/>
    <p:sldId id="776" r:id="rId3"/>
    <p:sldId id="778" r:id="rId4"/>
    <p:sldId id="779" r:id="rId5"/>
    <p:sldId id="781" r:id="rId6"/>
    <p:sldId id="782" r:id="rId7"/>
    <p:sldId id="783" r:id="rId8"/>
    <p:sldId id="784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00CC99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-216" y="-126"/>
      </p:cViewPr>
      <p:guideLst>
        <p:guide orient="horz" pos="1570"/>
        <p:guide pos="66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19/09/1442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783712" y="2680769"/>
            <a:ext cx="8124047" cy="1265254"/>
            <a:chOff x="9198889" y="2670931"/>
            <a:chExt cx="8124047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023712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المخلوقات الحية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546271"/>
            <a:ext cx="2563898" cy="707886"/>
            <a:chOff x="4562485" y="2546271"/>
            <a:chExt cx="2563898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41385" y="2546271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حولنا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446272" y="3748498"/>
            <a:ext cx="2500127" cy="438952"/>
            <a:chOff x="4539300" y="3748498"/>
            <a:chExt cx="2500127" cy="43895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00" y="3759569"/>
              <a:ext cx="922620" cy="4278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88591" y="3748498"/>
              <a:ext cx="1550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المخلوقات الحية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12761" y="4699056"/>
            <a:ext cx="1844494" cy="498085"/>
            <a:chOff x="4805789" y="4699056"/>
            <a:chExt cx="1844494" cy="498085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789" y="4797285"/>
              <a:ext cx="548640" cy="3998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549250" y="4699056"/>
              <a:ext cx="110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34848" y="1773323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659086" y="665822"/>
            <a:ext cx="726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ما المخلوقات الحية و ما الأشياء غير الحية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38" name="Freeform: Shape 9">
            <a:extLst>
              <a:ext uri="{FF2B5EF4-FFF2-40B4-BE49-F238E27FC236}">
                <a16:creationId xmlns="" xmlns:a16="http://schemas.microsoft.com/office/drawing/2014/main" id="{8A5FF640-777F-43AC-9C02-1DDB76260B7A}"/>
              </a:ext>
            </a:extLst>
          </p:cNvPr>
          <p:cNvSpPr/>
          <p:nvPr/>
        </p:nvSpPr>
        <p:spPr>
          <a:xfrm>
            <a:off x="4024749" y="1651063"/>
            <a:ext cx="5363168" cy="2906071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 flip="none" rotWithShape="1">
            <a:gsLst>
              <a:gs pos="50000">
                <a:srgbClr val="008000"/>
              </a:gs>
              <a:gs pos="60000">
                <a:srgbClr val="33CC33"/>
              </a:gs>
              <a:gs pos="93000">
                <a:srgbClr val="CCFF33"/>
              </a:gs>
            </a:gsLst>
            <a:lin ang="5400000" scaled="1"/>
            <a:tileRect/>
          </a:gradFill>
          <a:ln>
            <a:noFill/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8">
            <a:extLst>
              <a:ext uri="{FF2B5EF4-FFF2-40B4-BE49-F238E27FC236}">
                <a16:creationId xmlns="" xmlns:a16="http://schemas.microsoft.com/office/drawing/2014/main" id="{F671B567-5661-4163-A8E3-E0E950CAF587}"/>
              </a:ext>
            </a:extLst>
          </p:cNvPr>
          <p:cNvSpPr/>
          <p:nvPr/>
        </p:nvSpPr>
        <p:spPr>
          <a:xfrm>
            <a:off x="3802431" y="1473671"/>
            <a:ext cx="5363168" cy="2906071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>
            <a:gsLst>
              <a:gs pos="3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12">
            <a:extLst>
              <a:ext uri="{FF2B5EF4-FFF2-40B4-BE49-F238E27FC236}">
                <a16:creationId xmlns="" xmlns:a16="http://schemas.microsoft.com/office/drawing/2014/main" id="{66AAAF00-546E-4D11-A9DF-771E4009B418}"/>
              </a:ext>
            </a:extLst>
          </p:cNvPr>
          <p:cNvSpPr/>
          <p:nvPr/>
        </p:nvSpPr>
        <p:spPr>
          <a:xfrm flipH="1" flipV="1">
            <a:off x="6352928" y="3571142"/>
            <a:ext cx="5363169" cy="2906071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 flip="none" rotWithShape="1">
            <a:gsLst>
              <a:gs pos="0">
                <a:srgbClr val="00CCFF"/>
              </a:gs>
              <a:gs pos="100000">
                <a:srgbClr val="0033CC"/>
              </a:gs>
            </a:gsLst>
            <a:lin ang="10800000" scaled="1"/>
            <a:tileRect/>
          </a:grad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13">
            <a:extLst>
              <a:ext uri="{FF2B5EF4-FFF2-40B4-BE49-F238E27FC236}">
                <a16:creationId xmlns="" xmlns:a16="http://schemas.microsoft.com/office/drawing/2014/main" id="{D2922E7D-05B2-4196-B387-C88EDA7D7FE0}"/>
              </a:ext>
            </a:extLst>
          </p:cNvPr>
          <p:cNvSpPr/>
          <p:nvPr/>
        </p:nvSpPr>
        <p:spPr>
          <a:xfrm flipH="1" flipV="1">
            <a:off x="6189715" y="3360905"/>
            <a:ext cx="5363168" cy="2906072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>
            <a:gsLst>
              <a:gs pos="47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18">
            <a:extLst>
              <a:ext uri="{FF2B5EF4-FFF2-40B4-BE49-F238E27FC236}">
                <a16:creationId xmlns="" xmlns:a16="http://schemas.microsoft.com/office/drawing/2014/main" id="{786229D6-E620-4B8C-ABF7-89A117E131F8}"/>
              </a:ext>
            </a:extLst>
          </p:cNvPr>
          <p:cNvSpPr txBox="1"/>
          <p:nvPr/>
        </p:nvSpPr>
        <p:spPr>
          <a:xfrm>
            <a:off x="7663055" y="2035279"/>
            <a:ext cx="75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3CC33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="" xmlns:a16="http://schemas.microsoft.com/office/drawing/2014/main" id="{0A23DE51-C510-4F5C-A419-9DF99356BC2D}"/>
              </a:ext>
            </a:extLst>
          </p:cNvPr>
          <p:cNvSpPr txBox="1"/>
          <p:nvPr/>
        </p:nvSpPr>
        <p:spPr>
          <a:xfrm>
            <a:off x="7024427" y="4874371"/>
            <a:ext cx="75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3CC"/>
                </a:solidFill>
                <a:latin typeface="Century Gothic" panose="020B0502020202020204" pitchFamily="34" charset="0"/>
              </a:rPr>
              <a:t>B</a:t>
            </a:r>
          </a:p>
        </p:txBody>
      </p:sp>
      <p:grpSp>
        <p:nvGrpSpPr>
          <p:cNvPr id="44" name="Group 1">
            <a:extLst>
              <a:ext uri="{FF2B5EF4-FFF2-40B4-BE49-F238E27FC236}">
                <a16:creationId xmlns="" xmlns:a16="http://schemas.microsoft.com/office/drawing/2014/main" id="{866675D0-0320-484C-8CED-59DCB61B5155}"/>
              </a:ext>
            </a:extLst>
          </p:cNvPr>
          <p:cNvGrpSpPr/>
          <p:nvPr/>
        </p:nvGrpSpPr>
        <p:grpSpPr>
          <a:xfrm>
            <a:off x="4024750" y="1895680"/>
            <a:ext cx="3188850" cy="1169551"/>
            <a:chOff x="2559295" y="1276964"/>
            <a:chExt cx="3188850" cy="1169551"/>
          </a:xfrm>
        </p:grpSpPr>
        <p:sp>
          <p:nvSpPr>
            <p:cNvPr id="45" name="TextBox 20">
              <a:extLst>
                <a:ext uri="{FF2B5EF4-FFF2-40B4-BE49-F238E27FC236}">
                  <a16:creationId xmlns="" xmlns:a16="http://schemas.microsoft.com/office/drawing/2014/main" id="{CDEAB85B-05B1-48C3-BE21-C82201FBD928}"/>
                </a:ext>
              </a:extLst>
            </p:cNvPr>
            <p:cNvSpPr txBox="1"/>
            <p:nvPr/>
          </p:nvSpPr>
          <p:spPr>
            <a:xfrm>
              <a:off x="3221716" y="1276964"/>
              <a:ext cx="2394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المخلوقات الحية</a:t>
              </a:r>
              <a:endParaRPr lang="en-US" sz="24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="" xmlns:a16="http://schemas.microsoft.com/office/drawing/2014/main" id="{97DB3C04-E536-4EB7-ABCE-64E37DBC02E0}"/>
                </a:ext>
              </a:extLst>
            </p:cNvPr>
            <p:cNvSpPr txBox="1"/>
            <p:nvPr/>
          </p:nvSpPr>
          <p:spPr>
            <a:xfrm>
              <a:off x="2559295" y="1738629"/>
              <a:ext cx="3188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/>
                <a:t>مخلوقات تنمو , و تحتاج إلى الغذاء و الماء و الهواء لكي تعيش</a:t>
              </a:r>
              <a:endParaRPr lang="en-US" sz="2000" b="1" dirty="0"/>
            </a:p>
          </p:txBody>
        </p:sp>
      </p:grpSp>
      <p:grpSp>
        <p:nvGrpSpPr>
          <p:cNvPr id="47" name="Group 2">
            <a:extLst>
              <a:ext uri="{FF2B5EF4-FFF2-40B4-BE49-F238E27FC236}">
                <a16:creationId xmlns="" xmlns:a16="http://schemas.microsoft.com/office/drawing/2014/main" id="{DE6A379F-7BDE-447D-BA19-E77AE351583C}"/>
              </a:ext>
            </a:extLst>
          </p:cNvPr>
          <p:cNvGrpSpPr/>
          <p:nvPr/>
        </p:nvGrpSpPr>
        <p:grpSpPr>
          <a:xfrm>
            <a:off x="8040426" y="4539872"/>
            <a:ext cx="2834299" cy="1169551"/>
            <a:chOff x="6574971" y="3921156"/>
            <a:chExt cx="2834299" cy="1169551"/>
          </a:xfrm>
        </p:grpSpPr>
        <p:sp>
          <p:nvSpPr>
            <p:cNvPr id="48" name="TextBox 22">
              <a:extLst>
                <a:ext uri="{FF2B5EF4-FFF2-40B4-BE49-F238E27FC236}">
                  <a16:creationId xmlns="" xmlns:a16="http://schemas.microsoft.com/office/drawing/2014/main" id="{3656659C-DE48-4A4A-8918-D6B6FE244D42}"/>
                </a:ext>
              </a:extLst>
            </p:cNvPr>
            <p:cNvSpPr txBox="1"/>
            <p:nvPr/>
          </p:nvSpPr>
          <p:spPr>
            <a:xfrm>
              <a:off x="6952343" y="3921156"/>
              <a:ext cx="2394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0033CC"/>
                  </a:solidFill>
                  <a:latin typeface="Century Gothic" panose="020B0502020202020204" pitchFamily="34" charset="0"/>
                </a:rPr>
                <a:t>الأشياء غير الحية</a:t>
              </a:r>
              <a:endParaRPr lang="en-US" sz="24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23">
              <a:extLst>
                <a:ext uri="{FF2B5EF4-FFF2-40B4-BE49-F238E27FC236}">
                  <a16:creationId xmlns="" xmlns:a16="http://schemas.microsoft.com/office/drawing/2014/main" id="{C2363FE4-D677-4806-9FF1-D3FD9513713E}"/>
                </a:ext>
              </a:extLst>
            </p:cNvPr>
            <p:cNvSpPr txBox="1"/>
            <p:nvPr/>
          </p:nvSpPr>
          <p:spPr>
            <a:xfrm>
              <a:off x="6574971" y="4382821"/>
              <a:ext cx="2834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/>
                <a:t>أشياء لا تنمو , ولا تحتاج إلى الغذاء و لا الماء و لا الهواء</a:t>
              </a:r>
              <a:endParaRPr lang="en-US" sz="2000" b="1" dirty="0"/>
            </a:p>
          </p:txBody>
        </p:sp>
      </p:grpSp>
      <p:pic>
        <p:nvPicPr>
          <p:cNvPr id="5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49" y="1706756"/>
            <a:ext cx="1104411" cy="839515"/>
          </a:xfrm>
          <a:prstGeom prst="rect">
            <a:avLst/>
          </a:prstGeom>
        </p:spPr>
      </p:pic>
      <p:pic>
        <p:nvPicPr>
          <p:cNvPr id="51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66" y="5102138"/>
            <a:ext cx="1264720" cy="918537"/>
          </a:xfrm>
          <a:prstGeom prst="rect">
            <a:avLst/>
          </a:prstGeom>
        </p:spPr>
      </p:pic>
      <p:pic>
        <p:nvPicPr>
          <p:cNvPr id="52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87" y="1694347"/>
            <a:ext cx="1225763" cy="817271"/>
          </a:xfrm>
          <a:prstGeom prst="rect">
            <a:avLst/>
          </a:prstGeom>
        </p:spPr>
      </p:pic>
      <p:pic>
        <p:nvPicPr>
          <p:cNvPr id="53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2545713"/>
            <a:ext cx="1104410" cy="695680"/>
          </a:xfrm>
          <a:prstGeom prst="rect">
            <a:avLst/>
          </a:prstGeom>
        </p:spPr>
      </p:pic>
      <p:pic>
        <p:nvPicPr>
          <p:cNvPr id="54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392" y="2546271"/>
            <a:ext cx="837377" cy="695122"/>
          </a:xfrm>
          <a:prstGeom prst="rect">
            <a:avLst/>
          </a:prstGeom>
        </p:spPr>
      </p:pic>
      <p:pic>
        <p:nvPicPr>
          <p:cNvPr id="55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23" y="5102139"/>
            <a:ext cx="1273343" cy="918536"/>
          </a:xfrm>
          <a:prstGeom prst="rect">
            <a:avLst/>
          </a:prstGeom>
        </p:spPr>
      </p:pic>
      <p:sp>
        <p:nvSpPr>
          <p:cNvPr id="56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5008926" y="56270"/>
            <a:ext cx="325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المخلوقات الحية</a:t>
            </a:r>
          </a:p>
        </p:txBody>
      </p:sp>
    </p:spTree>
    <p:extLst>
      <p:ext uri="{BB962C8B-B14F-4D97-AF65-F5344CB8AC3E}">
        <p14:creationId xmlns:p14="http://schemas.microsoft.com/office/powerpoint/2010/main" val="20855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568138"/>
            <a:ext cx="2476942" cy="707886"/>
            <a:chOff x="4562485" y="2568138"/>
            <a:chExt cx="2476942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68138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446272" y="3846686"/>
            <a:ext cx="2500127" cy="532413"/>
            <a:chOff x="4539300" y="3846686"/>
            <a:chExt cx="2500127" cy="53241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00" y="3846686"/>
              <a:ext cx="922620" cy="4278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88591" y="3978989"/>
              <a:ext cx="1550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المخلوقات الحية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804517" y="4832119"/>
            <a:ext cx="1752738" cy="438352"/>
            <a:chOff x="4897545" y="4832119"/>
            <a:chExt cx="1752738" cy="43835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45" y="4832119"/>
              <a:ext cx="548640" cy="3998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549250" y="4901139"/>
              <a:ext cx="110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44569" y="1849513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659086" y="665822"/>
            <a:ext cx="726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ما المخلوقات الحية ؟</a:t>
            </a:r>
            <a:endParaRPr lang="ar-SY" sz="2800" b="1" dirty="0">
              <a:solidFill>
                <a:schemeClr val="bg1"/>
              </a:solidFill>
            </a:endParaRPr>
          </a:p>
        </p:txBody>
      </p:sp>
      <p:grpSp>
        <p:nvGrpSpPr>
          <p:cNvPr id="44" name="Group 1">
            <a:extLst>
              <a:ext uri="{FF2B5EF4-FFF2-40B4-BE49-F238E27FC236}">
                <a16:creationId xmlns="" xmlns:a16="http://schemas.microsoft.com/office/drawing/2014/main" id="{866675D0-0320-484C-8CED-59DCB61B5155}"/>
              </a:ext>
            </a:extLst>
          </p:cNvPr>
          <p:cNvGrpSpPr/>
          <p:nvPr/>
        </p:nvGrpSpPr>
        <p:grpSpPr>
          <a:xfrm>
            <a:off x="6072618" y="1618681"/>
            <a:ext cx="6008914" cy="1200329"/>
            <a:chOff x="501144" y="1141803"/>
            <a:chExt cx="6008914" cy="1200329"/>
          </a:xfrm>
        </p:grpSpPr>
        <p:sp>
          <p:nvSpPr>
            <p:cNvPr id="45" name="TextBox 20">
              <a:extLst>
                <a:ext uri="{FF2B5EF4-FFF2-40B4-BE49-F238E27FC236}">
                  <a16:creationId xmlns="" xmlns:a16="http://schemas.microsoft.com/office/drawing/2014/main" id="{CDEAB85B-05B1-48C3-BE21-C82201FBD928}"/>
                </a:ext>
              </a:extLst>
            </p:cNvPr>
            <p:cNvSpPr txBox="1"/>
            <p:nvPr/>
          </p:nvSpPr>
          <p:spPr>
            <a:xfrm>
              <a:off x="501144" y="1141803"/>
              <a:ext cx="60089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أنا مخلوق حي , و النباتات و الحيوانات أيضاً مخلوقات حية </a:t>
              </a:r>
              <a:r>
                <a:rPr lang="ar-SY" sz="24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لأنها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تحتاج إلى </a:t>
              </a:r>
              <a:r>
                <a:rPr lang="ar-SY" sz="24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الغذاء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و </a:t>
              </a:r>
              <a:r>
                <a:rPr lang="ar-SY" sz="24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الماء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و </a:t>
              </a:r>
              <a:r>
                <a:rPr lang="ar-SY" sz="24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الهواء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لكي تعيش و تنمو و تنتج أفراداً جديدة تشبه آباءها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="" xmlns:a16="http://schemas.microsoft.com/office/drawing/2014/main" id="{97DB3C04-E536-4EB7-ABCE-64E37DBC02E0}"/>
                </a:ext>
              </a:extLst>
            </p:cNvPr>
            <p:cNvSpPr txBox="1"/>
            <p:nvPr/>
          </p:nvSpPr>
          <p:spPr>
            <a:xfrm>
              <a:off x="2559295" y="1811651"/>
              <a:ext cx="318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pic>
        <p:nvPicPr>
          <p:cNvPr id="5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4" y="1158202"/>
            <a:ext cx="2114474" cy="160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90" y="3533279"/>
            <a:ext cx="2198665" cy="135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79" y="3529595"/>
            <a:ext cx="2149712" cy="135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3" y="3533279"/>
            <a:ext cx="2114475" cy="135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4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602770"/>
            <a:ext cx="2584433" cy="707886"/>
            <a:chOff x="4562485" y="2602770"/>
            <a:chExt cx="2584433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61920" y="2602770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446272" y="3824962"/>
            <a:ext cx="2500127" cy="540423"/>
            <a:chOff x="4539300" y="3824962"/>
            <a:chExt cx="2500127" cy="54042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00" y="3824962"/>
              <a:ext cx="922620" cy="4278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88591" y="3965275"/>
              <a:ext cx="1550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المخلوقات الحية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12761" y="4883722"/>
            <a:ext cx="1848016" cy="517773"/>
            <a:chOff x="4805789" y="4883722"/>
            <a:chExt cx="1848016" cy="517773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789" y="4883722"/>
              <a:ext cx="548640" cy="3998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552772" y="5032163"/>
              <a:ext cx="110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485517" y="665822"/>
            <a:ext cx="726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ما الأشياء </a:t>
            </a:r>
            <a:r>
              <a:rPr lang="ar-SY" sz="2800" b="1" dirty="0">
                <a:solidFill>
                  <a:schemeClr val="bg1"/>
                </a:solidFill>
              </a:rPr>
              <a:t>غير </a:t>
            </a:r>
            <a:r>
              <a:rPr lang="ar-SY" sz="2800" b="1" dirty="0" smtClean="0">
                <a:solidFill>
                  <a:schemeClr val="bg1"/>
                </a:solidFill>
              </a:rPr>
              <a:t>الحية ؟</a:t>
            </a:r>
            <a:endParaRPr lang="ar-SY" sz="2800" b="1" dirty="0">
              <a:solidFill>
                <a:schemeClr val="bg1"/>
              </a:solidFill>
            </a:endParaRPr>
          </a:p>
        </p:txBody>
      </p:sp>
      <p:grpSp>
        <p:nvGrpSpPr>
          <p:cNvPr id="44" name="Group 1">
            <a:extLst>
              <a:ext uri="{FF2B5EF4-FFF2-40B4-BE49-F238E27FC236}">
                <a16:creationId xmlns="" xmlns:a16="http://schemas.microsoft.com/office/drawing/2014/main" id="{866675D0-0320-484C-8CED-59DCB61B5155}"/>
              </a:ext>
            </a:extLst>
          </p:cNvPr>
          <p:cNvGrpSpPr/>
          <p:nvPr/>
        </p:nvGrpSpPr>
        <p:grpSpPr>
          <a:xfrm>
            <a:off x="6738603" y="1618681"/>
            <a:ext cx="5239656" cy="1261707"/>
            <a:chOff x="1056661" y="1141803"/>
            <a:chExt cx="5239656" cy="1261707"/>
          </a:xfrm>
        </p:grpSpPr>
        <p:sp>
          <p:nvSpPr>
            <p:cNvPr id="45" name="TextBox 20">
              <a:extLst>
                <a:ext uri="{FF2B5EF4-FFF2-40B4-BE49-F238E27FC236}">
                  <a16:creationId xmlns="" xmlns:a16="http://schemas.microsoft.com/office/drawing/2014/main" id="{CDEAB85B-05B1-48C3-BE21-C82201FBD928}"/>
                </a:ext>
              </a:extLst>
            </p:cNvPr>
            <p:cNvSpPr txBox="1"/>
            <p:nvPr/>
          </p:nvSpPr>
          <p:spPr>
            <a:xfrm>
              <a:off x="1056661" y="1141803"/>
              <a:ext cx="5239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الأشياء غير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الحية فهي لا تنمو , لذا </a:t>
              </a:r>
              <a:r>
                <a:rPr lang="ar-SY" sz="24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 </a:t>
              </a:r>
              <a:r>
                <a:rPr lang="ar-SY" sz="24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تحتاج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إلى           الغذاء و لا الماء و لا الهواء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="" xmlns:a16="http://schemas.microsoft.com/office/drawing/2014/main" id="{97DB3C04-E536-4EB7-ABCE-64E37DBC02E0}"/>
                </a:ext>
              </a:extLst>
            </p:cNvPr>
            <p:cNvSpPr txBox="1"/>
            <p:nvPr/>
          </p:nvSpPr>
          <p:spPr>
            <a:xfrm>
              <a:off x="2559295" y="2003400"/>
              <a:ext cx="318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pic>
        <p:nvPicPr>
          <p:cNvPr id="5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87" y="3533278"/>
            <a:ext cx="2093941" cy="1337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24" y="3533279"/>
            <a:ext cx="2062617" cy="135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0" y="3529595"/>
            <a:ext cx="2033652" cy="135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95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602770"/>
            <a:ext cx="2561248" cy="707886"/>
            <a:chOff x="4562485" y="2602770"/>
            <a:chExt cx="2561248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38735" y="2602770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418075" y="3847656"/>
            <a:ext cx="2528324" cy="501007"/>
            <a:chOff x="4511103" y="3847656"/>
            <a:chExt cx="2528324" cy="501007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103" y="3847656"/>
              <a:ext cx="922620" cy="4278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88591" y="3948553"/>
              <a:ext cx="1550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المخلوقات الحية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12761" y="4877914"/>
            <a:ext cx="1844494" cy="458671"/>
            <a:chOff x="4805789" y="4877914"/>
            <a:chExt cx="1844494" cy="458671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789" y="4877914"/>
              <a:ext cx="548640" cy="4586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549250" y="4886624"/>
              <a:ext cx="110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659086" y="404564"/>
            <a:ext cx="72638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</a:rPr>
              <a:t>ما المخلوقات </a:t>
            </a:r>
            <a:r>
              <a:rPr lang="ar-SY" sz="2800" b="1" dirty="0" smtClean="0">
                <a:solidFill>
                  <a:schemeClr val="bg1"/>
                </a:solidFill>
              </a:rPr>
              <a:t>الحية و ما </a:t>
            </a:r>
            <a:r>
              <a:rPr lang="ar-SY" sz="2800" b="1" dirty="0">
                <a:solidFill>
                  <a:schemeClr val="bg1"/>
                </a:solidFill>
              </a:rPr>
              <a:t>الأشياء غير الحية </a:t>
            </a:r>
            <a:r>
              <a:rPr lang="ar-SY" sz="2800" b="1" dirty="0" smtClean="0">
                <a:solidFill>
                  <a:schemeClr val="bg1"/>
                </a:solidFill>
              </a:rPr>
              <a:t>في هذه الصورة ؟</a:t>
            </a:r>
            <a:endParaRPr lang="ar-SY" sz="2800" b="1" dirty="0">
              <a:solidFill>
                <a:schemeClr val="bg1"/>
              </a:solidFill>
            </a:endParaRPr>
          </a:p>
          <a:p>
            <a:pPr algn="r"/>
            <a:endParaRPr lang="ar-SY" sz="2400" b="1" dirty="0">
              <a:solidFill>
                <a:schemeClr val="bg1"/>
              </a:solidFill>
            </a:endParaRPr>
          </a:p>
        </p:txBody>
      </p:sp>
      <p:grpSp>
        <p:nvGrpSpPr>
          <p:cNvPr id="44" name="Group 1">
            <a:extLst>
              <a:ext uri="{FF2B5EF4-FFF2-40B4-BE49-F238E27FC236}">
                <a16:creationId xmlns="" xmlns:a16="http://schemas.microsoft.com/office/drawing/2014/main" id="{866675D0-0320-484C-8CED-59DCB61B5155}"/>
              </a:ext>
            </a:extLst>
          </p:cNvPr>
          <p:cNvGrpSpPr/>
          <p:nvPr/>
        </p:nvGrpSpPr>
        <p:grpSpPr>
          <a:xfrm>
            <a:off x="4818744" y="1445946"/>
            <a:ext cx="6930658" cy="1434442"/>
            <a:chOff x="-863198" y="969068"/>
            <a:chExt cx="6930658" cy="1434442"/>
          </a:xfrm>
        </p:grpSpPr>
        <p:sp>
          <p:nvSpPr>
            <p:cNvPr id="45" name="TextBox 20">
              <a:extLst>
                <a:ext uri="{FF2B5EF4-FFF2-40B4-BE49-F238E27FC236}">
                  <a16:creationId xmlns="" xmlns:a16="http://schemas.microsoft.com/office/drawing/2014/main" id="{CDEAB85B-05B1-48C3-BE21-C82201FBD928}"/>
                </a:ext>
              </a:extLst>
            </p:cNvPr>
            <p:cNvSpPr txBox="1"/>
            <p:nvPr/>
          </p:nvSpPr>
          <p:spPr>
            <a:xfrm>
              <a:off x="-863198" y="969068"/>
              <a:ext cx="6930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الحيوانات والنباتات و الأشجار      </a:t>
              </a:r>
              <a:r>
                <a:rPr lang="ar-SY" sz="24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مخلوقات حية</a:t>
              </a:r>
            </a:p>
            <a:p>
              <a:pPr algn="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التربة والحجارة و الهواء و الماء   </a:t>
              </a:r>
              <a:r>
                <a:rPr lang="ar-SY" sz="24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أشياء غير حية</a:t>
              </a:r>
              <a:endParaRPr lang="ar-SY" sz="2400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="" xmlns:a16="http://schemas.microsoft.com/office/drawing/2014/main" id="{97DB3C04-E536-4EB7-ABCE-64E37DBC02E0}"/>
                </a:ext>
              </a:extLst>
            </p:cNvPr>
            <p:cNvSpPr txBox="1"/>
            <p:nvPr/>
          </p:nvSpPr>
          <p:spPr>
            <a:xfrm>
              <a:off x="2559295" y="2003400"/>
              <a:ext cx="318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pic>
        <p:nvPicPr>
          <p:cNvPr id="5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85" y="2682728"/>
            <a:ext cx="6945002" cy="348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5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602770"/>
            <a:ext cx="2561248" cy="707886"/>
            <a:chOff x="4562485" y="2602770"/>
            <a:chExt cx="2561248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38735" y="2602770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446272" y="3885870"/>
            <a:ext cx="2545356" cy="460315"/>
            <a:chOff x="4539300" y="3885870"/>
            <a:chExt cx="2545356" cy="460315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00" y="3885870"/>
              <a:ext cx="922620" cy="4278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3820" y="3946075"/>
              <a:ext cx="1550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المخلوقات الحية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836023" y="4868174"/>
            <a:ext cx="1660573" cy="426733"/>
            <a:chOff x="5000610" y="4699056"/>
            <a:chExt cx="1660573" cy="426733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10" y="4699056"/>
              <a:ext cx="548640" cy="3998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560150" y="4756457"/>
              <a:ext cx="110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455886" y="927432"/>
            <a:ext cx="726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FF00"/>
                </a:solidFill>
              </a:rPr>
              <a:t>يحتاج</a:t>
            </a:r>
            <a:r>
              <a:rPr lang="ar-SY" sz="2800" b="1" dirty="0" smtClean="0">
                <a:solidFill>
                  <a:schemeClr val="bg1"/>
                </a:solidFill>
              </a:rPr>
              <a:t> النبات </a:t>
            </a:r>
            <a:r>
              <a:rPr lang="ar-SY" sz="2800" b="1" dirty="0" smtClean="0">
                <a:solidFill>
                  <a:srgbClr val="FFFF00"/>
                </a:solidFill>
              </a:rPr>
              <a:t>إلى</a:t>
            </a:r>
            <a:r>
              <a:rPr lang="ar-SY" sz="2800" b="1" dirty="0" smtClean="0">
                <a:solidFill>
                  <a:schemeClr val="bg1"/>
                </a:solidFill>
              </a:rPr>
              <a:t> ضوء الشمس و الماء و الهواء </a:t>
            </a:r>
            <a:r>
              <a:rPr lang="ar-SY" sz="2800" b="1" dirty="0" smtClean="0">
                <a:solidFill>
                  <a:srgbClr val="FFFF00"/>
                </a:solidFill>
              </a:rPr>
              <a:t>لكي</a:t>
            </a:r>
            <a:r>
              <a:rPr lang="ar-SY" sz="2800" b="1" dirty="0" smtClean="0">
                <a:solidFill>
                  <a:schemeClr val="bg1"/>
                </a:solidFill>
              </a:rPr>
              <a:t> يعيش .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="" xmlns:a16="http://schemas.microsoft.com/office/drawing/2014/main" id="{97DB3C04-E536-4EB7-ABCE-64E37DBC02E0}"/>
              </a:ext>
            </a:extLst>
          </p:cNvPr>
          <p:cNvSpPr txBox="1"/>
          <p:nvPr/>
        </p:nvSpPr>
        <p:spPr>
          <a:xfrm>
            <a:off x="8241237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pic>
        <p:nvPicPr>
          <p:cNvPr id="5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86" y="2713660"/>
            <a:ext cx="2714394" cy="348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2713660"/>
            <a:ext cx="2540001" cy="348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86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602770"/>
            <a:ext cx="2528289" cy="707886"/>
            <a:chOff x="4562485" y="2602770"/>
            <a:chExt cx="2528289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05776" y="2602770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446272" y="3759569"/>
            <a:ext cx="2500127" cy="589094"/>
            <a:chOff x="4539300" y="3759569"/>
            <a:chExt cx="2500127" cy="589094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00" y="3759569"/>
              <a:ext cx="922620" cy="4278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88591" y="3948553"/>
              <a:ext cx="1550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المخلوقات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97067" y="4927823"/>
            <a:ext cx="1760188" cy="408576"/>
            <a:chOff x="4890095" y="4927823"/>
            <a:chExt cx="1760188" cy="408576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095" y="4927823"/>
              <a:ext cx="548640" cy="3998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549250" y="4967067"/>
              <a:ext cx="1101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33100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166202" y="693721"/>
            <a:ext cx="726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</a:rPr>
              <a:t>المخلوقات </a:t>
            </a:r>
            <a:r>
              <a:rPr lang="ar-SY" sz="2800" b="1" dirty="0">
                <a:solidFill>
                  <a:srgbClr val="FFFF00"/>
                </a:solidFill>
              </a:rPr>
              <a:t>الحية</a:t>
            </a:r>
            <a:r>
              <a:rPr lang="ar-SY" sz="2800" b="1" dirty="0">
                <a:solidFill>
                  <a:schemeClr val="bg1"/>
                </a:solidFill>
              </a:rPr>
              <a:t> </a:t>
            </a:r>
            <a:r>
              <a:rPr lang="ar-SY" sz="2800" b="1" dirty="0" smtClean="0">
                <a:solidFill>
                  <a:schemeClr val="bg1"/>
                </a:solidFill>
              </a:rPr>
              <a:t>و الأشياء </a:t>
            </a:r>
            <a:r>
              <a:rPr lang="ar-SY" sz="2800" b="1" dirty="0">
                <a:solidFill>
                  <a:srgbClr val="FFFF00"/>
                </a:solidFill>
              </a:rPr>
              <a:t>غير الحية</a:t>
            </a:r>
          </a:p>
        </p:txBody>
      </p:sp>
      <p:sp>
        <p:nvSpPr>
          <p:cNvPr id="46" name="TextBox 21">
            <a:extLst>
              <a:ext uri="{FF2B5EF4-FFF2-40B4-BE49-F238E27FC236}">
                <a16:creationId xmlns="" xmlns:a16="http://schemas.microsoft.com/office/drawing/2014/main" id="{97DB3C04-E536-4EB7-ABCE-64E37DBC02E0}"/>
              </a:ext>
            </a:extLst>
          </p:cNvPr>
          <p:cNvSpPr txBox="1"/>
          <p:nvPr/>
        </p:nvSpPr>
        <p:spPr>
          <a:xfrm>
            <a:off x="8241237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7968343" y="2017766"/>
            <a:ext cx="3883708" cy="2521633"/>
            <a:chOff x="6313714" y="3103811"/>
            <a:chExt cx="4880781" cy="3061724"/>
          </a:xfrm>
        </p:grpSpPr>
        <p:pic>
          <p:nvPicPr>
            <p:cNvPr id="50" name="Graphic 204">
              <a:extLst>
                <a:ext uri="{FF2B5EF4-FFF2-40B4-BE49-F238E27FC236}">
                  <a16:creationId xmlns="" xmlns:a16="http://schemas.microsoft.com/office/drawing/2014/main" id="{12A15261-21FF-4C3F-BFF2-B647A658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714" y="3103811"/>
              <a:ext cx="4880781" cy="30617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Graphic 204">
              <a:extLst>
                <a:ext uri="{FF2B5EF4-FFF2-40B4-BE49-F238E27FC236}">
                  <a16:creationId xmlns="" xmlns:a16="http://schemas.microsoft.com/office/drawing/2014/main" id="{12A15261-21FF-4C3F-BFF2-B647A658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714" y="4634672"/>
              <a:ext cx="1036398" cy="15308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1" name="مجموعة 20"/>
          <p:cNvGrpSpPr/>
          <p:nvPr/>
        </p:nvGrpSpPr>
        <p:grpSpPr>
          <a:xfrm>
            <a:off x="3530944" y="2017766"/>
            <a:ext cx="4267200" cy="2521633"/>
            <a:chOff x="5549507" y="3217472"/>
            <a:chExt cx="5644991" cy="2834402"/>
          </a:xfrm>
        </p:grpSpPr>
        <p:pic>
          <p:nvPicPr>
            <p:cNvPr id="27" name="Graphic 204">
              <a:extLst>
                <a:ext uri="{FF2B5EF4-FFF2-40B4-BE49-F238E27FC236}">
                  <a16:creationId xmlns="" xmlns:a16="http://schemas.microsoft.com/office/drawing/2014/main" id="{12A15261-21FF-4C3F-BFF2-B647A658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507" y="3217472"/>
              <a:ext cx="5644991" cy="28344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Graphic 204">
              <a:extLst>
                <a:ext uri="{FF2B5EF4-FFF2-40B4-BE49-F238E27FC236}">
                  <a16:creationId xmlns="" xmlns:a16="http://schemas.microsoft.com/office/drawing/2014/main" id="{12A15261-21FF-4C3F-BFF2-B647A658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507" y="4063787"/>
              <a:ext cx="1943832" cy="19671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9243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6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7142</TotalTime>
  <Words>217</Words>
  <Application>Microsoft Office PowerPoint</Application>
  <PresentationFormat>مخصص</PresentationFormat>
  <Paragraphs>43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5098</cp:revision>
  <dcterms:created xsi:type="dcterms:W3CDTF">2020-10-10T04:32:51Z</dcterms:created>
  <dcterms:modified xsi:type="dcterms:W3CDTF">2021-04-30T06:49:13Z</dcterms:modified>
</cp:coreProperties>
</file>