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1244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4E7EBE-D154-4AFF-BA1A-9B881CF00BFA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7D1150-CB9B-4E7A-9DD6-0DA95F5F0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495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D1150-CB9B-4E7A-9DD6-0DA95F5F0B64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4306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D1150-CB9B-4E7A-9DD6-0DA95F5F0B64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8353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2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0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2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5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7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7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6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1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4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5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2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Click to edit Master text styles</a:t>
            </a:r>
          </a:p>
          <a:p>
            <a:pPr lvl="1"/>
            <a:r>
              <a:rPr lang="ar-SA"/>
              <a:t>Second level</a:t>
            </a:r>
          </a:p>
          <a:p>
            <a:pPr lvl="2"/>
            <a:r>
              <a:rPr lang="ar-SA"/>
              <a:t>Third level</a:t>
            </a:r>
          </a:p>
          <a:p>
            <a:pPr lvl="3"/>
            <a:r>
              <a:rPr lang="ar-SA"/>
              <a:t>Fourth level</a:t>
            </a:r>
          </a:p>
          <a:p>
            <a:pPr lvl="4"/>
            <a:r>
              <a:rPr lang="ar-S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7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22"/>
          <p:cNvSpPr/>
          <p:nvPr/>
        </p:nvSpPr>
        <p:spPr>
          <a:xfrm>
            <a:off x="111210" y="1404246"/>
            <a:ext cx="6620434" cy="474997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grpSp>
        <p:nvGrpSpPr>
          <p:cNvPr id="11" name="مجموعة 1"/>
          <p:cNvGrpSpPr/>
          <p:nvPr/>
        </p:nvGrpSpPr>
        <p:grpSpPr>
          <a:xfrm>
            <a:off x="-72318" y="91602"/>
            <a:ext cx="6873243" cy="1307264"/>
            <a:chOff x="-72318" y="91601"/>
            <a:chExt cx="6873243" cy="2452735"/>
          </a:xfrm>
        </p:grpSpPr>
        <p:pic>
          <p:nvPicPr>
            <p:cNvPr id="12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x-none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x-none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x-none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x-none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8" name="مربع نص 18"/>
            <p:cNvSpPr txBox="1"/>
            <p:nvPr/>
          </p:nvSpPr>
          <p:spPr>
            <a:xfrm>
              <a:off x="-72318" y="1966874"/>
              <a:ext cx="6806381" cy="57746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x-none" sz="1400" b="1" dirty="0"/>
                <a:t>.</a:t>
              </a:r>
              <a:r>
                <a:rPr lang="ar-SA" sz="900" dirty="0"/>
                <a:t>             </a:t>
              </a:r>
              <a:r>
                <a:rPr lang="ar-SA" sz="1400" b="1" dirty="0"/>
                <a:t>المدرسة :</a:t>
              </a:r>
              <a:r>
                <a:rPr lang="ar-SA" sz="900" dirty="0"/>
                <a:t>.</a:t>
              </a:r>
              <a:r>
                <a:rPr lang="x-none" sz="900" dirty="0"/>
                <a:t>.</a:t>
              </a:r>
              <a:r>
                <a:rPr lang="ar-SA" sz="900" dirty="0"/>
                <a:t> </a:t>
              </a:r>
              <a:r>
                <a:rPr lang="ar-SA" sz="1400" b="1" dirty="0"/>
                <a:t>(        )</a:t>
              </a:r>
              <a:r>
                <a:rPr lang="x-none" sz="1400" b="1" dirty="0"/>
                <a:t> </a:t>
              </a:r>
              <a:r>
                <a:rPr lang="ar-SA" sz="1400" b="1" dirty="0"/>
                <a:t> </a:t>
              </a:r>
              <a:r>
                <a:rPr lang="ar-SA" sz="1200" dirty="0"/>
                <a:t>...............        </a:t>
              </a:r>
              <a:r>
                <a:rPr lang="ar-SA" sz="1400" b="1" dirty="0"/>
                <a:t>ا</a:t>
              </a:r>
              <a:r>
                <a:rPr lang="x-none" sz="1400" b="1" dirty="0"/>
                <a:t>لصف </a:t>
              </a:r>
              <a:r>
                <a:rPr lang="ar-SA" sz="1400" b="1" dirty="0"/>
                <a:t> :    الثاني</a:t>
              </a:r>
              <a:r>
                <a:rPr lang="x-none" sz="900" dirty="0"/>
                <a:t>.......................</a:t>
              </a:r>
              <a:r>
                <a:rPr lang="ar-SA" sz="1400" b="1" dirty="0"/>
                <a:t>اسم الطالــبة</a:t>
              </a:r>
              <a:r>
                <a:rPr lang="ar-SA" sz="900" dirty="0"/>
                <a:t>  :</a:t>
              </a:r>
              <a:r>
                <a:rPr lang="x-none" sz="900" dirty="0"/>
                <a:t>.</a:t>
              </a:r>
            </a:p>
          </p:txBody>
        </p:sp>
        <p:sp>
          <p:nvSpPr>
            <p:cNvPr id="19" name="مربع نص 29"/>
            <p:cNvSpPr txBox="1"/>
            <p:nvPr/>
          </p:nvSpPr>
          <p:spPr>
            <a:xfrm>
              <a:off x="5427525" y="230264"/>
              <a:ext cx="1306538" cy="696706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r"/>
              <a:r>
                <a:rPr lang="x-none" sz="700" dirty="0"/>
                <a:t>المملكة العربية السعودية</a:t>
              </a:r>
            </a:p>
            <a:p>
              <a:pPr algn="r"/>
              <a:r>
                <a:rPr lang="x-none" sz="700" dirty="0"/>
                <a:t>وزارة التعليم </a:t>
              </a:r>
            </a:p>
            <a:p>
              <a:pPr algn="r"/>
              <a:r>
                <a:rPr lang="x-none" sz="700" dirty="0"/>
                <a:t>مكتب التربية والتعليم بمحافظة الجبيل</a:t>
              </a:r>
            </a:p>
            <a:p>
              <a:pPr algn="r"/>
              <a:r>
                <a:rPr lang="x-none" sz="700" dirty="0"/>
                <a:t>قسم الصفوف الأولية</a:t>
              </a:r>
            </a:p>
          </p:txBody>
        </p:sp>
        <p:pic>
          <p:nvPicPr>
            <p:cNvPr id="20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(12)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اختبار الصف الثاني الأبتدائي مادة الرياضيات الفترةالثالثة</a:t>
              </a:r>
              <a:endParaRPr lang="x-none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مستطيل مستدير الزوايا 32"/>
            <p:cNvSpPr/>
            <p:nvPr/>
          </p:nvSpPr>
          <p:spPr>
            <a:xfrm>
              <a:off x="57075" y="91601"/>
              <a:ext cx="6743850" cy="179563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aphicFrame>
        <p:nvGraphicFramePr>
          <p:cNvPr id="24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53148"/>
              </p:ext>
            </p:extLst>
          </p:nvPr>
        </p:nvGraphicFramePr>
        <p:xfrm>
          <a:off x="122636" y="1402354"/>
          <a:ext cx="3093714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4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(بالساعات كاملة ، لأقرب نصف ساعة ، لأقرب ربع ساعة ، لأقرب خمس دقائق ) وكتابة الوقت الذي تشير إليه الساعة .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i="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x-none" sz="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7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%إلى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إلى 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x-none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x-none" sz="800" b="1" baseline="0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8" name="Rectangle 187"/>
          <p:cNvSpPr/>
          <p:nvPr/>
        </p:nvSpPr>
        <p:spPr>
          <a:xfrm>
            <a:off x="3166711" y="2254433"/>
            <a:ext cx="3527147" cy="192505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2247" name="TextBox 2246"/>
          <p:cNvSpPr txBox="1"/>
          <p:nvPr/>
        </p:nvSpPr>
        <p:spPr>
          <a:xfrm>
            <a:off x="491691" y="7634547"/>
            <a:ext cx="495833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400" b="1" dirty="0"/>
              <a:t>	السؤال الثاني :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3275137" y="1464465"/>
            <a:ext cx="3418721" cy="2905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ar-SA" sz="1600" b="1" dirty="0" err="1">
                <a:solidFill>
                  <a:schemeClr val="bg1">
                    <a:lumMod val="75000"/>
                  </a:schemeClr>
                </a:solidFill>
              </a:rPr>
              <a:t>ا</a:t>
            </a:r>
            <a:r>
              <a:rPr lang="ar-SA" sz="1600" b="1" dirty="0" err="1">
                <a:solidFill>
                  <a:schemeClr val="tx1"/>
                </a:solidFill>
              </a:rPr>
              <a:t>السؤال</a:t>
            </a:r>
            <a:r>
              <a:rPr lang="ar-SA" sz="1600" b="1" dirty="0">
                <a:solidFill>
                  <a:schemeClr val="tx1"/>
                </a:solidFill>
              </a:rPr>
              <a:t> الاول :</a:t>
            </a:r>
            <a:r>
              <a:rPr lang="ar-SA" sz="16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245" name="مستطيل 2244"/>
          <p:cNvSpPr/>
          <p:nvPr/>
        </p:nvSpPr>
        <p:spPr>
          <a:xfrm>
            <a:off x="117573" y="6154222"/>
            <a:ext cx="6622853" cy="28078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246" name="مربع نص 2245"/>
          <p:cNvSpPr txBox="1"/>
          <p:nvPr/>
        </p:nvSpPr>
        <p:spPr>
          <a:xfrm>
            <a:off x="3282901" y="6187305"/>
            <a:ext cx="3403191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r"/>
            <a:r>
              <a:rPr lang="ar-SA" sz="1600" b="1" dirty="0"/>
              <a:t>السؤال الثاني</a:t>
            </a:r>
            <a:r>
              <a:rPr lang="ar-SA" sz="1400" b="1" dirty="0"/>
              <a:t>:</a:t>
            </a:r>
          </a:p>
        </p:txBody>
      </p:sp>
      <p:graphicFrame>
        <p:nvGraphicFramePr>
          <p:cNvPr id="56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959210"/>
              </p:ext>
            </p:extLst>
          </p:nvPr>
        </p:nvGraphicFramePr>
        <p:xfrm>
          <a:off x="170255" y="6187305"/>
          <a:ext cx="3104882" cy="10541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5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3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63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3616"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1755" marR="71755" algn="ctr" rtl="1">
                        <a:spcAft>
                          <a:spcPts val="0"/>
                        </a:spcAft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تمثيل كسور الوحدة (المقامات أقل أو تساوي (12 ) وقراءتها وكتابتها 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i="0"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x-none" sz="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05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700" b="1" dirty="0">
                          <a:solidFill>
                            <a:schemeClr val="tx1"/>
                          </a:solidFill>
                        </a:rPr>
                        <a:t>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423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%إلى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إلى 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x-none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x-none" sz="800" b="1" baseline="0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38" name="Rectangle 146"/>
          <p:cNvSpPr>
            <a:spLocks noChangeArrowheads="1"/>
          </p:cNvSpPr>
          <p:nvPr/>
        </p:nvSpPr>
        <p:spPr bwMode="auto">
          <a:xfrm>
            <a:off x="1715527" y="1812495"/>
            <a:ext cx="4887813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defTabSz="914400" rtl="1" fontAlgn="base">
              <a:spcBef>
                <a:spcPct val="0"/>
              </a:spcBef>
              <a:spcAft>
                <a:spcPct val="0"/>
              </a:spcAft>
              <a:tabLst>
                <a:tab pos="2073275" algn="l"/>
              </a:tabLst>
            </a:pPr>
            <a:r>
              <a:rPr lang="en-US" sz="1600" b="1" dirty="0">
                <a:solidFill>
                  <a:srgbClr val="FF0000"/>
                </a:solidFill>
                <a:latin typeface="Microsoft Sans Serif"/>
                <a:ea typeface="Times New Roman"/>
                <a:cs typeface="Microsoft Sans Serif"/>
                <a:sym typeface="Webdings"/>
              </a:rPr>
              <a:t></a:t>
            </a:r>
            <a:r>
              <a:rPr lang="en-US" sz="1600" b="1" dirty="0">
                <a:solidFill>
                  <a:srgbClr val="FF0000"/>
                </a:solidFill>
                <a:latin typeface="Microsoft Sans Serif"/>
                <a:ea typeface="Times New Roman"/>
              </a:rPr>
              <a:t> </a:t>
            </a:r>
            <a:r>
              <a:rPr lang="ar-EG" sz="1600" b="1" dirty="0">
                <a:solidFill>
                  <a:srgbClr val="FF0000"/>
                </a:solidFill>
                <a:ea typeface="Times New Roman"/>
                <a:cs typeface="Microsoft Sans Serif"/>
              </a:rPr>
              <a:t>أكملي ما يلي</a:t>
            </a:r>
            <a:r>
              <a:rPr lang="ar-SA" sz="1600" b="1" dirty="0">
                <a:solidFill>
                  <a:srgbClr val="FF0000"/>
                </a:solidFill>
                <a:ea typeface="Times New Roman"/>
                <a:cs typeface="Microsoft Sans Serif"/>
              </a:rPr>
              <a:t> :</a:t>
            </a:r>
          </a:p>
          <a:p>
            <a:pPr lvl="0" algn="r" defTabSz="914400" rtl="1" fontAlgn="base">
              <a:spcBef>
                <a:spcPct val="0"/>
              </a:spcBef>
              <a:spcAft>
                <a:spcPct val="0"/>
              </a:spcAft>
              <a:tabLst>
                <a:tab pos="2073275" algn="l"/>
              </a:tabLst>
            </a:pPr>
            <a:r>
              <a:rPr kumimoji="0" lang="ar-SA" sz="1600" b="1" i="0" strike="noStrike" cap="none" normalizeH="0" baseline="0" dirty="0">
                <a:ln>
                  <a:noFill/>
                </a:ln>
                <a:solidFill>
                  <a:srgbClr val="CC00CC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  <a:sym typeface="Wingdings" pitchFamily="2" charset="2"/>
              </a:rPr>
              <a:t>	       </a:t>
            </a:r>
            <a:endParaRPr kumimoji="0" lang="en-US" sz="16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algn="r" rtl="1">
              <a:spcAft>
                <a:spcPts val="0"/>
              </a:spcAft>
            </a:pPr>
            <a:r>
              <a:rPr lang="ar-EG" sz="1600" b="1" dirty="0">
                <a:latin typeface="Times New Roman"/>
                <a:ea typeface="Times New Roman"/>
                <a:cs typeface="Microsoft Sans Serif"/>
              </a:rPr>
              <a:t>الوقت في الساعة التالية :</a:t>
            </a:r>
            <a:endParaRPr lang="ar-SA" sz="1600" b="1" dirty="0">
              <a:latin typeface="Times New Roman"/>
              <a:ea typeface="Times New Roman"/>
              <a:cs typeface="Microsoft Sans Serif"/>
            </a:endParaRPr>
          </a:p>
          <a:p>
            <a:pPr algn="r" rtl="1">
              <a:spcAft>
                <a:spcPts val="0"/>
              </a:spcAft>
            </a:pPr>
            <a:endParaRPr lang="ar-SA" sz="1600" b="1" dirty="0">
              <a:latin typeface="Times New Roman"/>
              <a:ea typeface="Times New Roman"/>
              <a:cs typeface="Microsoft Sans Serif"/>
            </a:endParaRPr>
          </a:p>
          <a:p>
            <a:pPr algn="r" rtl="1">
              <a:spcAft>
                <a:spcPts val="0"/>
              </a:spcAft>
            </a:pPr>
            <a:endParaRPr lang="ar-SA" sz="1600" b="1" dirty="0">
              <a:latin typeface="Times New Roman"/>
              <a:ea typeface="Times New Roman"/>
              <a:cs typeface="Microsoft Sans Serif"/>
            </a:endParaRPr>
          </a:p>
          <a:p>
            <a:pPr algn="r" rtl="1">
              <a:spcAft>
                <a:spcPts val="0"/>
              </a:spcAft>
            </a:pPr>
            <a:endParaRPr lang="ar-SA" sz="1400" b="1" dirty="0">
              <a:latin typeface="Times New Roman"/>
              <a:ea typeface="Times New Roman"/>
              <a:cs typeface="Microsoft Sans Serif"/>
            </a:endParaRPr>
          </a:p>
          <a:p>
            <a:pPr algn="r" rtl="1">
              <a:spcAft>
                <a:spcPts val="0"/>
              </a:spcAft>
            </a:pPr>
            <a:endParaRPr lang="en-US" sz="1400" dirty="0"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EG" sz="900" b="1" dirty="0">
                <a:latin typeface="Times New Roman"/>
                <a:ea typeface="Times New Roman"/>
                <a:cs typeface="Microsoft Sans Serif"/>
              </a:rPr>
              <a:t> </a:t>
            </a:r>
            <a:endParaRPr lang="en-US" sz="1400" dirty="0">
              <a:latin typeface="Times New Roman"/>
              <a:ea typeface="Times New Roman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"/>
            </a:pPr>
            <a:r>
              <a:rPr lang="ar-EG" sz="2000" b="1" dirty="0">
                <a:latin typeface="Times New Roman"/>
                <a:ea typeface="Times New Roman"/>
                <a:cs typeface="Microsoft Sans Serif"/>
              </a:rPr>
              <a:t>.......</a:t>
            </a:r>
            <a:r>
              <a:rPr lang="ar-SA" sz="2000" b="1" dirty="0">
                <a:latin typeface="Times New Roman"/>
                <a:ea typeface="Times New Roman"/>
                <a:cs typeface="Microsoft Sans Serif"/>
              </a:rPr>
              <a:t>  </a:t>
            </a:r>
            <a:r>
              <a:rPr lang="ar-EG" sz="2000" b="1" dirty="0">
                <a:latin typeface="Times New Roman"/>
                <a:ea typeface="Times New Roman"/>
                <a:cs typeface="Microsoft Sans Serif"/>
              </a:rPr>
              <a:t>:</a:t>
            </a:r>
            <a:r>
              <a:rPr lang="ar-SA" sz="2000" b="1" dirty="0">
                <a:latin typeface="Times New Roman"/>
                <a:ea typeface="Times New Roman"/>
                <a:cs typeface="Microsoft Sans Serif"/>
              </a:rPr>
              <a:t>5 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3275" algn="l"/>
              </a:tabLst>
            </a:pPr>
            <a:endParaRPr kumimoji="0" lang="en-US" sz="2000" b="1" i="0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Microsoft Sans Serif" pitchFamily="34" charset="0"/>
              <a:ea typeface="Times New Roman" pitchFamily="18" charset="0"/>
              <a:cs typeface="Microsoft Sans Serif" pitchFamily="34" charset="0"/>
              <a:sym typeface="Wingdings" pitchFamily="2" charset="2"/>
            </a:endParaRPr>
          </a:p>
        </p:txBody>
      </p:sp>
      <p:sp>
        <p:nvSpPr>
          <p:cNvPr id="1139" name="Rectangle 14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0" name="Rectangle 155"/>
          <p:cNvSpPr>
            <a:spLocks noChangeArrowheads="1"/>
          </p:cNvSpPr>
          <p:nvPr/>
        </p:nvSpPr>
        <p:spPr bwMode="auto">
          <a:xfrm>
            <a:off x="0" y="8477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1" name="Rectangle 162"/>
          <p:cNvSpPr>
            <a:spLocks noChangeArrowheads="1"/>
          </p:cNvSpPr>
          <p:nvPr/>
        </p:nvSpPr>
        <p:spPr bwMode="auto">
          <a:xfrm>
            <a:off x="0" y="11525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3275" algn="l"/>
              </a:tabLst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3" name="Rectangle 166"/>
          <p:cNvSpPr>
            <a:spLocks noChangeArrowheads="1"/>
          </p:cNvSpPr>
          <p:nvPr/>
        </p:nvSpPr>
        <p:spPr bwMode="auto">
          <a:xfrm>
            <a:off x="0" y="7620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5" name="Rectangle 169"/>
          <p:cNvSpPr>
            <a:spLocks noChangeArrowheads="1"/>
          </p:cNvSpPr>
          <p:nvPr/>
        </p:nvSpPr>
        <p:spPr bwMode="auto">
          <a:xfrm>
            <a:off x="152400" y="914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94" name="Picture 17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571" y="2775985"/>
            <a:ext cx="1163540" cy="89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8" name="Text Box 172"/>
          <p:cNvSpPr txBox="1">
            <a:spLocks noChangeArrowheads="1"/>
          </p:cNvSpPr>
          <p:nvPr/>
        </p:nvSpPr>
        <p:spPr bwMode="auto">
          <a:xfrm>
            <a:off x="3027516" y="6759293"/>
            <a:ext cx="3665220" cy="2058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defTabSz="914400" rtl="1" fontAlgn="base">
              <a:spcBef>
                <a:spcPct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6600CC"/>
                </a:solidFill>
                <a:latin typeface="Microsoft Sans Serif"/>
                <a:ea typeface="Times New Roman"/>
                <a:cs typeface="Microsoft Sans Serif"/>
                <a:sym typeface="Webdings"/>
              </a:rPr>
              <a:t></a:t>
            </a:r>
            <a:r>
              <a:rPr lang="en-US" b="1" dirty="0">
                <a:solidFill>
                  <a:srgbClr val="6600CC"/>
                </a:solidFill>
                <a:latin typeface="Microsoft Sans Serif"/>
                <a:ea typeface="Times New Roman"/>
              </a:rPr>
              <a:t> </a:t>
            </a:r>
            <a:r>
              <a:rPr lang="ar-EG" b="1" dirty="0">
                <a:solidFill>
                  <a:srgbClr val="6600CC"/>
                </a:solidFill>
                <a:latin typeface="Microsoft Sans Serif"/>
                <a:ea typeface="Times New Roman"/>
              </a:rPr>
              <a:t>أحيطي الكسر الذي يمثل ا</a:t>
            </a:r>
            <a:r>
              <a:rPr lang="ar-SA" b="1" dirty="0">
                <a:solidFill>
                  <a:srgbClr val="6600CC"/>
                </a:solidFill>
                <a:latin typeface="Microsoft Sans Serif"/>
                <a:ea typeface="Times New Roman"/>
              </a:rPr>
              <a:t>لشكل</a:t>
            </a:r>
            <a:r>
              <a:rPr lang="ar-EG" b="1" dirty="0">
                <a:solidFill>
                  <a:srgbClr val="6600CC"/>
                </a:solidFill>
                <a:latin typeface="Microsoft Sans Serif"/>
                <a:ea typeface="Times New Roman"/>
              </a:rPr>
              <a:t> الم</a:t>
            </a:r>
            <a:r>
              <a:rPr lang="ar-SA" b="1" dirty="0">
                <a:solidFill>
                  <a:srgbClr val="6600CC"/>
                </a:solidFill>
                <a:latin typeface="Microsoft Sans Serif"/>
                <a:ea typeface="Times New Roman"/>
              </a:rPr>
              <a:t>لون</a:t>
            </a:r>
            <a:r>
              <a:rPr lang="ar-EG" b="1" dirty="0">
                <a:solidFill>
                  <a:srgbClr val="6600CC"/>
                </a:solidFill>
                <a:latin typeface="Microsoft Sans Serif"/>
                <a:ea typeface="Times New Roman"/>
              </a:rPr>
              <a:t> باللون </a:t>
            </a:r>
            <a:r>
              <a:rPr lang="ar-SA" b="1" dirty="0">
                <a:solidFill>
                  <a:srgbClr val="6600CC"/>
                </a:solidFill>
                <a:latin typeface="Microsoft Sans Serif"/>
                <a:ea typeface="Times New Roman"/>
              </a:rPr>
              <a:t>الاحمر :</a:t>
            </a:r>
            <a:endParaRPr kumimoji="0" lang="ar-SA" sz="1800" b="0" i="0" strike="noStrike" cap="none" normalizeH="0" baseline="0" dirty="0">
              <a:ln>
                <a:noFill/>
              </a:ln>
              <a:solidFill>
                <a:srgbClr val="66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3" name="رابط مستقيم 162"/>
          <p:cNvCxnSpPr/>
          <p:nvPr/>
        </p:nvCxnSpPr>
        <p:spPr>
          <a:xfrm>
            <a:off x="170259" y="8136206"/>
            <a:ext cx="653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07" name="Picture 18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684" y="2775985"/>
            <a:ext cx="1171575" cy="881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4" name="مربع نص 1163"/>
          <p:cNvSpPr txBox="1"/>
          <p:nvPr/>
        </p:nvSpPr>
        <p:spPr>
          <a:xfrm>
            <a:off x="2721785" y="3733363"/>
            <a:ext cx="1331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dirty="0"/>
              <a:t>........ :  ......</a:t>
            </a:r>
          </a:p>
        </p:txBody>
      </p:sp>
      <p:pic>
        <p:nvPicPr>
          <p:cNvPr id="1208" name="Picture 18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/>
          <a:stretch>
            <a:fillRect/>
          </a:stretch>
        </p:blipFill>
        <p:spPr bwMode="auto">
          <a:xfrm>
            <a:off x="645683" y="2775985"/>
            <a:ext cx="1228725" cy="81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" name="مربع نص 173"/>
          <p:cNvSpPr txBox="1"/>
          <p:nvPr/>
        </p:nvSpPr>
        <p:spPr>
          <a:xfrm>
            <a:off x="491691" y="3733363"/>
            <a:ext cx="133111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dirty="0"/>
              <a:t>........ : </a:t>
            </a:r>
            <a:r>
              <a:rPr lang="ar-EG" sz="2000" b="1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 </a:t>
            </a:r>
            <a:r>
              <a:rPr lang="ar-SA" sz="2000" b="1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1  </a:t>
            </a:r>
            <a:endParaRPr lang="ar-SA" dirty="0"/>
          </a:p>
        </p:txBody>
      </p:sp>
      <p:sp>
        <p:nvSpPr>
          <p:cNvPr id="1165" name="مستطيل 1164"/>
          <p:cNvSpPr/>
          <p:nvPr/>
        </p:nvSpPr>
        <p:spPr>
          <a:xfrm>
            <a:off x="4984497" y="3733363"/>
            <a:ext cx="1265664" cy="4002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ln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1166" name="مربع نص 1165"/>
          <p:cNvSpPr txBox="1"/>
          <p:nvPr/>
        </p:nvSpPr>
        <p:spPr>
          <a:xfrm>
            <a:off x="170259" y="4474635"/>
            <a:ext cx="6494751" cy="492443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EG" b="1" dirty="0">
                <a:solidFill>
                  <a:srgbClr val="FF5050"/>
                </a:solidFill>
                <a:latin typeface="Times New Roman"/>
                <a:ea typeface="Times New Roman"/>
                <a:cs typeface="Microsoft Sans Serif"/>
              </a:rPr>
              <a:t>أكملي </a:t>
            </a:r>
            <a:r>
              <a:rPr lang="ar-SA" b="1" dirty="0">
                <a:solidFill>
                  <a:srgbClr val="FF5050"/>
                </a:solidFill>
                <a:latin typeface="Times New Roman"/>
                <a:ea typeface="Times New Roman"/>
                <a:cs typeface="Microsoft Sans Serif"/>
              </a:rPr>
              <a:t>ب</a:t>
            </a:r>
            <a:r>
              <a:rPr lang="ar-EG" b="1" dirty="0">
                <a:solidFill>
                  <a:srgbClr val="FF5050"/>
                </a:solidFill>
                <a:latin typeface="Times New Roman"/>
                <a:ea typeface="Times New Roman"/>
                <a:cs typeface="Microsoft Sans Serif"/>
              </a:rPr>
              <a:t>رسم عقرب الدقائق ليدل على الوقت المعط</a:t>
            </a:r>
            <a:r>
              <a:rPr lang="ar-SA" b="1" dirty="0">
                <a:solidFill>
                  <a:srgbClr val="FF5050"/>
                </a:solidFill>
                <a:latin typeface="Times New Roman"/>
                <a:ea typeface="Times New Roman"/>
                <a:cs typeface="Microsoft Sans Serif"/>
              </a:rPr>
              <a:t>ى</a:t>
            </a:r>
            <a:r>
              <a:rPr lang="ar-EG" b="1" dirty="0">
                <a:solidFill>
                  <a:srgbClr val="FF5050"/>
                </a:solidFill>
                <a:latin typeface="Times New Roman"/>
                <a:ea typeface="Times New Roman"/>
                <a:cs typeface="Microsoft Sans Serif"/>
              </a:rPr>
              <a:t> .</a:t>
            </a:r>
            <a:endParaRPr lang="en-US" sz="1200" dirty="0">
              <a:latin typeface="Times New Roman"/>
              <a:ea typeface="Times New Roman"/>
            </a:endParaRPr>
          </a:p>
          <a:p>
            <a:pPr algn="r" rtl="1">
              <a:spcAft>
                <a:spcPts val="0"/>
              </a:spcAft>
            </a:pPr>
            <a:r>
              <a:rPr lang="ar-EG" sz="800" b="1" dirty="0">
                <a:solidFill>
                  <a:srgbClr val="336600"/>
                </a:solidFill>
                <a:latin typeface="Times New Roman"/>
                <a:ea typeface="Times New Roman"/>
                <a:cs typeface="Microsoft Sans Serif"/>
              </a:rPr>
              <a:t> 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209" name="Picture 18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4"/>
          <a:stretch>
            <a:fillRect/>
          </a:stretch>
        </p:blipFill>
        <p:spPr bwMode="auto">
          <a:xfrm>
            <a:off x="2644541" y="4967079"/>
            <a:ext cx="1463675" cy="113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8" name="مربع نص 177"/>
          <p:cNvSpPr txBox="1"/>
          <p:nvPr/>
        </p:nvSpPr>
        <p:spPr>
          <a:xfrm>
            <a:off x="4490785" y="5307886"/>
            <a:ext cx="1331111" cy="3693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dirty="0"/>
              <a:t> </a:t>
            </a:r>
            <a:r>
              <a:rPr lang="ar-SA" b="1" dirty="0"/>
              <a:t>15 :  4</a:t>
            </a:r>
            <a:r>
              <a:rPr lang="ar-SA" dirty="0"/>
              <a:t>  </a:t>
            </a:r>
          </a:p>
        </p:txBody>
      </p:sp>
      <p:grpSp>
        <p:nvGrpSpPr>
          <p:cNvPr id="1214" name="Group 225"/>
          <p:cNvGrpSpPr>
            <a:grpSpLocks/>
          </p:cNvGrpSpPr>
          <p:nvPr/>
        </p:nvGrpSpPr>
        <p:grpSpPr bwMode="auto">
          <a:xfrm>
            <a:off x="299392" y="7468225"/>
            <a:ext cx="6292270" cy="1414780"/>
            <a:chOff x="2716" y="5768"/>
            <a:chExt cx="7037" cy="2228"/>
          </a:xfrm>
        </p:grpSpPr>
        <p:grpSp>
          <p:nvGrpSpPr>
            <p:cNvPr id="1215" name="Group 226"/>
            <p:cNvGrpSpPr>
              <a:grpSpLocks/>
            </p:cNvGrpSpPr>
            <p:nvPr/>
          </p:nvGrpSpPr>
          <p:grpSpPr bwMode="auto">
            <a:xfrm>
              <a:off x="7533" y="5820"/>
              <a:ext cx="2107" cy="840"/>
              <a:chOff x="7533" y="5820"/>
              <a:chExt cx="2107" cy="840"/>
            </a:xfrm>
          </p:grpSpPr>
          <p:sp>
            <p:nvSpPr>
              <p:cNvPr id="1047" name="AutoShape 227"/>
              <p:cNvSpPr>
                <a:spLocks noChangeArrowheads="1"/>
              </p:cNvSpPr>
              <p:nvPr/>
            </p:nvSpPr>
            <p:spPr bwMode="auto">
              <a:xfrm>
                <a:off x="9200" y="582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48" name="AutoShape 228"/>
              <p:cNvSpPr>
                <a:spLocks noChangeArrowheads="1"/>
              </p:cNvSpPr>
              <p:nvPr/>
            </p:nvSpPr>
            <p:spPr bwMode="auto">
              <a:xfrm>
                <a:off x="8640" y="582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49" name="AutoShape 229"/>
              <p:cNvSpPr>
                <a:spLocks noChangeArrowheads="1"/>
              </p:cNvSpPr>
              <p:nvPr/>
            </p:nvSpPr>
            <p:spPr bwMode="auto">
              <a:xfrm>
                <a:off x="8098" y="582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50" name="AutoShape 230"/>
              <p:cNvSpPr>
                <a:spLocks noChangeArrowheads="1"/>
              </p:cNvSpPr>
              <p:nvPr/>
            </p:nvSpPr>
            <p:spPr bwMode="auto">
              <a:xfrm>
                <a:off x="7538" y="582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51" name="AutoShape 231"/>
              <p:cNvSpPr>
                <a:spLocks noChangeArrowheads="1"/>
              </p:cNvSpPr>
              <p:nvPr/>
            </p:nvSpPr>
            <p:spPr bwMode="auto">
              <a:xfrm>
                <a:off x="9195" y="628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52" name="AutoShape 232"/>
              <p:cNvSpPr>
                <a:spLocks noChangeArrowheads="1"/>
              </p:cNvSpPr>
              <p:nvPr/>
            </p:nvSpPr>
            <p:spPr bwMode="auto">
              <a:xfrm>
                <a:off x="8635" y="628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53" name="AutoShape 233"/>
              <p:cNvSpPr>
                <a:spLocks noChangeArrowheads="1"/>
              </p:cNvSpPr>
              <p:nvPr/>
            </p:nvSpPr>
            <p:spPr bwMode="auto">
              <a:xfrm>
                <a:off x="8093" y="628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54" name="AutoShape 234"/>
              <p:cNvSpPr>
                <a:spLocks noChangeArrowheads="1"/>
              </p:cNvSpPr>
              <p:nvPr/>
            </p:nvSpPr>
            <p:spPr bwMode="auto">
              <a:xfrm>
                <a:off x="7533" y="6280"/>
                <a:ext cx="440" cy="38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</p:grpSp>
        <p:grpSp>
          <p:nvGrpSpPr>
            <p:cNvPr id="1024" name="Group 235"/>
            <p:cNvGrpSpPr>
              <a:grpSpLocks/>
            </p:cNvGrpSpPr>
            <p:nvPr/>
          </p:nvGrpSpPr>
          <p:grpSpPr bwMode="auto">
            <a:xfrm>
              <a:off x="8933" y="7240"/>
              <a:ext cx="820" cy="720"/>
              <a:chOff x="8820" y="7580"/>
              <a:chExt cx="820" cy="720"/>
            </a:xfrm>
          </p:grpSpPr>
          <p:sp>
            <p:nvSpPr>
              <p:cNvPr id="1043" name="Oval 236"/>
              <p:cNvSpPr>
                <a:spLocks noChangeArrowheads="1"/>
              </p:cNvSpPr>
              <p:nvPr/>
            </p:nvSpPr>
            <p:spPr bwMode="auto">
              <a:xfrm>
                <a:off x="9200" y="7580"/>
                <a:ext cx="320" cy="3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44" name="Oval 237"/>
              <p:cNvSpPr>
                <a:spLocks noChangeArrowheads="1"/>
              </p:cNvSpPr>
              <p:nvPr/>
            </p:nvSpPr>
            <p:spPr bwMode="auto">
              <a:xfrm>
                <a:off x="9320" y="7940"/>
                <a:ext cx="320" cy="3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45" name="Oval 238"/>
              <p:cNvSpPr>
                <a:spLocks noChangeArrowheads="1"/>
              </p:cNvSpPr>
              <p:nvPr/>
            </p:nvSpPr>
            <p:spPr bwMode="auto">
              <a:xfrm>
                <a:off x="8820" y="7580"/>
                <a:ext cx="320" cy="3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46" name="Oval 239"/>
              <p:cNvSpPr>
                <a:spLocks noChangeArrowheads="1"/>
              </p:cNvSpPr>
              <p:nvPr/>
            </p:nvSpPr>
            <p:spPr bwMode="auto">
              <a:xfrm>
                <a:off x="894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</p:grpSp>
        <p:grpSp>
          <p:nvGrpSpPr>
            <p:cNvPr id="1025" name="Group 240"/>
            <p:cNvGrpSpPr>
              <a:grpSpLocks/>
            </p:cNvGrpSpPr>
            <p:nvPr/>
          </p:nvGrpSpPr>
          <p:grpSpPr bwMode="auto">
            <a:xfrm>
              <a:off x="8113" y="7240"/>
              <a:ext cx="820" cy="720"/>
              <a:chOff x="8820" y="7580"/>
              <a:chExt cx="820" cy="720"/>
            </a:xfrm>
          </p:grpSpPr>
          <p:sp>
            <p:nvSpPr>
              <p:cNvPr id="1038" name="Oval 241"/>
              <p:cNvSpPr>
                <a:spLocks noChangeArrowheads="1"/>
              </p:cNvSpPr>
              <p:nvPr/>
            </p:nvSpPr>
            <p:spPr bwMode="auto">
              <a:xfrm>
                <a:off x="9200" y="758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39" name="Oval 242"/>
              <p:cNvSpPr>
                <a:spLocks noChangeArrowheads="1"/>
              </p:cNvSpPr>
              <p:nvPr/>
            </p:nvSpPr>
            <p:spPr bwMode="auto">
              <a:xfrm>
                <a:off x="932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40" name="Oval 243"/>
              <p:cNvSpPr>
                <a:spLocks noChangeArrowheads="1"/>
              </p:cNvSpPr>
              <p:nvPr/>
            </p:nvSpPr>
            <p:spPr bwMode="auto">
              <a:xfrm>
                <a:off x="8820" y="758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42" name="Oval 244"/>
              <p:cNvSpPr>
                <a:spLocks noChangeArrowheads="1"/>
              </p:cNvSpPr>
              <p:nvPr/>
            </p:nvSpPr>
            <p:spPr bwMode="auto">
              <a:xfrm>
                <a:off x="894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</p:grpSp>
        <p:grpSp>
          <p:nvGrpSpPr>
            <p:cNvPr id="1027" name="Group 245"/>
            <p:cNvGrpSpPr>
              <a:grpSpLocks/>
            </p:cNvGrpSpPr>
            <p:nvPr/>
          </p:nvGrpSpPr>
          <p:grpSpPr bwMode="auto">
            <a:xfrm>
              <a:off x="7333" y="7260"/>
              <a:ext cx="820" cy="720"/>
              <a:chOff x="8820" y="7580"/>
              <a:chExt cx="820" cy="720"/>
            </a:xfrm>
          </p:grpSpPr>
          <p:sp>
            <p:nvSpPr>
              <p:cNvPr id="1034" name="Oval 246"/>
              <p:cNvSpPr>
                <a:spLocks noChangeArrowheads="1"/>
              </p:cNvSpPr>
              <p:nvPr/>
            </p:nvSpPr>
            <p:spPr bwMode="auto">
              <a:xfrm>
                <a:off x="9200" y="758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35" name="Oval 247"/>
              <p:cNvSpPr>
                <a:spLocks noChangeArrowheads="1"/>
              </p:cNvSpPr>
              <p:nvPr/>
            </p:nvSpPr>
            <p:spPr bwMode="auto">
              <a:xfrm>
                <a:off x="932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36" name="Oval 248"/>
              <p:cNvSpPr>
                <a:spLocks noChangeArrowheads="1"/>
              </p:cNvSpPr>
              <p:nvPr/>
            </p:nvSpPr>
            <p:spPr bwMode="auto">
              <a:xfrm>
                <a:off x="8820" y="758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1037" name="Oval 249"/>
              <p:cNvSpPr>
                <a:spLocks noChangeArrowheads="1"/>
              </p:cNvSpPr>
              <p:nvPr/>
            </p:nvSpPr>
            <p:spPr bwMode="auto">
              <a:xfrm>
                <a:off x="8940" y="7940"/>
                <a:ext cx="320" cy="36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</p:grpSp>
        <p:sp>
          <p:nvSpPr>
            <p:cNvPr id="1028" name="AutoShape 250"/>
            <p:cNvSpPr>
              <a:spLocks noChangeArrowheads="1"/>
            </p:cNvSpPr>
            <p:nvPr/>
          </p:nvSpPr>
          <p:spPr bwMode="auto">
            <a:xfrm>
              <a:off x="4939" y="5770"/>
              <a:ext cx="801" cy="980"/>
            </a:xfrm>
            <a:prstGeom prst="plaque">
              <a:avLst>
                <a:gd name="adj" fmla="val 1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pattFill prst="solidDmnd">
                    <a:fgClr>
                      <a:srgbClr val="FFFF00"/>
                    </a:fgClr>
                    <a:bgClr>
                      <a:srgbClr val="FF0000"/>
                    </a:bgClr>
                  </a:patt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>
                  <a:ln>
                    <a:noFill/>
                  </a:ln>
                  <a:effectLst/>
                  <a:latin typeface="Tahoma" pitchFamily="34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en-US" sz="1600" b="1" i="0" u="none" strike="noStrike" cap="none" normalizeH="0" baseline="0" dirty="0">
                <a:ln>
                  <a:noFill/>
                </a:ln>
                <a:effectLst/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>
                  <a:ln>
                    <a:noFill/>
                  </a:ln>
                  <a:effectLst/>
                  <a:latin typeface="Tahoma" pitchFamily="34" charset="0"/>
                  <a:ea typeface="Arial" pitchFamily="34" charset="0"/>
                  <a:cs typeface="Arial" pitchFamily="34" charset="0"/>
                </a:rPr>
                <a:t>8</a:t>
              </a:r>
              <a:endParaRPr kumimoji="0" lang="en-US" sz="1600" b="1" i="0" u="none" strike="noStrike" cap="none" normalizeH="0" baseline="0" dirty="0">
                <a:ln>
                  <a:noFill/>
                </a:ln>
                <a:effectLst/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AutoShape 251"/>
            <p:cNvSpPr>
              <a:spLocks noChangeArrowheads="1"/>
            </p:cNvSpPr>
            <p:nvPr/>
          </p:nvSpPr>
          <p:spPr bwMode="auto">
            <a:xfrm>
              <a:off x="3926" y="5772"/>
              <a:ext cx="801" cy="980"/>
            </a:xfrm>
            <a:prstGeom prst="plaque">
              <a:avLst>
                <a:gd name="adj" fmla="val 1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pattFill prst="solidDmnd">
                    <a:fgClr>
                      <a:srgbClr val="FFFF00"/>
                    </a:fgClr>
                    <a:bgClr>
                      <a:srgbClr val="FF0000"/>
                    </a:bgClr>
                  </a:patt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effectLst/>
                  <a:latin typeface="Tahoma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ar-SA" sz="1600" b="1" i="0" u="none" strike="noStrike" cap="none" normalizeH="0" baseline="0" dirty="0">
                  <a:ln>
                    <a:noFill/>
                  </a:ln>
                  <a:effectLst/>
                  <a:latin typeface="Tahoma" pitchFamily="34" charset="0"/>
                  <a:ea typeface="Arial" pitchFamily="34" charset="0"/>
                  <a:cs typeface="Arial" pitchFamily="34" charset="0"/>
                </a:rPr>
                <a:t>7</a:t>
              </a:r>
              <a:endParaRPr kumimoji="0" lang="en-US" sz="1600" b="1" i="0" u="none" strike="noStrike" cap="none" normalizeH="0" baseline="0" dirty="0">
                <a:ln>
                  <a:noFill/>
                </a:ln>
                <a:effectLst/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>
                  <a:ln>
                    <a:noFill/>
                  </a:ln>
                  <a:effectLst/>
                  <a:latin typeface="Tahoma" pitchFamily="34" charset="0"/>
                  <a:ea typeface="Arial" pitchFamily="34" charset="0"/>
                  <a:cs typeface="Arial" pitchFamily="34" charset="0"/>
                </a:rPr>
                <a:t> 8 </a:t>
              </a:r>
              <a:r>
                <a:rPr kumimoji="0" lang="ar-SA" sz="1600" b="1" i="0" u="none" strike="noStrike" cap="none" normalizeH="0" baseline="0" dirty="0">
                  <a:ln>
                    <a:noFill/>
                  </a:ln>
                  <a:solidFill>
                    <a:srgbClr val="6600CC"/>
                  </a:solidFill>
                  <a:effectLst/>
                  <a:latin typeface="Tahoma" pitchFamily="34" charset="0"/>
                  <a:ea typeface="Arial" pitchFamily="34" charset="0"/>
                  <a:cs typeface="Arial" pitchFamily="34" charset="0"/>
                </a:rPr>
                <a:t>  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6600CC"/>
                </a:solidFill>
                <a:effectLst/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" name="AutoShape 250"/>
            <p:cNvSpPr>
              <a:spLocks noChangeArrowheads="1"/>
            </p:cNvSpPr>
            <p:nvPr/>
          </p:nvSpPr>
          <p:spPr bwMode="auto">
            <a:xfrm>
              <a:off x="5012" y="7016"/>
              <a:ext cx="801" cy="980"/>
            </a:xfrm>
            <a:prstGeom prst="plaque">
              <a:avLst>
                <a:gd name="adj" fmla="val 1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pattFill prst="solidDmnd">
                    <a:fgClr>
                      <a:srgbClr val="FFFF00"/>
                    </a:fgClr>
                    <a:bgClr>
                      <a:srgbClr val="FF0000"/>
                    </a:bgClr>
                  </a:patt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>
                  <a:ln>
                    <a:noFill/>
                  </a:ln>
                  <a:effectLst/>
                  <a:latin typeface="Tahoma" pitchFamily="34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en-US" sz="1600" b="1" i="0" u="none" strike="noStrike" cap="none" normalizeH="0" baseline="0" dirty="0">
                <a:ln>
                  <a:noFill/>
                </a:ln>
                <a:effectLst/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>
                  <a:ln>
                    <a:noFill/>
                  </a:ln>
                  <a:effectLst/>
                  <a:latin typeface="Tahoma" pitchFamily="34" charset="0"/>
                  <a:ea typeface="Arial" pitchFamily="34" charset="0"/>
                  <a:cs typeface="Arial" pitchFamily="34" charset="0"/>
                </a:rPr>
                <a:t>12</a:t>
              </a:r>
              <a:endParaRPr kumimoji="0" lang="en-US" sz="1600" b="1" i="0" u="none" strike="noStrike" cap="none" normalizeH="0" baseline="0" dirty="0">
                <a:ln>
                  <a:noFill/>
                </a:ln>
                <a:effectLst/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" name="AutoShape 250"/>
            <p:cNvSpPr>
              <a:spLocks noChangeArrowheads="1"/>
            </p:cNvSpPr>
            <p:nvPr/>
          </p:nvSpPr>
          <p:spPr bwMode="auto">
            <a:xfrm>
              <a:off x="3936" y="6977"/>
              <a:ext cx="801" cy="980"/>
            </a:xfrm>
            <a:prstGeom prst="plaque">
              <a:avLst>
                <a:gd name="adj" fmla="val 1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pattFill prst="solidDmnd">
                    <a:fgClr>
                      <a:srgbClr val="FFFF00"/>
                    </a:fgClr>
                    <a:bgClr>
                      <a:srgbClr val="FF0000"/>
                    </a:bgClr>
                  </a:patt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>
                  <a:ln>
                    <a:noFill/>
                  </a:ln>
                  <a:effectLst/>
                  <a:latin typeface="Tahoma" pitchFamily="34" charset="0"/>
                  <a:ea typeface="Arial" pitchFamily="34" charset="0"/>
                  <a:cs typeface="Arial" pitchFamily="34" charset="0"/>
                </a:rPr>
                <a:t>3</a:t>
              </a:r>
              <a:endParaRPr kumimoji="0" lang="en-US" sz="1600" b="1" i="0" u="none" strike="noStrike" cap="none" normalizeH="0" baseline="0" dirty="0">
                <a:ln>
                  <a:noFill/>
                </a:ln>
                <a:effectLst/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>
                  <a:ln>
                    <a:noFill/>
                  </a:ln>
                  <a:effectLst/>
                  <a:latin typeface="Tahoma" pitchFamily="34" charset="0"/>
                  <a:ea typeface="Arial" pitchFamily="34" charset="0"/>
                  <a:cs typeface="Arial" pitchFamily="34" charset="0"/>
                </a:rPr>
                <a:t>12</a:t>
              </a:r>
              <a:endParaRPr kumimoji="0" lang="en-US" sz="1600" b="1" i="0" u="none" strike="noStrike" cap="none" normalizeH="0" baseline="0" dirty="0">
                <a:ln>
                  <a:noFill/>
                </a:ln>
                <a:effectLst/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0" name="AutoShape 250"/>
            <p:cNvSpPr>
              <a:spLocks noChangeArrowheads="1"/>
            </p:cNvSpPr>
            <p:nvPr/>
          </p:nvSpPr>
          <p:spPr bwMode="auto">
            <a:xfrm>
              <a:off x="2716" y="5768"/>
              <a:ext cx="801" cy="980"/>
            </a:xfrm>
            <a:prstGeom prst="plaque">
              <a:avLst>
                <a:gd name="adj" fmla="val 1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pattFill prst="solidDmnd">
                    <a:fgClr>
                      <a:srgbClr val="FFFF00"/>
                    </a:fgClr>
                    <a:bgClr>
                      <a:srgbClr val="FF0000"/>
                    </a:bgClr>
                  </a:patt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>
                  <a:ln>
                    <a:noFill/>
                  </a:ln>
                  <a:effectLst/>
                  <a:latin typeface="Tahoma" pitchFamily="34" charset="0"/>
                  <a:ea typeface="Arial" pitchFamily="34" charset="0"/>
                  <a:cs typeface="Arial" pitchFamily="34" charset="0"/>
                </a:rPr>
                <a:t>5</a:t>
              </a:r>
              <a:endParaRPr kumimoji="0" lang="en-US" sz="1600" b="1" i="0" u="none" strike="noStrike" cap="none" normalizeH="0" baseline="0" dirty="0">
                <a:ln>
                  <a:noFill/>
                </a:ln>
                <a:effectLst/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>
                  <a:ln>
                    <a:noFill/>
                  </a:ln>
                  <a:effectLst/>
                  <a:latin typeface="Tahoma" pitchFamily="34" charset="0"/>
                  <a:ea typeface="Arial" pitchFamily="34" charset="0"/>
                  <a:cs typeface="Arial" pitchFamily="34" charset="0"/>
                </a:rPr>
                <a:t>8</a:t>
              </a:r>
              <a:endParaRPr kumimoji="0" lang="en-US" sz="1600" b="1" i="0" u="none" strike="noStrike" cap="none" normalizeH="0" baseline="0" dirty="0">
                <a:ln>
                  <a:noFill/>
                </a:ln>
                <a:effectLst/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2" name="AutoShape 250"/>
            <p:cNvSpPr>
              <a:spLocks noChangeArrowheads="1"/>
            </p:cNvSpPr>
            <p:nvPr/>
          </p:nvSpPr>
          <p:spPr bwMode="auto">
            <a:xfrm>
              <a:off x="2777" y="6959"/>
              <a:ext cx="801" cy="980"/>
            </a:xfrm>
            <a:prstGeom prst="plaque">
              <a:avLst>
                <a:gd name="adj" fmla="val 1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pattFill prst="solidDmnd">
                    <a:fgClr>
                      <a:srgbClr val="FFFF00"/>
                    </a:fgClr>
                    <a:bgClr>
                      <a:srgbClr val="FF0000"/>
                    </a:bgClr>
                  </a:patt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>
                  <a:ln>
                    <a:noFill/>
                  </a:ln>
                  <a:effectLst/>
                  <a:latin typeface="Tahoma" pitchFamily="34" charset="0"/>
                  <a:ea typeface="Arial" pitchFamily="34" charset="0"/>
                  <a:cs typeface="Arial" pitchFamily="34" charset="0"/>
                </a:rPr>
                <a:t>7</a:t>
              </a:r>
              <a:endParaRPr kumimoji="0" lang="en-US" sz="1600" b="1" i="0" u="none" strike="noStrike" cap="none" normalizeH="0" baseline="0" dirty="0">
                <a:ln>
                  <a:noFill/>
                </a:ln>
                <a:effectLst/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>
                  <a:ln>
                    <a:noFill/>
                  </a:ln>
                  <a:effectLst/>
                  <a:latin typeface="Tahoma" pitchFamily="34" charset="0"/>
                  <a:ea typeface="Arial" pitchFamily="34" charset="0"/>
                  <a:cs typeface="Arial" pitchFamily="34" charset="0"/>
                </a:rPr>
                <a:t>12</a:t>
              </a:r>
              <a:endParaRPr kumimoji="0" lang="en-US" sz="1600" b="1" i="0" u="none" strike="noStrike" cap="none" normalizeH="0" baseline="0" dirty="0">
                <a:ln>
                  <a:noFill/>
                </a:ln>
                <a:effectLst/>
                <a:latin typeface="Tahoma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8" name="مستطيل 127"/>
          <p:cNvSpPr/>
          <p:nvPr/>
        </p:nvSpPr>
        <p:spPr>
          <a:xfrm>
            <a:off x="2644540" y="7446898"/>
            <a:ext cx="490271" cy="645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ــــــ</a:t>
            </a:r>
          </a:p>
        </p:txBody>
      </p:sp>
      <p:sp>
        <p:nvSpPr>
          <p:cNvPr id="241" name="مستطيل 240"/>
          <p:cNvSpPr/>
          <p:nvPr/>
        </p:nvSpPr>
        <p:spPr>
          <a:xfrm>
            <a:off x="1652439" y="7441833"/>
            <a:ext cx="490271" cy="645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ــــــ</a:t>
            </a:r>
          </a:p>
        </p:txBody>
      </p:sp>
      <p:sp>
        <p:nvSpPr>
          <p:cNvPr id="242" name="مستطيل 241"/>
          <p:cNvSpPr/>
          <p:nvPr/>
        </p:nvSpPr>
        <p:spPr>
          <a:xfrm>
            <a:off x="669241" y="7456043"/>
            <a:ext cx="490271" cy="645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ــــــ</a:t>
            </a:r>
          </a:p>
        </p:txBody>
      </p:sp>
      <p:sp>
        <p:nvSpPr>
          <p:cNvPr id="243" name="مستطيل 242"/>
          <p:cNvSpPr/>
          <p:nvPr/>
        </p:nvSpPr>
        <p:spPr>
          <a:xfrm>
            <a:off x="2676440" y="8241009"/>
            <a:ext cx="490271" cy="645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ــــــ</a:t>
            </a:r>
          </a:p>
        </p:txBody>
      </p:sp>
      <p:sp>
        <p:nvSpPr>
          <p:cNvPr id="244" name="مستطيل 243"/>
          <p:cNvSpPr/>
          <p:nvPr/>
        </p:nvSpPr>
        <p:spPr>
          <a:xfrm>
            <a:off x="1715528" y="8282763"/>
            <a:ext cx="474780" cy="6033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ــــــ</a:t>
            </a:r>
          </a:p>
        </p:txBody>
      </p:sp>
      <p:sp>
        <p:nvSpPr>
          <p:cNvPr id="245" name="مستطيل 244"/>
          <p:cNvSpPr/>
          <p:nvPr/>
        </p:nvSpPr>
        <p:spPr>
          <a:xfrm>
            <a:off x="645683" y="8238626"/>
            <a:ext cx="490271" cy="645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ــــــ</a:t>
            </a:r>
          </a:p>
        </p:txBody>
      </p:sp>
    </p:spTree>
    <p:extLst>
      <p:ext uri="{BB962C8B-B14F-4D97-AF65-F5344CB8AC3E}">
        <p14:creationId xmlns:p14="http://schemas.microsoft.com/office/powerpoint/2010/main" val="82029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22"/>
          <p:cNvSpPr/>
          <p:nvPr/>
        </p:nvSpPr>
        <p:spPr>
          <a:xfrm>
            <a:off x="183686" y="100229"/>
            <a:ext cx="6539063" cy="335864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0" name="مربع نص 25"/>
          <p:cNvSpPr txBox="1"/>
          <p:nvPr/>
        </p:nvSpPr>
        <p:spPr>
          <a:xfrm>
            <a:off x="124232" y="8479907"/>
            <a:ext cx="653472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SA" sz="2000" b="1" dirty="0"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x-none" sz="1600" b="1">
                <a:latin typeface="Arabic Typesetting" pitchFamily="66" charset="-78"/>
              </a:rPr>
              <a:t>تمنياتي لك بالتوفيق                   </a:t>
            </a:r>
            <a:r>
              <a:rPr lang="ar-SA" sz="1600" b="1" dirty="0">
                <a:latin typeface="Arabic Typesetting" pitchFamily="66" charset="-78"/>
              </a:rPr>
              <a:t>معلمة المادة</a:t>
            </a:r>
            <a:r>
              <a:rPr lang="ar-SA" sz="2000" b="1" dirty="0">
                <a:latin typeface="Arabic Typesetting" pitchFamily="66" charset="-78"/>
                <a:cs typeface="Arabic Typesetting" pitchFamily="66" charset="-78"/>
              </a:rPr>
              <a:t>:</a:t>
            </a:r>
            <a:endParaRPr lang="x-none" sz="1050" b="1" dirty="0"/>
          </a:p>
        </p:txBody>
      </p:sp>
      <p:sp>
        <p:nvSpPr>
          <p:cNvPr id="188" name="Rectangle 187"/>
          <p:cNvSpPr/>
          <p:nvPr/>
        </p:nvSpPr>
        <p:spPr>
          <a:xfrm>
            <a:off x="5415516" y="100229"/>
            <a:ext cx="1290306" cy="3271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sz="1600" b="1" dirty="0">
                <a:solidFill>
                  <a:schemeClr val="tx1"/>
                </a:solidFill>
              </a:rPr>
              <a:t>السؤال الثالث:</a:t>
            </a:r>
          </a:p>
        </p:txBody>
      </p:sp>
      <p:graphicFrame>
        <p:nvGraphicFramePr>
          <p:cNvPr id="30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748068"/>
              </p:ext>
            </p:extLst>
          </p:nvPr>
        </p:nvGraphicFramePr>
        <p:xfrm>
          <a:off x="197294" y="105346"/>
          <a:ext cx="3562876" cy="1249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3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8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8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616"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1755" marR="71755" algn="ctr" rtl="1">
                        <a:spcAft>
                          <a:spcPts val="0"/>
                        </a:spcAft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تمييز المجسمات (المكعب، الكرة، المخروط، الأسطوانة، متوازي المستطيلات، الهرم) عن غيرها من الأشكال الهندسية ووصفها بحسب عدد الأوجه والرؤوس والأحرف فيها 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i="0" dirty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x-none" sz="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118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7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%إلى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إلى 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x-none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x-none" sz="800" b="1" baseline="0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3934047" y="1594884"/>
            <a:ext cx="204145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2" name="مربع نص 1"/>
          <p:cNvSpPr txBox="1"/>
          <p:nvPr/>
        </p:nvSpPr>
        <p:spPr>
          <a:xfrm>
            <a:off x="3841325" y="416670"/>
            <a:ext cx="28176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US" sz="1400" b="1" dirty="0">
                <a:solidFill>
                  <a:srgbClr val="666633"/>
                </a:solidFill>
                <a:latin typeface="Microsoft Sans Serif"/>
                <a:ea typeface="Times New Roman"/>
                <a:cs typeface="Microsoft Sans Serif"/>
                <a:sym typeface="Webdings"/>
              </a:rPr>
              <a:t></a:t>
            </a:r>
          </a:p>
          <a:p>
            <a:pPr algn="r"/>
            <a:r>
              <a:rPr lang="ar-SA" b="1" dirty="0">
                <a:solidFill>
                  <a:srgbClr val="666633"/>
                </a:solidFill>
                <a:ea typeface="Times New Roman"/>
                <a:cs typeface="Microsoft Sans Serif"/>
              </a:rPr>
              <a:t>أ حيطي الاجابة الصحيحة :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4" name="مخطط انسيابي: تخزين بالوصول المباشر 3"/>
          <p:cNvSpPr/>
          <p:nvPr/>
        </p:nvSpPr>
        <p:spPr>
          <a:xfrm rot="10800000" flipV="1">
            <a:off x="4708568" y="1372577"/>
            <a:ext cx="839527" cy="536945"/>
          </a:xfrm>
          <a:prstGeom prst="flowChartMagneticDrum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740981" y="2008686"/>
            <a:ext cx="774700" cy="579662"/>
          </a:xfrm>
          <a:prstGeom prst="cube">
            <a:avLst>
              <a:gd name="adj" fmla="val 25000"/>
            </a:avLst>
          </a:pr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3" name="مستطيل 22"/>
          <p:cNvSpPr/>
          <p:nvPr/>
        </p:nvSpPr>
        <p:spPr>
          <a:xfrm>
            <a:off x="164118" y="3556935"/>
            <a:ext cx="6652664" cy="523293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34" name="Rectangle 187"/>
          <p:cNvSpPr/>
          <p:nvPr/>
        </p:nvSpPr>
        <p:spPr>
          <a:xfrm>
            <a:off x="5415516" y="3567587"/>
            <a:ext cx="1290307" cy="3271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sz="1600" b="1" dirty="0">
                <a:solidFill>
                  <a:schemeClr val="tx1"/>
                </a:solidFill>
              </a:rPr>
              <a:t>السؤال الرابع:</a:t>
            </a:r>
          </a:p>
        </p:txBody>
      </p:sp>
      <p:sp>
        <p:nvSpPr>
          <p:cNvPr id="35" name="Rectangle 187"/>
          <p:cNvSpPr/>
          <p:nvPr/>
        </p:nvSpPr>
        <p:spPr>
          <a:xfrm>
            <a:off x="3277400" y="6037884"/>
            <a:ext cx="3428423" cy="3271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sz="1600" b="1" dirty="0">
                <a:solidFill>
                  <a:schemeClr val="tx1"/>
                </a:solidFill>
              </a:rPr>
              <a:t>السؤال الخامس:</a:t>
            </a:r>
          </a:p>
        </p:txBody>
      </p:sp>
      <p:graphicFrame>
        <p:nvGraphicFramePr>
          <p:cNvPr id="36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50952"/>
              </p:ext>
            </p:extLst>
          </p:nvPr>
        </p:nvGraphicFramePr>
        <p:xfrm>
          <a:off x="179693" y="6041052"/>
          <a:ext cx="3093714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4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المسائل الرياضية باستعمال  استراتيجيات ومهارات مناسبة مع اتباع الخطوات الاربعة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i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x-none" sz="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7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%إلى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إلى 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x-none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x-none" sz="800" b="1" baseline="0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60839"/>
              </p:ext>
            </p:extLst>
          </p:nvPr>
        </p:nvGraphicFramePr>
        <p:xfrm>
          <a:off x="156131" y="3567587"/>
          <a:ext cx="3093714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4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ترتيب الاعداد ضمن 1000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i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x-none" sz="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7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%إلى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إلى 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x-none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x-none" sz="800" b="1" baseline="0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مربع نص 18"/>
          <p:cNvSpPr txBox="1"/>
          <p:nvPr/>
        </p:nvSpPr>
        <p:spPr>
          <a:xfrm>
            <a:off x="1594884" y="6229435"/>
            <a:ext cx="5064069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1600" b="1" dirty="0">
                <a:solidFill>
                  <a:srgbClr val="0000FF"/>
                </a:solidFill>
                <a:latin typeface="Microsoft Sans Serif"/>
                <a:ea typeface="Times New Roman"/>
              </a:rPr>
              <a:t>  </a:t>
            </a:r>
            <a:endParaRPr lang="ar-SA" sz="2000" b="1" dirty="0">
              <a:solidFill>
                <a:prstClr val="black"/>
              </a:solidFill>
              <a:latin typeface="Arabic Typesetting" pitchFamily="66" charset="-78"/>
            </a:endParaRPr>
          </a:p>
          <a:p>
            <a:pPr lvl="0" algn="r" rtl="1">
              <a:tabLst>
                <a:tab pos="1248410" algn="l"/>
              </a:tabLst>
            </a:pPr>
            <a:r>
              <a:rPr lang="en-US" sz="1600" b="1" dirty="0">
                <a:solidFill>
                  <a:srgbClr val="0000FF"/>
                </a:solidFill>
                <a:latin typeface="Microsoft Sans Serif"/>
                <a:ea typeface="Times New Roman"/>
              </a:rPr>
              <a:t>  </a:t>
            </a:r>
            <a:r>
              <a:rPr lang="en-US" sz="1600" b="1" dirty="0">
                <a:solidFill>
                  <a:srgbClr val="CC00CC"/>
                </a:solidFill>
                <a:latin typeface="Microsoft Sans Serif"/>
                <a:ea typeface="Times New Roman"/>
                <a:cs typeface="Microsoft Sans Serif"/>
                <a:sym typeface="Webdings"/>
              </a:rPr>
              <a:t></a:t>
            </a:r>
            <a:r>
              <a:rPr lang="en-US" sz="1600" dirty="0">
                <a:latin typeface="Times New Roman"/>
                <a:ea typeface="Times New Roman"/>
              </a:rPr>
              <a:t> </a:t>
            </a:r>
            <a:r>
              <a:rPr lang="ar-SA" sz="16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في الحديقة  16 طفلا ، يلعب  4 أطفال </a:t>
            </a:r>
          </a:p>
          <a:p>
            <a:pPr lvl="0" algn="r" rtl="1">
              <a:tabLst>
                <a:tab pos="1248410" algn="l"/>
              </a:tabLst>
            </a:pPr>
            <a:r>
              <a:rPr lang="ar-SA" sz="16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منهم بالأراجيح . </a:t>
            </a:r>
            <a:r>
              <a:rPr lang="ar-SA" sz="1600" dirty="0" err="1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ماالكسر</a:t>
            </a:r>
            <a:r>
              <a:rPr lang="ar-SA" sz="16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 الدال على</a:t>
            </a:r>
          </a:p>
          <a:p>
            <a:pPr lvl="0" algn="r" rtl="1">
              <a:tabLst>
                <a:tab pos="1248410" algn="l"/>
              </a:tabLst>
            </a:pPr>
            <a:r>
              <a:rPr lang="ar-SA" sz="16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 عدد الأطفال الذين يلعبون على الأراجيح</a:t>
            </a:r>
            <a:r>
              <a:rPr lang="ar-EG" sz="16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؟</a:t>
            </a:r>
            <a:r>
              <a:rPr lang="ar-EG" sz="1600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 </a:t>
            </a:r>
            <a:endParaRPr lang="ar-SA" sz="1600" dirty="0">
              <a:solidFill>
                <a:srgbClr val="FF0000"/>
              </a:solidFill>
              <a:latin typeface="Times New Roman"/>
              <a:ea typeface="Times New Roman"/>
              <a:cs typeface="Microsoft Sans Serif"/>
            </a:endParaRPr>
          </a:p>
          <a:p>
            <a:pPr lvl="0" algn="r" rtl="1">
              <a:tabLst>
                <a:tab pos="1248410" algn="l"/>
              </a:tabLst>
            </a:pPr>
            <a:r>
              <a:rPr lang="ar-SA" sz="1600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أفهم :المعطيات : </a:t>
            </a:r>
            <a:r>
              <a:rPr lang="ar-SA" sz="16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في الحديقة ..... طفلا يلعب ...... اطفال منهم </a:t>
            </a:r>
            <a:r>
              <a:rPr lang="ar-SA" sz="1600" dirty="0">
                <a:latin typeface="Times New Roman"/>
                <a:ea typeface="Times New Roman"/>
                <a:cs typeface="Microsoft Sans Serif"/>
              </a:rPr>
              <a:t>بالأراجيح</a:t>
            </a:r>
          </a:p>
          <a:p>
            <a:pPr lvl="0" algn="r" rtl="1">
              <a:tabLst>
                <a:tab pos="1248410" algn="l"/>
              </a:tabLst>
            </a:pPr>
            <a:r>
              <a:rPr lang="ar-SA" sz="1600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المطلوب : </a:t>
            </a:r>
            <a:r>
              <a:rPr lang="ar-SA" sz="16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أجد .....................</a:t>
            </a:r>
          </a:p>
          <a:p>
            <a:pPr lvl="0" algn="r" rtl="1">
              <a:tabLst>
                <a:tab pos="1248410" algn="l"/>
              </a:tabLst>
            </a:pPr>
            <a:r>
              <a:rPr lang="ar-SA" sz="1600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أخطط: </a:t>
            </a:r>
            <a:r>
              <a:rPr lang="ar-SA" sz="16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أرسم ..........</a:t>
            </a:r>
          </a:p>
          <a:p>
            <a:pPr lvl="0" algn="r" rtl="1">
              <a:tabLst>
                <a:tab pos="1248410" algn="l"/>
              </a:tabLst>
            </a:pPr>
            <a:r>
              <a:rPr lang="ar-SA" sz="1600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أحل: </a:t>
            </a:r>
            <a:r>
              <a:rPr lang="ar-EG" sz="16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الكسر هو  </a:t>
            </a:r>
            <a:r>
              <a:rPr lang="ar-EG" sz="1600" b="1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.......</a:t>
            </a:r>
            <a:r>
              <a:rPr lang="ar-SA" sz="1600" b="1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  طفلًا</a:t>
            </a:r>
            <a:endParaRPr lang="ar-SA" sz="1600" b="1" dirty="0">
              <a:solidFill>
                <a:srgbClr val="FF0000"/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spcAft>
                <a:spcPts val="0"/>
              </a:spcAft>
              <a:tabLst>
                <a:tab pos="1248410" algn="l"/>
              </a:tabLst>
            </a:pPr>
            <a:endParaRPr lang="en-US" sz="1100" dirty="0">
              <a:latin typeface="Times New Roman"/>
              <a:ea typeface="Times New Roman"/>
            </a:endParaRPr>
          </a:p>
          <a:p>
            <a:pPr algn="ctr" rtl="1">
              <a:spcAft>
                <a:spcPts val="0"/>
              </a:spcAft>
              <a:tabLst>
                <a:tab pos="1248410" algn="l"/>
              </a:tabLst>
            </a:pPr>
            <a:endParaRPr lang="ar-SA" sz="1600" b="1" dirty="0">
              <a:latin typeface="Times New Roman"/>
              <a:ea typeface="Times New Roman"/>
              <a:cs typeface="Microsoft Sans Serif"/>
            </a:endParaRPr>
          </a:p>
          <a:p>
            <a:pPr algn="ctr" rtl="1">
              <a:spcAft>
                <a:spcPts val="0"/>
              </a:spcAft>
              <a:tabLst>
                <a:tab pos="1248410" algn="l"/>
              </a:tabLst>
            </a:pPr>
            <a:endParaRPr lang="ar-SA" sz="1600" b="1" dirty="0">
              <a:effectLst/>
              <a:latin typeface="Times New Roman"/>
              <a:ea typeface="Times New Roman"/>
              <a:cs typeface="Microsoft Sans Serif"/>
            </a:endParaRPr>
          </a:p>
          <a:p>
            <a:pPr algn="ctr" rtl="1">
              <a:spcAft>
                <a:spcPts val="0"/>
              </a:spcAft>
              <a:tabLst>
                <a:tab pos="1248410" algn="l"/>
              </a:tabLst>
            </a:pPr>
            <a:endParaRPr lang="ar-SA" sz="1600" b="1" dirty="0">
              <a:solidFill>
                <a:srgbClr val="0000FF"/>
              </a:solidFill>
              <a:latin typeface="Times New Roman"/>
              <a:ea typeface="Times New Roman"/>
              <a:cs typeface="Microsoft Sans Serif"/>
            </a:endParaRPr>
          </a:p>
          <a:p>
            <a:pPr algn="ctr" rtl="1">
              <a:spcAft>
                <a:spcPts val="0"/>
              </a:spcAft>
              <a:tabLst>
                <a:tab pos="1248410" algn="l"/>
              </a:tabLst>
            </a:pPr>
            <a:endParaRPr lang="en-US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3168502" y="3997017"/>
            <a:ext cx="3490452" cy="12624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r>
              <a:rPr lang="ar-SA" sz="1600" b="1" dirty="0">
                <a:solidFill>
                  <a:srgbClr val="CC00CC"/>
                </a:solidFill>
                <a:latin typeface="Times New Roman"/>
                <a:ea typeface="Times New Roman"/>
                <a:cs typeface="Microsoft Sans Serif"/>
              </a:rPr>
              <a:t>رتبي  الأعداد التالية من الأكبر إلى الأصغر</a:t>
            </a:r>
            <a:r>
              <a:rPr lang="ar-SA" b="1" i="1" u="sng" dirty="0">
                <a:solidFill>
                  <a:srgbClr val="CC00CC"/>
                </a:solidFill>
                <a:latin typeface="Times New Roman"/>
                <a:ea typeface="Times New Roman"/>
                <a:cs typeface="Microsoft Sans Serif"/>
              </a:rPr>
              <a:t>: 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800" b="1" i="1" u="sng" dirty="0">
              <a:solidFill>
                <a:srgbClr val="CC00CC"/>
              </a:solidFill>
              <a:effectLst/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800" b="1" i="1" u="sng" dirty="0">
              <a:solidFill>
                <a:srgbClr val="CC00CC"/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100" b="1" i="1" u="sng" dirty="0">
              <a:solidFill>
                <a:srgbClr val="CC00CC"/>
              </a:solidFill>
              <a:effectLst/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100" b="1" i="1" u="sng" dirty="0">
              <a:solidFill>
                <a:srgbClr val="CC00CC"/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en-US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2" name="مستطيل مخدوش من كلا الطرفين 21"/>
          <p:cNvSpPr/>
          <p:nvPr/>
        </p:nvSpPr>
        <p:spPr>
          <a:xfrm>
            <a:off x="5221253" y="4791701"/>
            <a:ext cx="680036" cy="389879"/>
          </a:xfrm>
          <a:prstGeom prst="snip2Same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500</a:t>
            </a:r>
          </a:p>
        </p:txBody>
      </p:sp>
      <p:sp>
        <p:nvSpPr>
          <p:cNvPr id="44" name="مستطيل مخدوش من كلا الطرفين 43"/>
          <p:cNvSpPr/>
          <p:nvPr/>
        </p:nvSpPr>
        <p:spPr>
          <a:xfrm>
            <a:off x="4123572" y="4830707"/>
            <a:ext cx="680036" cy="389879"/>
          </a:xfrm>
          <a:prstGeom prst="snip2Same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495</a:t>
            </a:r>
          </a:p>
        </p:txBody>
      </p:sp>
      <p:sp>
        <p:nvSpPr>
          <p:cNvPr id="45" name="مستطيل مخدوش من كلا الطرفين 44"/>
          <p:cNvSpPr/>
          <p:nvPr/>
        </p:nvSpPr>
        <p:spPr>
          <a:xfrm>
            <a:off x="2909827" y="4830706"/>
            <a:ext cx="680036" cy="389879"/>
          </a:xfrm>
          <a:prstGeom prst="snip2Same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515</a:t>
            </a:r>
          </a:p>
        </p:txBody>
      </p:sp>
      <p:sp>
        <p:nvSpPr>
          <p:cNvPr id="46" name="مستطيل مخدوش من كلا الطرفين 45"/>
          <p:cNvSpPr/>
          <p:nvPr/>
        </p:nvSpPr>
        <p:spPr>
          <a:xfrm>
            <a:off x="1777102" y="4830707"/>
            <a:ext cx="680036" cy="389879"/>
          </a:xfrm>
          <a:prstGeom prst="snip2Same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550</a:t>
            </a:r>
          </a:p>
        </p:txBody>
      </p:sp>
      <p:sp>
        <p:nvSpPr>
          <p:cNvPr id="47" name="مستطيل مخدوش من كلا الطرفين 46"/>
          <p:cNvSpPr/>
          <p:nvPr/>
        </p:nvSpPr>
        <p:spPr>
          <a:xfrm>
            <a:off x="1560641" y="5469457"/>
            <a:ext cx="4561367" cy="389879"/>
          </a:xfrm>
          <a:prstGeom prst="snip2Same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/>
              <a:t> 550  </a:t>
            </a:r>
            <a:r>
              <a:rPr lang="ar-SA" dirty="0"/>
              <a:t>، ............. ، .............. ، ............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428274" y="1381338"/>
            <a:ext cx="61243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r"/>
            <a:r>
              <a:rPr lang="ar-SA" dirty="0"/>
              <a:t>هذا المجسم                 :    * اسطوانة          * مكعب           *هرم  </a:t>
            </a:r>
          </a:p>
          <a:p>
            <a:pPr algn="r"/>
            <a:r>
              <a:rPr lang="ar-SA" dirty="0"/>
              <a:t>  </a:t>
            </a:r>
          </a:p>
        </p:txBody>
      </p:sp>
      <p:sp>
        <p:nvSpPr>
          <p:cNvPr id="48" name="مربع نص 47"/>
          <p:cNvSpPr txBox="1"/>
          <p:nvPr/>
        </p:nvSpPr>
        <p:spPr>
          <a:xfrm>
            <a:off x="428273" y="2008686"/>
            <a:ext cx="61243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r"/>
            <a:r>
              <a:rPr lang="ar-SA" dirty="0"/>
              <a:t>هذا المجسم                 :     * كرة              * هرم           *مكعب</a:t>
            </a:r>
            <a:endParaRPr lang="en-US" dirty="0"/>
          </a:p>
          <a:p>
            <a:pPr algn="r"/>
            <a:endParaRPr lang="ar-SA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391040" y="2793187"/>
            <a:ext cx="61243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r"/>
            <a:r>
              <a:rPr lang="ar-SA" dirty="0"/>
              <a:t>هذا المجسم                 :    * مكعب           * مخروط              *كرة</a:t>
            </a:r>
          </a:p>
          <a:p>
            <a:pPr algn="r"/>
            <a:r>
              <a:rPr lang="ar-SA" dirty="0"/>
              <a:t>  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20542">
            <a:off x="4803607" y="2849226"/>
            <a:ext cx="605710" cy="654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016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426</Words>
  <Application>Microsoft Office PowerPoint</Application>
  <PresentationFormat>On-screen Show (4:3)</PresentationFormat>
  <Paragraphs>144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Arabic Typesetting</vt:lpstr>
      <vt:lpstr>Arial</vt:lpstr>
      <vt:lpstr>Arial</vt:lpstr>
      <vt:lpstr>Calibri</vt:lpstr>
      <vt:lpstr>Microsoft Sans Serif</vt:lpstr>
      <vt:lpstr>Tahoma</vt:lpstr>
      <vt:lpstr>Times New Roman</vt:lpstr>
      <vt:lpstr>Webdings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Abeer Al-qahtani</dc:creator>
  <cp:lastModifiedBy>Reem Alnasser</cp:lastModifiedBy>
  <cp:revision>54</cp:revision>
  <dcterms:created xsi:type="dcterms:W3CDTF">2016-10-26T19:34:46Z</dcterms:created>
  <dcterms:modified xsi:type="dcterms:W3CDTF">2017-03-08T14:28:21Z</dcterms:modified>
</cp:coreProperties>
</file>