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75" r:id="rId2"/>
    <p:sldId id="277" r:id="rId3"/>
    <p:sldId id="282" r:id="rId4"/>
    <p:sldId id="270" r:id="rId5"/>
    <p:sldId id="291" r:id="rId6"/>
    <p:sldId id="292" r:id="rId7"/>
    <p:sldId id="276" r:id="rId8"/>
    <p:sldId id="304" r:id="rId9"/>
    <p:sldId id="299" r:id="rId10"/>
    <p:sldId id="300" r:id="rId11"/>
    <p:sldId id="283" r:id="rId12"/>
    <p:sldId id="301" r:id="rId13"/>
    <p:sldId id="302" r:id="rId14"/>
    <p:sldId id="303" r:id="rId15"/>
  </p:sldIdLst>
  <p:sldSz cx="9144000" cy="6858000" type="screen4x3"/>
  <p:notesSz cx="6858000" cy="9144000"/>
  <p:custDataLst>
    <p:tags r:id="rId16"/>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66FF66"/>
    <a:srgbClr val="FF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5" autoAdjust="0"/>
    <p:restoredTop sz="94660"/>
  </p:normalViewPr>
  <p:slideViewPr>
    <p:cSldViewPr>
      <p:cViewPr varScale="1">
        <p:scale>
          <a:sx n="65" d="100"/>
          <a:sy n="65" d="100"/>
        </p:scale>
        <p:origin x="16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55098F02-D8A9-4D69-B887-3315F6B86745}" type="datetimeFigureOut">
              <a:rPr lang="en-US"/>
              <a:pPr>
                <a:defRPr/>
              </a:pPr>
              <a:t>8/27/2021</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E7523341-50AB-4476-8E26-53B5D64CEC1A}" type="slidenum">
              <a:rPr lang="en-US"/>
              <a:pPr>
                <a:defRPr/>
              </a:pPr>
              <a:t>‹#›</a:t>
            </a:fld>
            <a:endParaRPr lang="en-US" dirty="0"/>
          </a:p>
        </p:txBody>
      </p:sp>
    </p:spTree>
  </p:cSld>
  <p:clrMapOvr>
    <a:masterClrMapping/>
  </p:clrMapOvr>
  <p:transition spd="med">
    <p:randomBar dir="vert"/>
    <p:sndAc>
      <p:stSnd>
        <p:snd r:embed="rId1" name="cached_jewelappea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2911703467"/>
      </p:ext>
    </p:extLst>
  </p:cSld>
  <p:clrMapOvr>
    <a:masterClrMapping/>
  </p:clrMapOvr>
  <p:transition spd="med">
    <p:randomBar dir="vert"/>
    <p:sndAc>
      <p:stSnd>
        <p:snd r:embed="rId1" name="cached_jewelappea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1075878398"/>
      </p:ext>
    </p:extLst>
  </p:cSld>
  <p:clrMapOvr>
    <a:masterClrMapping/>
  </p:clrMapOvr>
  <p:transition spd="med">
    <p:randomBar dir="vert"/>
    <p:sndAc>
      <p:stSnd>
        <p:snd r:embed="rId1" name="cached_jewelappea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263851440"/>
      </p:ext>
    </p:extLst>
  </p:cSld>
  <p:clrMapOvr>
    <a:masterClrMapping/>
  </p:clrMapOvr>
  <p:transition spd="med">
    <p:randomBar dir="vert"/>
    <p:sndAc>
      <p:stSnd>
        <p:snd r:embed="rId1" name="cached_jewelappea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1523216991"/>
      </p:ext>
    </p:extLst>
  </p:cSld>
  <p:clrMapOvr>
    <a:masterClrMapping/>
  </p:clrMapOvr>
  <p:transition spd="med">
    <p:randomBar dir="vert"/>
    <p:sndAc>
      <p:stSnd>
        <p:snd r:embed="rId1" name="cached_jewelappear.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19636992"/>
      </p:ext>
    </p:extLst>
  </p:cSld>
  <p:clrMapOvr>
    <a:masterClrMapping/>
  </p:clrMapOvr>
  <p:transition spd="med">
    <p:randomBar dir="vert"/>
    <p:sndAc>
      <p:stSnd>
        <p:snd r:embed="rId1" name="cached_jewelappear.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933180655"/>
      </p:ext>
    </p:extLst>
  </p:cSld>
  <p:clrMapOvr>
    <a:masterClrMapping/>
  </p:clrMapOvr>
  <p:transition spd="med">
    <p:randomBar dir="vert"/>
    <p:sndAc>
      <p:stSnd>
        <p:snd r:embed="rId1" name="cached_jewelappear.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586598208"/>
      </p:ext>
    </p:extLst>
  </p:cSld>
  <p:clrMapOvr>
    <a:masterClrMapping/>
  </p:clrMapOvr>
  <p:transition spd="med">
    <p:randomBar dir="vert"/>
    <p:sndAc>
      <p:stSnd>
        <p:snd r:embed="rId1" name="cached_jewelappear.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108463449"/>
      </p:ext>
    </p:extLst>
  </p:cSld>
  <p:clrMapOvr>
    <a:masterClrMapping/>
  </p:clrMapOvr>
  <p:transition spd="med">
    <p:randomBar dir="vert"/>
    <p:sndAc>
      <p:stSnd>
        <p:snd r:embed="rId1" name="cached_jewelappear.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7403280"/>
      </p:ext>
    </p:extLst>
  </p:cSld>
  <p:clrMapOvr>
    <a:masterClrMapping/>
  </p:clrMapOvr>
  <p:transition spd="med">
    <p:randomBar dir="vert"/>
    <p:sndAc>
      <p:stSnd>
        <p:snd r:embed="rId1" name="cached_jewelappear.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ECCFF76-0F80-4A29-8F23-2AF9B89F9BF6}" type="datetimeFigureOut">
              <a:rPr lang="ar-SA"/>
              <a:pPr>
                <a:defRPr/>
              </a:pPr>
              <a:t>19/01/43</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4939CFC-C514-4394-A90E-0CFBB4CBFCB8}"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DCD2D2C6-20E1-491E-B73E-51E98745AAF0}"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9699969-3697-4A34-B185-17152FED0063}"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انقر فوق الرمز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BEDF248B-3E04-420A-B23F-62A9A9BCDE8F}" type="datetimeFigureOut">
              <a:rPr lang="ar-SA"/>
              <a:pPr>
                <a:defRPr/>
              </a:pPr>
              <a:t>19/01/43</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1426D9FF-3DA1-48C9-81C7-FC5B60120BE9}"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4E5FDBDC-8838-4340-9764-6097E41E7F11}"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207EEF7-1554-4FD0-8351-F896A875D4A9}"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873C061B-7A5B-403E-8ECB-944D672C4BA5}"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7F78F29-2287-43AD-A6D3-9DB2B9D03498}"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C2714CBB-7926-4B27-9A95-A4BA7511124C}" type="datetimeFigureOut">
              <a:rPr lang="ar-SA"/>
              <a:pPr>
                <a:defRPr/>
              </a:pPr>
              <a:t>19/01/43</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30242FC-A40B-40C6-B648-20F83254FBF0}"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A75E99E9-FFFA-443D-8907-B46E307E046E}" type="datetimeFigureOut">
              <a:rPr lang="ar-SA"/>
              <a:pPr>
                <a:defRPr/>
              </a:pPr>
              <a:t>19/01/43</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F95E0F0F-D961-4468-96CA-88201A5FE5CA}"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858E36F5-CD05-4FB9-916F-C6F89045250B}" type="datetimeFigureOut">
              <a:rPr lang="ar-SA"/>
              <a:pPr>
                <a:defRPr/>
              </a:pPr>
              <a:t>19/01/43</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140CD18F-85E8-4B02-82D4-2870AE4C88A7}"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521BC5B1-ACC3-4C92-89E6-5D621FFC38A8}" type="datetimeFigureOut">
              <a:rPr lang="ar-SA"/>
              <a:pPr>
                <a:defRPr/>
              </a:pPr>
              <a:t>19/01/43</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41CF572D-AC71-42B7-A0DD-3D74F6FB2070}"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cSld>
  <p:clrMapOvr>
    <a:masterClrMapping/>
  </p:clrMapOvr>
  <p:transition spd="med">
    <p:randomBar dir="vert"/>
    <p:sndAc>
      <p:stSnd>
        <p:snd r:embed="rId1" name="cached_jewelappea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3785297963"/>
      </p:ext>
    </p:extLst>
  </p:cSld>
  <p:clrMapOvr>
    <a:masterClrMapping/>
  </p:clrMapOvr>
  <p:transition spd="med">
    <p:randomBar dir="vert"/>
    <p:sndAc>
      <p:stSnd>
        <p:snd r:embed="rId1" name="cached_jewelappea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F8071B2-99AA-4517-BCE2-99F3C3A2ADD6}" type="datetimeFigureOut">
              <a:rPr lang="ar-SA"/>
              <a:pPr>
                <a:defRPr/>
              </a:pPr>
              <a:t>19/01/43</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0E624682-7607-42D3-8E16-15F79F59F0FC}" type="slidenum">
              <a:rPr lang="ar-SA"/>
              <a:pPr>
                <a:defRPr/>
              </a:pPr>
              <a:t>‹#›</a:t>
            </a:fld>
            <a:endParaRPr lang="ar-SA"/>
          </a:p>
        </p:txBody>
      </p:sp>
    </p:spTree>
    <p:extLst>
      <p:ext uri="{BB962C8B-B14F-4D97-AF65-F5344CB8AC3E}">
        <p14:creationId xmlns:p14="http://schemas.microsoft.com/office/powerpoint/2010/main" val="1131157955"/>
      </p:ext>
    </p:extLst>
  </p:cSld>
  <p:clrMapOvr>
    <a:masterClrMapping/>
  </p:clrMapOvr>
  <p:transition spd="med">
    <p:randomBar dir="vert"/>
    <p:sndAc>
      <p:stSnd>
        <p:snd r:embed="rId1" name="cached_jewelappea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audio" Target="../media/audio1.wav"/><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5">
            <a:alphaModFix amt="79000"/>
            <a:lum/>
          </a:blip>
          <a:srcRect/>
          <a:stretch>
            <a:fillRect l="-6000" r="-6000"/>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A1BF9D2D-5F3D-4CD1-9EC1-2CDC9EEAE813}" type="datetimeFigureOut">
              <a:rPr lang="ar-SA"/>
              <a:pPr>
                <a:defRPr/>
              </a:pPr>
              <a:t>19/01/43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E0447D80-27A7-4042-AC58-7FB2199EEF5E}"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54" r:id="rId8"/>
    <p:sldLayoutId id="2147483753" r:id="rId9"/>
    <p:sldLayoutId id="2147483752" r:id="rId10"/>
    <p:sldLayoutId id="2147483751" r:id="rId11"/>
    <p:sldLayoutId id="2147483750" r:id="rId12"/>
    <p:sldLayoutId id="2147483749" r:id="rId13"/>
    <p:sldLayoutId id="2147483748" r:id="rId14"/>
    <p:sldLayoutId id="2147483747" r:id="rId15"/>
    <p:sldLayoutId id="2147483746" r:id="rId16"/>
    <p:sldLayoutId id="2147483745" r:id="rId17"/>
    <p:sldLayoutId id="2147483744" r:id="rId18"/>
    <p:sldLayoutId id="2147483739" r:id="rId19"/>
    <p:sldLayoutId id="2147483740" r:id="rId20"/>
    <p:sldLayoutId id="2147483741" r:id="rId21"/>
    <p:sldLayoutId id="2147483742" r:id="rId22"/>
  </p:sldLayoutIdLst>
  <p:transition spd="med">
    <p:randomBar dir="vert"/>
    <p:sndAc>
      <p:stSnd>
        <p:snd r:embed="rId24" name="cached_jewelappear.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hyperlink" Target="https://ar.wikipedia.org/wiki/%D9%88%D8%B2%D8%A7%D8%B1%D8%A9_%D8%A7%D9%84%D8%AA%D8%B9%D9%84%D9%8A%D9%85_(%D8%A7%D9%84%D8%B3%D8%B9%D9%88%D8%AF%D9%8A%D8%A9)" TargetMode="Externa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hyperlink" Target="https://ar.wikipedia.org/wiki/%D9%85%D9%84%D9%81:Saudi_Vision_2030_logo.sv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ar.wikipedia.org/wiki/%D8%A7%D9%84%D8%AA%D8%B3%D9%84%D8%B3%D9%84_%D8%A7%D9%84%D8%B2%D9%85%D9%86%D9%8A_%D9%84%D8%AA%D8%A7%D8%B1%D9%8A%D8%AE_%D8%A7%D9%84%D8%B3%D8%B9%D9%88%D8%AF%D9%8A%D8%A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illustrations/blackboard-schult%C3%BCte-3651948/"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hyperlink" Target="https://svgsilh.com/ar/2196f3/tag/%D8%AF%D9%81%D8%AA%D8%B1-1.html" TargetMode="Externa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1CAEBCB-3C89-46D6-9676-922F5F2D2B2F}"/>
              </a:ext>
            </a:extLst>
          </p:cNvPr>
          <p:cNvPicPr>
            <a:picLocks noChangeAspect="1"/>
          </p:cNvPicPr>
          <p:nvPr/>
        </p:nvPicPr>
        <p:blipFill>
          <a:blip r:embed="rId4"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0734" y="31127"/>
            <a:ext cx="1733580" cy="1164449"/>
          </a:xfrm>
          <a:prstGeom prst="rect">
            <a:avLst/>
          </a:prstGeom>
        </p:spPr>
      </p:pic>
      <p:pic>
        <p:nvPicPr>
          <p:cNvPr id="3" name="صورة 2">
            <a:extLst>
              <a:ext uri="{FF2B5EF4-FFF2-40B4-BE49-F238E27FC236}">
                <a16:creationId xmlns:a16="http://schemas.microsoft.com/office/drawing/2014/main" id="{89E6B563-BA00-44F2-A3E4-0C7A7F276BB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20031" y="40341"/>
            <a:ext cx="2283235" cy="1164450"/>
          </a:xfrm>
          <a:prstGeom prst="rect">
            <a:avLst/>
          </a:prstGeom>
        </p:spPr>
      </p:pic>
      <p:sp>
        <p:nvSpPr>
          <p:cNvPr id="4" name="مستطيل: زوايا مستديرة 3">
            <a:extLst>
              <a:ext uri="{FF2B5EF4-FFF2-40B4-BE49-F238E27FC236}">
                <a16:creationId xmlns:a16="http://schemas.microsoft.com/office/drawing/2014/main" id="{C3D5AAC5-AB29-4534-92D9-492DD24163D2}"/>
              </a:ext>
            </a:extLst>
          </p:cNvPr>
          <p:cNvSpPr/>
          <p:nvPr/>
        </p:nvSpPr>
        <p:spPr>
          <a:xfrm>
            <a:off x="1107525" y="2555223"/>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سادس - ابتدائي</a:t>
            </a:r>
          </a:p>
        </p:txBody>
      </p:sp>
      <p:sp>
        <p:nvSpPr>
          <p:cNvPr id="5" name="مستطيل: زوايا مستديرة 4">
            <a:extLst>
              <a:ext uri="{FF2B5EF4-FFF2-40B4-BE49-F238E27FC236}">
                <a16:creationId xmlns:a16="http://schemas.microsoft.com/office/drawing/2014/main" id="{9F3349B8-B3D1-434A-BEE3-7768D373B73F}"/>
              </a:ext>
            </a:extLst>
          </p:cNvPr>
          <p:cNvSpPr/>
          <p:nvPr/>
        </p:nvSpPr>
        <p:spPr>
          <a:xfrm>
            <a:off x="1107524" y="3286050"/>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الأول</a:t>
            </a:r>
          </a:p>
        </p:txBody>
      </p:sp>
      <p:sp>
        <p:nvSpPr>
          <p:cNvPr id="6" name="مستطيل: زوايا مستديرة 5">
            <a:extLst>
              <a:ext uri="{FF2B5EF4-FFF2-40B4-BE49-F238E27FC236}">
                <a16:creationId xmlns:a16="http://schemas.microsoft.com/office/drawing/2014/main" id="{0C289A7D-511F-4252-BEF6-99BA0EE7545E}"/>
              </a:ext>
            </a:extLst>
          </p:cNvPr>
          <p:cNvSpPr/>
          <p:nvPr/>
        </p:nvSpPr>
        <p:spPr>
          <a:xfrm>
            <a:off x="1107525" y="4016877"/>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التربية الفنية</a:t>
            </a:r>
          </a:p>
        </p:txBody>
      </p:sp>
      <p:sp>
        <p:nvSpPr>
          <p:cNvPr id="7" name="مستطيل: زوايا مستديرة 6">
            <a:extLst>
              <a:ext uri="{FF2B5EF4-FFF2-40B4-BE49-F238E27FC236}">
                <a16:creationId xmlns:a16="http://schemas.microsoft.com/office/drawing/2014/main" id="{7EE5E192-3DA5-425C-9B3F-473028ADD1E1}"/>
              </a:ext>
            </a:extLst>
          </p:cNvPr>
          <p:cNvSpPr/>
          <p:nvPr/>
        </p:nvSpPr>
        <p:spPr>
          <a:xfrm>
            <a:off x="1107525" y="4747704"/>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تهيئة واستعداد</a:t>
            </a:r>
          </a:p>
        </p:txBody>
      </p:sp>
      <p:sp>
        <p:nvSpPr>
          <p:cNvPr id="8" name="مستطيل: زوايا مستديرة 7">
            <a:extLst>
              <a:ext uri="{FF2B5EF4-FFF2-40B4-BE49-F238E27FC236}">
                <a16:creationId xmlns:a16="http://schemas.microsoft.com/office/drawing/2014/main" id="{4785EFEF-925A-4991-92B8-B9F2F6936E19}"/>
              </a:ext>
            </a:extLst>
          </p:cNvPr>
          <p:cNvSpPr/>
          <p:nvPr/>
        </p:nvSpPr>
        <p:spPr>
          <a:xfrm>
            <a:off x="1107525" y="5478530"/>
            <a:ext cx="5015345" cy="5680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50000"/>
                  </a:schemeClr>
                </a:solidFill>
              </a:rPr>
              <a:t>أحــــلام عبدالله الحازمي</a:t>
            </a:r>
          </a:p>
        </p:txBody>
      </p:sp>
      <p:sp>
        <p:nvSpPr>
          <p:cNvPr id="9" name="مربع نص 8">
            <a:extLst>
              <a:ext uri="{FF2B5EF4-FFF2-40B4-BE49-F238E27FC236}">
                <a16:creationId xmlns:a16="http://schemas.microsoft.com/office/drawing/2014/main" id="{7A112EAB-526F-4D5C-B0C5-B751EB528786}"/>
              </a:ext>
            </a:extLst>
          </p:cNvPr>
          <p:cNvSpPr txBox="1"/>
          <p:nvPr/>
        </p:nvSpPr>
        <p:spPr>
          <a:xfrm>
            <a:off x="6328653" y="2664555"/>
            <a:ext cx="1983236" cy="461665"/>
          </a:xfrm>
          <a:prstGeom prst="rect">
            <a:avLst/>
          </a:prstGeom>
          <a:noFill/>
        </p:spPr>
        <p:txBody>
          <a:bodyPr wrap="none" rtlCol="1">
            <a:spAutoFit/>
          </a:bodyPr>
          <a:lstStyle/>
          <a:p>
            <a:r>
              <a:rPr lang="ar-SA" sz="2400" b="1" dirty="0"/>
              <a:t>الصف   / المرحلة</a:t>
            </a:r>
          </a:p>
        </p:txBody>
      </p:sp>
      <p:sp>
        <p:nvSpPr>
          <p:cNvPr id="10" name="مربع نص 9">
            <a:extLst>
              <a:ext uri="{FF2B5EF4-FFF2-40B4-BE49-F238E27FC236}">
                <a16:creationId xmlns:a16="http://schemas.microsoft.com/office/drawing/2014/main" id="{87B73F04-A887-4341-BE9A-F7DFC9CD1989}"/>
              </a:ext>
            </a:extLst>
          </p:cNvPr>
          <p:cNvSpPr txBox="1"/>
          <p:nvPr/>
        </p:nvSpPr>
        <p:spPr>
          <a:xfrm>
            <a:off x="6432848" y="3365715"/>
            <a:ext cx="1879041" cy="461665"/>
          </a:xfrm>
          <a:prstGeom prst="rect">
            <a:avLst/>
          </a:prstGeom>
          <a:noFill/>
        </p:spPr>
        <p:txBody>
          <a:bodyPr wrap="none" rtlCol="1">
            <a:spAutoFit/>
          </a:bodyPr>
          <a:lstStyle/>
          <a:p>
            <a:r>
              <a:rPr lang="ar-SA" sz="2400" b="1" dirty="0"/>
              <a:t>الفصـــل الدراسي</a:t>
            </a:r>
          </a:p>
        </p:txBody>
      </p:sp>
      <p:sp>
        <p:nvSpPr>
          <p:cNvPr id="11" name="مربع نص 10">
            <a:extLst>
              <a:ext uri="{FF2B5EF4-FFF2-40B4-BE49-F238E27FC236}">
                <a16:creationId xmlns:a16="http://schemas.microsoft.com/office/drawing/2014/main" id="{EA838631-0448-4975-B348-5D9625DAA5C9}"/>
              </a:ext>
            </a:extLst>
          </p:cNvPr>
          <p:cNvSpPr txBox="1"/>
          <p:nvPr/>
        </p:nvSpPr>
        <p:spPr>
          <a:xfrm>
            <a:off x="6540250" y="4096541"/>
            <a:ext cx="1771639" cy="461665"/>
          </a:xfrm>
          <a:prstGeom prst="rect">
            <a:avLst/>
          </a:prstGeom>
          <a:noFill/>
        </p:spPr>
        <p:txBody>
          <a:bodyPr wrap="none" rtlCol="1">
            <a:spAutoFit/>
          </a:bodyPr>
          <a:lstStyle/>
          <a:p>
            <a:r>
              <a:rPr lang="ar-SA" sz="2400" b="1" dirty="0"/>
              <a:t>الـــمــــــــــــــادة</a:t>
            </a:r>
          </a:p>
        </p:txBody>
      </p:sp>
      <p:sp>
        <p:nvSpPr>
          <p:cNvPr id="12" name="مربع نص 11">
            <a:extLst>
              <a:ext uri="{FF2B5EF4-FFF2-40B4-BE49-F238E27FC236}">
                <a16:creationId xmlns:a16="http://schemas.microsoft.com/office/drawing/2014/main" id="{8D81EF7E-AE84-4B81-9900-7E8D7FDFD7F0}"/>
              </a:ext>
            </a:extLst>
          </p:cNvPr>
          <p:cNvSpPr txBox="1"/>
          <p:nvPr/>
        </p:nvSpPr>
        <p:spPr>
          <a:xfrm>
            <a:off x="6575515" y="4787535"/>
            <a:ext cx="1736374" cy="461665"/>
          </a:xfrm>
          <a:prstGeom prst="rect">
            <a:avLst/>
          </a:prstGeom>
          <a:noFill/>
        </p:spPr>
        <p:txBody>
          <a:bodyPr wrap="none" rtlCol="1">
            <a:spAutoFit/>
          </a:bodyPr>
          <a:lstStyle/>
          <a:p>
            <a:r>
              <a:rPr lang="ar-SA" sz="2400" b="1" dirty="0"/>
              <a:t>موضوع الدرس</a:t>
            </a:r>
          </a:p>
        </p:txBody>
      </p:sp>
      <p:sp>
        <p:nvSpPr>
          <p:cNvPr id="13" name="مربع نص 12">
            <a:extLst>
              <a:ext uri="{FF2B5EF4-FFF2-40B4-BE49-F238E27FC236}">
                <a16:creationId xmlns:a16="http://schemas.microsoft.com/office/drawing/2014/main" id="{C773DFFB-84EB-47AF-B221-8EFFDB0CD038}"/>
              </a:ext>
            </a:extLst>
          </p:cNvPr>
          <p:cNvSpPr txBox="1"/>
          <p:nvPr/>
        </p:nvSpPr>
        <p:spPr>
          <a:xfrm>
            <a:off x="6604370" y="5531715"/>
            <a:ext cx="1707519" cy="461665"/>
          </a:xfrm>
          <a:prstGeom prst="rect">
            <a:avLst/>
          </a:prstGeom>
          <a:noFill/>
        </p:spPr>
        <p:txBody>
          <a:bodyPr wrap="none" rtlCol="1">
            <a:spAutoFit/>
          </a:bodyPr>
          <a:lstStyle/>
          <a:p>
            <a:r>
              <a:rPr lang="ar-SA" sz="2400" b="1" dirty="0"/>
              <a:t>اســم الــــمعلمة</a:t>
            </a:r>
          </a:p>
        </p:txBody>
      </p:sp>
      <p:grpSp>
        <p:nvGrpSpPr>
          <p:cNvPr id="17" name="مجموعة 16">
            <a:extLst>
              <a:ext uri="{FF2B5EF4-FFF2-40B4-BE49-F238E27FC236}">
                <a16:creationId xmlns:a16="http://schemas.microsoft.com/office/drawing/2014/main" id="{BA272EA5-9995-4563-947B-3F84DF0C2C2B}"/>
              </a:ext>
            </a:extLst>
          </p:cNvPr>
          <p:cNvGrpSpPr/>
          <p:nvPr/>
        </p:nvGrpSpPr>
        <p:grpSpPr>
          <a:xfrm>
            <a:off x="3615196" y="311724"/>
            <a:ext cx="1895364" cy="1563676"/>
            <a:chOff x="3262656" y="510924"/>
            <a:chExt cx="1895364" cy="1563676"/>
          </a:xfrm>
        </p:grpSpPr>
        <p:pic>
          <p:nvPicPr>
            <p:cNvPr id="15" name="صورة 14">
              <a:extLst>
                <a:ext uri="{FF2B5EF4-FFF2-40B4-BE49-F238E27FC236}">
                  <a16:creationId xmlns:a16="http://schemas.microsoft.com/office/drawing/2014/main" id="{83E56201-8D16-4B27-BE26-583F7014D99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62656" y="510924"/>
              <a:ext cx="1895364" cy="1563676"/>
            </a:xfrm>
            <a:prstGeom prst="rect">
              <a:avLst/>
            </a:prstGeom>
          </p:spPr>
        </p:pic>
        <p:pic>
          <p:nvPicPr>
            <p:cNvPr id="16" name="النشيد الوطني">
              <a:hlinkClick r:id="" action="ppaction://media"/>
              <a:extLst>
                <a:ext uri="{FF2B5EF4-FFF2-40B4-BE49-F238E27FC236}">
                  <a16:creationId xmlns:a16="http://schemas.microsoft.com/office/drawing/2014/main" id="{B12E5623-CF13-44AC-994D-7589BF2E5825}"/>
                </a:ext>
              </a:extLst>
            </p:cNvPr>
            <p:cNvPicPr>
              <a:picLocks noChangeAspect="1"/>
            </p:cNvPicPr>
            <p:nvPr>
              <a:audioFile r:link="rId1"/>
              <p:extLst>
                <p:ext uri="{DAA4B4D4-6D71-4841-9C94-3DE7FCFB9230}">
                  <p14:media xmlns:p14="http://schemas.microsoft.com/office/powerpoint/2010/main" r:embed="rId2">
                    <p14:trim st="9145" end="41184.525"/>
                  </p14:media>
                </p:ext>
              </p:extLst>
            </p:nvPr>
          </p:nvPicPr>
          <p:blipFill>
            <a:blip r:embed="rId10"/>
            <a:stretch>
              <a:fillRect/>
            </a:stretch>
          </p:blipFill>
          <p:spPr>
            <a:xfrm>
              <a:off x="3905538" y="1194014"/>
              <a:ext cx="609600" cy="609600"/>
            </a:xfrm>
            <a:prstGeom prst="rect">
              <a:avLst/>
            </a:prstGeom>
          </p:spPr>
        </p:pic>
      </p:grpSp>
    </p:spTree>
    <p:extLst>
      <p:ext uri="{BB962C8B-B14F-4D97-AF65-F5344CB8AC3E}">
        <p14:creationId xmlns:p14="http://schemas.microsoft.com/office/powerpoint/2010/main" val="733149982"/>
      </p:ext>
    </p:extLst>
  </p:cSld>
  <p:clrMapOvr>
    <a:masterClrMapping/>
  </p:clrMapOvr>
  <p:transition spd="slow">
    <p:wipe dir="r"/>
  </p:transition>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E7502049-D666-4F51-B8CA-965EA73D2581}"/>
              </a:ext>
            </a:extLst>
          </p:cNvPr>
          <p:cNvSpPr/>
          <p:nvPr/>
        </p:nvSpPr>
        <p:spPr>
          <a:xfrm>
            <a:off x="2309065" y="262822"/>
            <a:ext cx="4525870" cy="576064"/>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rPr>
              <a:t>الوحدة الثالثة :مجال الطباعة</a:t>
            </a:r>
          </a:p>
        </p:txBody>
      </p:sp>
      <p:sp>
        <p:nvSpPr>
          <p:cNvPr id="6" name="مربع نص 5">
            <a:extLst>
              <a:ext uri="{FF2B5EF4-FFF2-40B4-BE49-F238E27FC236}">
                <a16:creationId xmlns:a16="http://schemas.microsoft.com/office/drawing/2014/main" id="{6E960B1E-4A54-4B0F-A448-D13A7F201575}"/>
              </a:ext>
            </a:extLst>
          </p:cNvPr>
          <p:cNvSpPr txBox="1"/>
          <p:nvPr/>
        </p:nvSpPr>
        <p:spPr>
          <a:xfrm>
            <a:off x="5004048" y="1115839"/>
            <a:ext cx="396775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r>
              <a:rPr lang="ar-SA" b="1" u="sng" dirty="0"/>
              <a:t>الدرس الأول: </a:t>
            </a:r>
            <a:r>
              <a:rPr lang="ar-SA" sz="1800" b="1" dirty="0">
                <a:solidFill>
                  <a:schemeClr val="bg1"/>
                </a:solidFill>
                <a:effectLst/>
                <a:ea typeface="Calibri" panose="020F0502020204030204" pitchFamily="34" charset="0"/>
                <a:cs typeface="Calibri" panose="020F0502020204030204" pitchFamily="34" charset="0"/>
              </a:rPr>
              <a:t>الحفر و الطباعة بالقوالب (الاعداد)</a:t>
            </a:r>
            <a:endParaRPr lang="ar-SA" b="1" u="sng" dirty="0">
              <a:solidFill>
                <a:schemeClr val="bg1"/>
              </a:solidFill>
            </a:endParaRPr>
          </a:p>
        </p:txBody>
      </p:sp>
      <p:sp>
        <p:nvSpPr>
          <p:cNvPr id="14" name="مربع نص 13">
            <a:extLst>
              <a:ext uri="{FF2B5EF4-FFF2-40B4-BE49-F238E27FC236}">
                <a16:creationId xmlns:a16="http://schemas.microsoft.com/office/drawing/2014/main" id="{27FFF22B-5D1E-4474-8492-4909150D3E4C}"/>
              </a:ext>
            </a:extLst>
          </p:cNvPr>
          <p:cNvSpPr txBox="1"/>
          <p:nvPr/>
        </p:nvSpPr>
        <p:spPr>
          <a:xfrm>
            <a:off x="483574" y="1115839"/>
            <a:ext cx="395172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1">
            <a:spAutoFit/>
          </a:bodyPr>
          <a:lstStyle/>
          <a:p>
            <a:r>
              <a:rPr lang="ar-SA" b="1" u="sng" dirty="0"/>
              <a:t>الدرس الأول: </a:t>
            </a:r>
            <a:r>
              <a:rPr lang="ar-SA" sz="1800" b="1" dirty="0">
                <a:solidFill>
                  <a:schemeClr val="bg1"/>
                </a:solidFill>
                <a:effectLst/>
                <a:ea typeface="Calibri" panose="020F0502020204030204" pitchFamily="34" charset="0"/>
                <a:cs typeface="Calibri" panose="020F0502020204030204" pitchFamily="34" charset="0"/>
              </a:rPr>
              <a:t>الحفر و الطباعة بالقوالب (التنفيذ)</a:t>
            </a:r>
            <a:endParaRPr lang="ar-SA" b="1" u="sng" dirty="0">
              <a:solidFill>
                <a:schemeClr val="bg1"/>
              </a:solidFill>
            </a:endParaRPr>
          </a:p>
        </p:txBody>
      </p:sp>
      <p:grpSp>
        <p:nvGrpSpPr>
          <p:cNvPr id="12" name="مجموعة 11">
            <a:extLst>
              <a:ext uri="{FF2B5EF4-FFF2-40B4-BE49-F238E27FC236}">
                <a16:creationId xmlns:a16="http://schemas.microsoft.com/office/drawing/2014/main" id="{BC66A5C5-8748-41FD-9D7E-49B012654A09}"/>
              </a:ext>
            </a:extLst>
          </p:cNvPr>
          <p:cNvGrpSpPr/>
          <p:nvPr/>
        </p:nvGrpSpPr>
        <p:grpSpPr>
          <a:xfrm>
            <a:off x="5292080" y="1628800"/>
            <a:ext cx="3421715" cy="5112567"/>
            <a:chOff x="5292080" y="1628800"/>
            <a:chExt cx="3421715" cy="5112567"/>
          </a:xfrm>
          <a:effectLst>
            <a:glow rad="139700">
              <a:schemeClr val="accent1">
                <a:satMod val="175000"/>
                <a:alpha val="40000"/>
              </a:schemeClr>
            </a:glow>
          </a:effectLst>
        </p:grpSpPr>
        <p:pic>
          <p:nvPicPr>
            <p:cNvPr id="5" name="صورة 4">
              <a:extLst>
                <a:ext uri="{FF2B5EF4-FFF2-40B4-BE49-F238E27FC236}">
                  <a16:creationId xmlns:a16="http://schemas.microsoft.com/office/drawing/2014/main" id="{898A5A39-DEE8-4820-92FD-9DE5134C210F}"/>
                </a:ext>
              </a:extLst>
            </p:cNvPr>
            <p:cNvPicPr>
              <a:picLocks noChangeAspect="1"/>
            </p:cNvPicPr>
            <p:nvPr/>
          </p:nvPicPr>
          <p:blipFill rotWithShape="1">
            <a:blip r:embed="rId2"/>
            <a:srcRect t="12978"/>
            <a:stretch/>
          </p:blipFill>
          <p:spPr>
            <a:xfrm>
              <a:off x="5292080" y="1628800"/>
              <a:ext cx="3421715" cy="2810099"/>
            </a:xfrm>
            <a:prstGeom prst="rect">
              <a:avLst/>
            </a:prstGeom>
          </p:spPr>
        </p:pic>
        <p:pic>
          <p:nvPicPr>
            <p:cNvPr id="11" name="صورة 10">
              <a:extLst>
                <a:ext uri="{FF2B5EF4-FFF2-40B4-BE49-F238E27FC236}">
                  <a16:creationId xmlns:a16="http://schemas.microsoft.com/office/drawing/2014/main" id="{C09424F6-BDC2-49B9-A53B-3A61A7BADEEC}"/>
                </a:ext>
              </a:extLst>
            </p:cNvPr>
            <p:cNvPicPr>
              <a:picLocks noChangeAspect="1"/>
            </p:cNvPicPr>
            <p:nvPr/>
          </p:nvPicPr>
          <p:blipFill>
            <a:blip r:embed="rId3"/>
            <a:stretch>
              <a:fillRect/>
            </a:stretch>
          </p:blipFill>
          <p:spPr>
            <a:xfrm>
              <a:off x="5292080" y="4446312"/>
              <a:ext cx="3421714" cy="2295055"/>
            </a:xfrm>
            <a:prstGeom prst="rect">
              <a:avLst/>
            </a:prstGeom>
          </p:spPr>
        </p:pic>
      </p:grpSp>
      <p:grpSp>
        <p:nvGrpSpPr>
          <p:cNvPr id="21" name="مجموعة 20">
            <a:extLst>
              <a:ext uri="{FF2B5EF4-FFF2-40B4-BE49-F238E27FC236}">
                <a16:creationId xmlns:a16="http://schemas.microsoft.com/office/drawing/2014/main" id="{28F84762-8AA7-4DB4-ABCC-D54EFE7227F6}"/>
              </a:ext>
            </a:extLst>
          </p:cNvPr>
          <p:cNvGrpSpPr/>
          <p:nvPr/>
        </p:nvGrpSpPr>
        <p:grpSpPr>
          <a:xfrm>
            <a:off x="748577" y="1762124"/>
            <a:ext cx="3421715" cy="4966378"/>
            <a:chOff x="952245" y="1628800"/>
            <a:chExt cx="3421715" cy="3960440"/>
          </a:xfrm>
          <a:effectLst>
            <a:glow rad="139700">
              <a:schemeClr val="accent2">
                <a:satMod val="175000"/>
                <a:alpha val="40000"/>
              </a:schemeClr>
            </a:glow>
          </a:effectLst>
        </p:grpSpPr>
        <p:pic>
          <p:nvPicPr>
            <p:cNvPr id="18" name="صورة 17">
              <a:extLst>
                <a:ext uri="{FF2B5EF4-FFF2-40B4-BE49-F238E27FC236}">
                  <a16:creationId xmlns:a16="http://schemas.microsoft.com/office/drawing/2014/main" id="{0607EF6D-38F1-4398-9E43-3BF36D4F69C7}"/>
                </a:ext>
              </a:extLst>
            </p:cNvPr>
            <p:cNvPicPr>
              <a:picLocks noChangeAspect="1"/>
            </p:cNvPicPr>
            <p:nvPr/>
          </p:nvPicPr>
          <p:blipFill>
            <a:blip r:embed="rId4"/>
            <a:stretch>
              <a:fillRect/>
            </a:stretch>
          </p:blipFill>
          <p:spPr>
            <a:xfrm>
              <a:off x="952245" y="1628800"/>
              <a:ext cx="3421715" cy="1800200"/>
            </a:xfrm>
            <a:prstGeom prst="rect">
              <a:avLst/>
            </a:prstGeom>
          </p:spPr>
        </p:pic>
        <p:pic>
          <p:nvPicPr>
            <p:cNvPr id="20" name="صورة 19">
              <a:extLst>
                <a:ext uri="{FF2B5EF4-FFF2-40B4-BE49-F238E27FC236}">
                  <a16:creationId xmlns:a16="http://schemas.microsoft.com/office/drawing/2014/main" id="{2A3D182E-01AB-4E54-9FA5-2311AA99DFAD}"/>
                </a:ext>
              </a:extLst>
            </p:cNvPr>
            <p:cNvPicPr>
              <a:picLocks noChangeAspect="1"/>
            </p:cNvPicPr>
            <p:nvPr/>
          </p:nvPicPr>
          <p:blipFill>
            <a:blip r:embed="rId5"/>
            <a:stretch>
              <a:fillRect/>
            </a:stretch>
          </p:blipFill>
          <p:spPr>
            <a:xfrm>
              <a:off x="952245" y="3416972"/>
              <a:ext cx="3421714" cy="2172268"/>
            </a:xfrm>
            <a:prstGeom prst="rect">
              <a:avLst/>
            </a:prstGeom>
          </p:spPr>
        </p:pic>
      </p:grpSp>
    </p:spTree>
    <p:extLst>
      <p:ext uri="{BB962C8B-B14F-4D97-AF65-F5344CB8AC3E}">
        <p14:creationId xmlns:p14="http://schemas.microsoft.com/office/powerpoint/2010/main" val="27063988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D932995B-7617-4D65-A4B6-36E1E9F6AE64}"/>
              </a:ext>
            </a:extLst>
          </p:cNvPr>
          <p:cNvSpPr txBox="1"/>
          <p:nvPr/>
        </p:nvSpPr>
        <p:spPr>
          <a:xfrm>
            <a:off x="4139952" y="188562"/>
            <a:ext cx="4230645" cy="646331"/>
          </a:xfrm>
          <a:prstGeom prst="rect">
            <a:avLst/>
          </a:prstGeom>
          <a:solidFill>
            <a:schemeClr val="accent2">
              <a:lumMod val="20000"/>
              <a:lumOff val="80000"/>
            </a:schemeClr>
          </a:solidFill>
          <a:scene3d>
            <a:camera prst="orthographicFront"/>
            <a:lightRig rig="threePt" dir="t"/>
          </a:scene3d>
          <a:sp3d>
            <a:bevelT w="165100" prst="coolSlant"/>
          </a:sp3d>
        </p:spPr>
        <p:txBody>
          <a:bodyPr wrap="none" rtlCol="1">
            <a:spAutoFit/>
          </a:bodyPr>
          <a:lstStyle/>
          <a:p>
            <a:r>
              <a:rPr lang="ar-SA" sz="3600" b="1" dirty="0"/>
              <a:t>قبل ان نتعلم يجب علينا أن:</a:t>
            </a:r>
          </a:p>
        </p:txBody>
      </p:sp>
      <p:sp>
        <p:nvSpPr>
          <p:cNvPr id="2" name="مربع نص 1">
            <a:extLst>
              <a:ext uri="{FF2B5EF4-FFF2-40B4-BE49-F238E27FC236}">
                <a16:creationId xmlns:a16="http://schemas.microsoft.com/office/drawing/2014/main" id="{B5964B16-9DF4-4C35-9BF2-F08714AF4662}"/>
              </a:ext>
            </a:extLst>
          </p:cNvPr>
          <p:cNvSpPr txBox="1"/>
          <p:nvPr/>
        </p:nvSpPr>
        <p:spPr>
          <a:xfrm>
            <a:off x="763181" y="1124744"/>
            <a:ext cx="8380819" cy="95410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1">
            <a:spAutoFit/>
          </a:bodyPr>
          <a:lstStyle/>
          <a:p>
            <a:r>
              <a:rPr lang="ar-SA" sz="2800" b="1" dirty="0">
                <a:effectLst>
                  <a:outerShdw blurRad="38100" dist="38100" dir="2700000" algn="tl">
                    <a:srgbClr val="000000">
                      <a:alpha val="43137"/>
                    </a:srgbClr>
                  </a:outerShdw>
                </a:effectLst>
              </a:rPr>
              <a:t>1- المحافظة على الكتاب المدرسي وذلك بتغليفه وعدم تعريضه للتمزق </a:t>
            </a:r>
          </a:p>
          <a:p>
            <a:r>
              <a:rPr lang="ar-SA" sz="2800" b="1" dirty="0">
                <a:effectLst>
                  <a:outerShdw blurRad="38100" dist="38100" dir="2700000" algn="tl">
                    <a:srgbClr val="000000">
                      <a:alpha val="43137"/>
                    </a:srgbClr>
                  </a:outerShdw>
                </a:effectLst>
              </a:rPr>
              <a:t>او الشخبطة.</a:t>
            </a:r>
          </a:p>
        </p:txBody>
      </p:sp>
      <p:sp>
        <p:nvSpPr>
          <p:cNvPr id="8" name="مربع نص 7">
            <a:extLst>
              <a:ext uri="{FF2B5EF4-FFF2-40B4-BE49-F238E27FC236}">
                <a16:creationId xmlns:a16="http://schemas.microsoft.com/office/drawing/2014/main" id="{A9ED8E84-B46A-46A6-B750-9BA39EFA92ED}"/>
              </a:ext>
            </a:extLst>
          </p:cNvPr>
          <p:cNvSpPr txBox="1"/>
          <p:nvPr/>
        </p:nvSpPr>
        <p:spPr>
          <a:xfrm>
            <a:off x="3039444" y="2534635"/>
            <a:ext cx="6104556" cy="52322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none" rtlCol="1">
            <a:spAutoFit/>
          </a:bodyPr>
          <a:lstStyle/>
          <a:p>
            <a:r>
              <a:rPr lang="ar-SA" sz="2800" b="1" dirty="0">
                <a:effectLst>
                  <a:outerShdw blurRad="38100" dist="38100" dir="2700000" algn="tl">
                    <a:srgbClr val="000000">
                      <a:alpha val="43137"/>
                    </a:srgbClr>
                  </a:outerShdw>
                </a:effectLst>
              </a:rPr>
              <a:t>2- نحافظ على ادواتنا من التلف طيلة العام الدراسي</a:t>
            </a:r>
          </a:p>
        </p:txBody>
      </p:sp>
      <p:sp>
        <p:nvSpPr>
          <p:cNvPr id="9" name="مربع نص 8">
            <a:extLst>
              <a:ext uri="{FF2B5EF4-FFF2-40B4-BE49-F238E27FC236}">
                <a16:creationId xmlns:a16="http://schemas.microsoft.com/office/drawing/2014/main" id="{249CB996-4809-4F99-B70C-BF01D93141F4}"/>
              </a:ext>
            </a:extLst>
          </p:cNvPr>
          <p:cNvSpPr txBox="1"/>
          <p:nvPr/>
        </p:nvSpPr>
        <p:spPr>
          <a:xfrm>
            <a:off x="3812091" y="3513639"/>
            <a:ext cx="5331909"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1">
            <a:spAutoFit/>
          </a:bodyPr>
          <a:lstStyle/>
          <a:p>
            <a:r>
              <a:rPr lang="ar-SA" sz="2800" b="1" dirty="0">
                <a:effectLst>
                  <a:outerShdw blurRad="38100" dist="38100" dir="2700000" algn="tl">
                    <a:srgbClr val="000000">
                      <a:alpha val="43137"/>
                    </a:srgbClr>
                  </a:outerShdw>
                </a:effectLst>
              </a:rPr>
              <a:t>3- نحضر ادواتنا الخاصة بكل حصة دراسية </a:t>
            </a:r>
          </a:p>
        </p:txBody>
      </p:sp>
      <p:sp>
        <p:nvSpPr>
          <p:cNvPr id="11" name="مربع نص 10">
            <a:extLst>
              <a:ext uri="{FF2B5EF4-FFF2-40B4-BE49-F238E27FC236}">
                <a16:creationId xmlns:a16="http://schemas.microsoft.com/office/drawing/2014/main" id="{4B5E7CF7-05A7-4845-A8B1-3D96682FD7EE}"/>
              </a:ext>
            </a:extLst>
          </p:cNvPr>
          <p:cNvSpPr txBox="1"/>
          <p:nvPr/>
        </p:nvSpPr>
        <p:spPr>
          <a:xfrm>
            <a:off x="1109428" y="4492643"/>
            <a:ext cx="8034572"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rtlCol="1">
            <a:spAutoFit/>
          </a:bodyPr>
          <a:lstStyle/>
          <a:p>
            <a:r>
              <a:rPr lang="ar-SA" sz="2800" b="1" dirty="0">
                <a:effectLst>
                  <a:outerShdw blurRad="38100" dist="38100" dir="2700000" algn="tl">
                    <a:srgbClr val="000000">
                      <a:alpha val="43137"/>
                    </a:srgbClr>
                  </a:outerShdw>
                </a:effectLst>
              </a:rPr>
              <a:t>4- نطلع على الدرس قبل الحصة الدراسية لمعرفة الأدوات المطلوبة </a:t>
            </a:r>
          </a:p>
        </p:txBody>
      </p:sp>
      <p:sp>
        <p:nvSpPr>
          <p:cNvPr id="12" name="مربع نص 11">
            <a:extLst>
              <a:ext uri="{FF2B5EF4-FFF2-40B4-BE49-F238E27FC236}">
                <a16:creationId xmlns:a16="http://schemas.microsoft.com/office/drawing/2014/main" id="{C0B3C7DC-40CF-4EC9-88EC-DEC760D349AE}"/>
              </a:ext>
            </a:extLst>
          </p:cNvPr>
          <p:cNvSpPr txBox="1"/>
          <p:nvPr/>
        </p:nvSpPr>
        <p:spPr>
          <a:xfrm>
            <a:off x="2051994" y="5471646"/>
            <a:ext cx="7092006" cy="52322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1">
            <a:spAutoFit/>
          </a:bodyPr>
          <a:lstStyle/>
          <a:p>
            <a:r>
              <a:rPr lang="ar-SA" sz="2800" b="1" dirty="0">
                <a:effectLst>
                  <a:outerShdw blurRad="38100" dist="38100" dir="2700000" algn="tl">
                    <a:srgbClr val="000000">
                      <a:alpha val="43137"/>
                    </a:srgbClr>
                  </a:outerShdw>
                </a:effectLst>
              </a:rPr>
              <a:t>5- التواصل مع المعلمة في حال الاستفسار عن طريق </a:t>
            </a:r>
            <a:r>
              <a:rPr lang="ar-SA" sz="2800" b="1" dirty="0" err="1">
                <a:effectLst>
                  <a:outerShdw blurRad="38100" dist="38100" dir="2700000" algn="tl">
                    <a:srgbClr val="000000">
                      <a:alpha val="43137"/>
                    </a:srgbClr>
                  </a:outerShdw>
                </a:effectLst>
              </a:rPr>
              <a:t>التيمز</a:t>
            </a:r>
            <a:endParaRPr lang="ar-S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4165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3D0912E-25DD-43D4-9601-2E738E5B6E06}"/>
              </a:ext>
            </a:extLst>
          </p:cNvPr>
          <p:cNvSpPr txBox="1"/>
          <p:nvPr/>
        </p:nvSpPr>
        <p:spPr>
          <a:xfrm>
            <a:off x="3201271" y="116632"/>
            <a:ext cx="2741456" cy="646331"/>
          </a:xfrm>
          <a:prstGeom prst="rect">
            <a:avLst/>
          </a:prstGeom>
          <a:solidFill>
            <a:schemeClr val="accent1"/>
          </a:solidFill>
          <a:scene3d>
            <a:camera prst="orthographicFront"/>
            <a:lightRig rig="threePt" dir="t"/>
          </a:scene3d>
          <a:sp3d>
            <a:bevelT w="165100" prst="coolSlant"/>
          </a:sp3d>
        </p:spPr>
        <p:txBody>
          <a:bodyPr wrap="none" rtlCol="1">
            <a:spAutoFit/>
          </a:bodyPr>
          <a:lstStyle/>
          <a:p>
            <a:r>
              <a:rPr lang="ar-SA" sz="3600" b="1" dirty="0"/>
              <a:t>المشروع الفصلي</a:t>
            </a:r>
          </a:p>
        </p:txBody>
      </p:sp>
      <p:pic>
        <p:nvPicPr>
          <p:cNvPr id="5" name="صورة 4">
            <a:extLst>
              <a:ext uri="{FF2B5EF4-FFF2-40B4-BE49-F238E27FC236}">
                <a16:creationId xmlns:a16="http://schemas.microsoft.com/office/drawing/2014/main" id="{0B640608-22A1-49D4-B040-7F2286F2A84C}"/>
              </a:ext>
            </a:extLst>
          </p:cNvPr>
          <p:cNvPicPr>
            <a:picLocks noChangeAspect="1"/>
          </p:cNvPicPr>
          <p:nvPr/>
        </p:nvPicPr>
        <p:blipFill>
          <a:blip r:embed="rId3"/>
          <a:stretch>
            <a:fillRect/>
          </a:stretch>
        </p:blipFill>
        <p:spPr>
          <a:xfrm>
            <a:off x="827584" y="980728"/>
            <a:ext cx="7476506" cy="5616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0227871"/>
      </p:ext>
    </p:extLst>
  </p:cSld>
  <p:clrMapOvr>
    <a:masterClrMapping/>
  </p:clrMapOvr>
  <p:transition spd="med">
    <p:randomBar dir="vert"/>
    <p:sndAc>
      <p:stSnd>
        <p:snd r:embed="rId2" name="cached_jewelappear.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7253A451-EB49-4C11-B797-D2E55C3A94A0}"/>
              </a:ext>
            </a:extLst>
          </p:cNvPr>
          <p:cNvSpPr txBox="1"/>
          <p:nvPr/>
        </p:nvSpPr>
        <p:spPr>
          <a:xfrm>
            <a:off x="6263323" y="2564904"/>
            <a:ext cx="2747868" cy="1569660"/>
          </a:xfrm>
          <a:prstGeom prst="rect">
            <a:avLst/>
          </a:prstGeom>
        </p:spPr>
        <p:style>
          <a:lnRef idx="1">
            <a:schemeClr val="accent4"/>
          </a:lnRef>
          <a:fillRef idx="3">
            <a:schemeClr val="accent4"/>
          </a:fillRef>
          <a:effectRef idx="2">
            <a:schemeClr val="accent4"/>
          </a:effectRef>
          <a:fontRef idx="minor">
            <a:schemeClr val="lt1"/>
          </a:fontRef>
        </p:style>
        <p:txBody>
          <a:bodyPr wrap="none" rtlCol="1">
            <a:spAutoFit/>
          </a:bodyPr>
          <a:lstStyle/>
          <a:p>
            <a:pPr algn="ctr"/>
            <a:r>
              <a:rPr lang="ar-SA" sz="3200" b="1" dirty="0"/>
              <a:t>مخطط </a:t>
            </a:r>
          </a:p>
          <a:p>
            <a:pPr algn="ctr"/>
            <a:r>
              <a:rPr lang="ar-SA" sz="3200" b="1" dirty="0"/>
              <a:t>المشروع الفصلي</a:t>
            </a:r>
          </a:p>
          <a:p>
            <a:pPr algn="ctr"/>
            <a:r>
              <a:rPr lang="ar-SA" sz="3200" b="1" dirty="0"/>
              <a:t>الكتاب صفحة 118</a:t>
            </a:r>
          </a:p>
        </p:txBody>
      </p:sp>
      <p:pic>
        <p:nvPicPr>
          <p:cNvPr id="5" name="صورة 4">
            <a:extLst>
              <a:ext uri="{FF2B5EF4-FFF2-40B4-BE49-F238E27FC236}">
                <a16:creationId xmlns:a16="http://schemas.microsoft.com/office/drawing/2014/main" id="{6F90E722-4936-4AD7-8EB1-22780BB45CFF}"/>
              </a:ext>
            </a:extLst>
          </p:cNvPr>
          <p:cNvPicPr>
            <a:picLocks noChangeAspect="1"/>
          </p:cNvPicPr>
          <p:nvPr/>
        </p:nvPicPr>
        <p:blipFill>
          <a:blip r:embed="rId3"/>
          <a:stretch>
            <a:fillRect/>
          </a:stretch>
        </p:blipFill>
        <p:spPr>
          <a:xfrm>
            <a:off x="467544" y="-27324"/>
            <a:ext cx="5572869" cy="6885324"/>
          </a:xfrm>
          <a:prstGeom prst="rect">
            <a:avLst/>
          </a:prstGeom>
        </p:spPr>
      </p:pic>
    </p:spTree>
    <p:extLst>
      <p:ext uri="{BB962C8B-B14F-4D97-AF65-F5344CB8AC3E}">
        <p14:creationId xmlns:p14="http://schemas.microsoft.com/office/powerpoint/2010/main" val="2481565949"/>
      </p:ext>
    </p:extLst>
  </p:cSld>
  <p:clrMapOvr>
    <a:masterClrMapping/>
  </p:clrMapOvr>
  <p:transition spd="med">
    <p:randomBar dir="vert"/>
    <p:sndAc>
      <p:stSnd>
        <p:snd r:embed="rId2" name="cached_jewelappear.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2598A926-E10B-4A42-90B0-C3EA0666D2CD}"/>
              </a:ext>
            </a:extLst>
          </p:cNvPr>
          <p:cNvSpPr txBox="1"/>
          <p:nvPr/>
        </p:nvSpPr>
        <p:spPr>
          <a:xfrm>
            <a:off x="6156176" y="404664"/>
            <a:ext cx="2637260"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1">
            <a:spAutoFit/>
          </a:bodyPr>
          <a:lstStyle/>
          <a:p>
            <a:r>
              <a:rPr lang="ar-SA" sz="3600" b="1" dirty="0"/>
              <a:t>كيف سيتم تقيمي</a:t>
            </a:r>
          </a:p>
        </p:txBody>
      </p:sp>
      <p:graphicFrame>
        <p:nvGraphicFramePr>
          <p:cNvPr id="3" name="جدول 3">
            <a:extLst>
              <a:ext uri="{FF2B5EF4-FFF2-40B4-BE49-F238E27FC236}">
                <a16:creationId xmlns:a16="http://schemas.microsoft.com/office/drawing/2014/main" id="{F6A453B1-BA53-42B2-8811-880644BA7A9D}"/>
              </a:ext>
            </a:extLst>
          </p:cNvPr>
          <p:cNvGraphicFramePr>
            <a:graphicFrameLocks noGrp="1"/>
          </p:cNvGraphicFramePr>
          <p:nvPr>
            <p:extLst>
              <p:ext uri="{D42A27DB-BD31-4B8C-83A1-F6EECF244321}">
                <p14:modId xmlns:p14="http://schemas.microsoft.com/office/powerpoint/2010/main" val="1390177032"/>
              </p:ext>
            </p:extLst>
          </p:nvPr>
        </p:nvGraphicFramePr>
        <p:xfrm>
          <a:off x="971600" y="1844824"/>
          <a:ext cx="6936432" cy="3962400"/>
        </p:xfrm>
        <a:graphic>
          <a:graphicData uri="http://schemas.openxmlformats.org/drawingml/2006/table">
            <a:tbl>
              <a:tblPr rtl="1" firstRow="1" bandRow="1">
                <a:tableStyleId>{00A15C55-8517-42AA-B614-E9B94910E393}</a:tableStyleId>
              </a:tblPr>
              <a:tblGrid>
                <a:gridCol w="992463">
                  <a:extLst>
                    <a:ext uri="{9D8B030D-6E8A-4147-A177-3AD203B41FA5}">
                      <a16:colId xmlns:a16="http://schemas.microsoft.com/office/drawing/2014/main" val="81963775"/>
                    </a:ext>
                  </a:extLst>
                </a:gridCol>
                <a:gridCol w="5943969">
                  <a:extLst>
                    <a:ext uri="{9D8B030D-6E8A-4147-A177-3AD203B41FA5}">
                      <a16:colId xmlns:a16="http://schemas.microsoft.com/office/drawing/2014/main" val="3996170802"/>
                    </a:ext>
                  </a:extLst>
                </a:gridCol>
              </a:tblGrid>
              <a:tr h="370840">
                <a:tc>
                  <a:txBody>
                    <a:bodyPr/>
                    <a:lstStyle/>
                    <a:p>
                      <a:pPr algn="ctr" rtl="1"/>
                      <a:r>
                        <a:rPr lang="ar-SA" sz="3200" b="1" dirty="0">
                          <a:effectLst>
                            <a:outerShdw blurRad="38100" dist="38100" dir="2700000" algn="tl">
                              <a:srgbClr val="000000">
                                <a:alpha val="43137"/>
                              </a:srgbClr>
                            </a:outerShdw>
                          </a:effectLs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الحضور للحصص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773033"/>
                  </a:ext>
                </a:extLst>
              </a:tr>
              <a:tr h="370840">
                <a:tc>
                  <a:txBody>
                    <a:bodyPr/>
                    <a:lstStyle/>
                    <a:p>
                      <a:pPr algn="ctr" rtl="1"/>
                      <a:r>
                        <a:rPr lang="ar-SA" sz="3200" b="1" dirty="0">
                          <a:effectLst>
                            <a:outerShdw blurRad="38100" dist="38100" dir="2700000" algn="tl">
                              <a:srgbClr val="000000">
                                <a:alpha val="43137"/>
                              </a:srgbClr>
                            </a:outerShdw>
                          </a:effectLs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التفاعل بالحصة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021781"/>
                  </a:ext>
                </a:extLst>
              </a:tr>
              <a:tr h="370840">
                <a:tc>
                  <a:txBody>
                    <a:bodyPr/>
                    <a:lstStyle/>
                    <a:p>
                      <a:pPr algn="ctr" rtl="1"/>
                      <a:r>
                        <a:rPr lang="ar-SA" sz="3200" b="1" dirty="0">
                          <a:effectLst>
                            <a:outerShdw blurRad="38100" dist="38100" dir="2700000" algn="tl">
                              <a:srgbClr val="000000">
                                <a:alpha val="43137"/>
                              </a:srgbClr>
                            </a:outerShdw>
                          </a:effectLs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احضار الأدوات والخامات اللازمة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22413"/>
                  </a:ext>
                </a:extLst>
              </a:tr>
              <a:tr h="370840">
                <a:tc>
                  <a:txBody>
                    <a:bodyPr/>
                    <a:lstStyle/>
                    <a:p>
                      <a:pPr algn="ctr" rtl="1"/>
                      <a:r>
                        <a:rPr lang="ar-SA" sz="3200" b="1" dirty="0">
                          <a:effectLst>
                            <a:outerShdw blurRad="38100" dist="38100" dir="2700000" algn="tl">
                              <a:srgbClr val="000000">
                                <a:alpha val="43137"/>
                              </a:srgbClr>
                            </a:outerShdw>
                          </a:effectLs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تنفيذ العمل واخراجه بإتقان قدر الامكان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534093"/>
                  </a:ext>
                </a:extLst>
              </a:tr>
              <a:tr h="370840">
                <a:tc>
                  <a:txBody>
                    <a:bodyPr/>
                    <a:lstStyle/>
                    <a:p>
                      <a:pPr algn="ctr" rtl="1"/>
                      <a:r>
                        <a:rPr lang="ar-SA" sz="3200" b="1" dirty="0">
                          <a:effectLst>
                            <a:outerShdw blurRad="38100" dist="38100" dir="2700000" algn="tl">
                              <a:srgbClr val="000000">
                                <a:alpha val="43137"/>
                              </a:srgbClr>
                            </a:outerShdw>
                          </a:effectLs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تسليم الاعمال في وقتها المحدد قبل بداية الحصة التالية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518468"/>
                  </a:ext>
                </a:extLst>
              </a:tr>
              <a:tr h="370840">
                <a:tc>
                  <a:txBody>
                    <a:bodyPr/>
                    <a:lstStyle/>
                    <a:p>
                      <a:pPr algn="ctr" rtl="1"/>
                      <a:r>
                        <a:rPr lang="ar-SA" sz="3200" b="1" dirty="0">
                          <a:effectLst>
                            <a:outerShdw blurRad="38100" dist="38100" dir="2700000" algn="tl">
                              <a:srgbClr val="000000">
                                <a:alpha val="43137"/>
                              </a:srgbClr>
                            </a:outerShdw>
                          </a:effectLs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SA" sz="3200" b="1" dirty="0">
                          <a:effectLst>
                            <a:outerShdw blurRad="38100" dist="38100" dir="2700000" algn="tl">
                              <a:srgbClr val="000000">
                                <a:alpha val="43137"/>
                              </a:srgbClr>
                            </a:outerShdw>
                          </a:effectLst>
                        </a:rPr>
                        <a:t>حل الواجبات بالمنصة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546192"/>
                  </a:ext>
                </a:extLst>
              </a:tr>
            </a:tbl>
          </a:graphicData>
        </a:graphic>
      </p:graphicFrame>
    </p:spTree>
    <p:extLst>
      <p:ext uri="{BB962C8B-B14F-4D97-AF65-F5344CB8AC3E}">
        <p14:creationId xmlns:p14="http://schemas.microsoft.com/office/powerpoint/2010/main" val="4031366825"/>
      </p:ext>
    </p:extLst>
  </p:cSld>
  <p:clrMapOvr>
    <a:masterClrMapping/>
  </p:clrMapOvr>
  <p:transition spd="med">
    <p:randomBar dir="vert"/>
    <p:sndAc>
      <p:stSnd>
        <p:snd r:embed="rId2" name="cached_jewelappea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DFC6231C-7521-4E2F-88E2-6C3D116BA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1143000"/>
          </a:xfrm>
          <a:prstGeom prst="rect">
            <a:avLst/>
          </a:prstGeom>
        </p:spPr>
      </p:pic>
      <p:pic>
        <p:nvPicPr>
          <p:cNvPr id="10" name="صورة 9">
            <a:extLst>
              <a:ext uri="{FF2B5EF4-FFF2-40B4-BE49-F238E27FC236}">
                <a16:creationId xmlns:a16="http://schemas.microsoft.com/office/drawing/2014/main" id="{914A88E7-BA2C-42ED-B560-7B196AD20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 y="2189464"/>
            <a:ext cx="2897580" cy="2018682"/>
          </a:xfrm>
          <a:prstGeom prst="rect">
            <a:avLst/>
          </a:prstGeom>
        </p:spPr>
      </p:pic>
      <p:pic>
        <p:nvPicPr>
          <p:cNvPr id="12" name="صورة 11">
            <a:extLst>
              <a:ext uri="{FF2B5EF4-FFF2-40B4-BE49-F238E27FC236}">
                <a16:creationId xmlns:a16="http://schemas.microsoft.com/office/drawing/2014/main" id="{B2B9E62C-3233-458B-A306-FA882A93C7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674" y="4665752"/>
            <a:ext cx="2930509" cy="2008550"/>
          </a:xfrm>
          <a:prstGeom prst="rect">
            <a:avLst/>
          </a:prstGeom>
        </p:spPr>
      </p:pic>
      <p:pic>
        <p:nvPicPr>
          <p:cNvPr id="14" name="صورة 13">
            <a:extLst>
              <a:ext uri="{FF2B5EF4-FFF2-40B4-BE49-F238E27FC236}">
                <a16:creationId xmlns:a16="http://schemas.microsoft.com/office/drawing/2014/main" id="{61D6AE52-4DC6-428B-9BB6-5F75A2FC66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3896" y="2194247"/>
            <a:ext cx="2907712" cy="2031346"/>
          </a:xfrm>
          <a:prstGeom prst="rect">
            <a:avLst/>
          </a:prstGeom>
        </p:spPr>
      </p:pic>
      <p:pic>
        <p:nvPicPr>
          <p:cNvPr id="16" name="صورة 15">
            <a:extLst>
              <a:ext uri="{FF2B5EF4-FFF2-40B4-BE49-F238E27FC236}">
                <a16:creationId xmlns:a16="http://schemas.microsoft.com/office/drawing/2014/main" id="{BE9FC665-9F0D-43C4-B882-AA813580C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024" y="2181865"/>
            <a:ext cx="2927976" cy="2033879"/>
          </a:xfrm>
          <a:prstGeom prst="rect">
            <a:avLst/>
          </a:prstGeom>
        </p:spPr>
      </p:pic>
      <p:pic>
        <p:nvPicPr>
          <p:cNvPr id="18" name="صورة 17">
            <a:extLst>
              <a:ext uri="{FF2B5EF4-FFF2-40B4-BE49-F238E27FC236}">
                <a16:creationId xmlns:a16="http://schemas.microsoft.com/office/drawing/2014/main" id="{A2B7B475-22AE-447F-ABA7-B47C721E27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53136"/>
            <a:ext cx="2862120" cy="2028813"/>
          </a:xfrm>
          <a:prstGeom prst="rect">
            <a:avLst/>
          </a:prstGeom>
        </p:spPr>
      </p:pic>
      <p:pic>
        <p:nvPicPr>
          <p:cNvPr id="20" name="صورة 19">
            <a:extLst>
              <a:ext uri="{FF2B5EF4-FFF2-40B4-BE49-F238E27FC236}">
                <a16:creationId xmlns:a16="http://schemas.microsoft.com/office/drawing/2014/main" id="{CDA7DCEE-6DAB-42CE-9B7B-7CCB3F0A01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3210" y="4653136"/>
            <a:ext cx="2897580" cy="2018682"/>
          </a:xfrm>
          <a:prstGeom prst="rect">
            <a:avLst/>
          </a:prstGeom>
        </p:spPr>
      </p:pic>
    </p:spTree>
    <p:extLst>
      <p:ext uri="{BB962C8B-B14F-4D97-AF65-F5344CB8AC3E}">
        <p14:creationId xmlns:p14="http://schemas.microsoft.com/office/powerpoint/2010/main" val="42388431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0C6CAB0-DCC2-43F2-9A89-576B6728C3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8904" y="-304031"/>
            <a:ext cx="9258579" cy="7466062"/>
          </a:xfrm>
          <a:prstGeom prst="rect">
            <a:avLst/>
          </a:prstGeom>
        </p:spPr>
      </p:pic>
      <p:pic>
        <p:nvPicPr>
          <p:cNvPr id="8" name="صورة 7">
            <a:extLst>
              <a:ext uri="{FF2B5EF4-FFF2-40B4-BE49-F238E27FC236}">
                <a16:creationId xmlns:a16="http://schemas.microsoft.com/office/drawing/2014/main" id="{D79BB37B-F8EE-460A-946C-EC27328E6585}"/>
              </a:ext>
            </a:extLst>
          </p:cNvPr>
          <p:cNvPicPr>
            <a:picLocks noChangeAspect="1"/>
          </p:cNvPicPr>
          <p:nvPr/>
        </p:nvPicPr>
        <p:blipFill rotWithShape="1">
          <a:blip r:embed="rId4"/>
          <a:srcRect l="6886" t="52100" r="5398" b="29000"/>
          <a:stretch/>
        </p:blipFill>
        <p:spPr>
          <a:xfrm>
            <a:off x="5654751" y="2922503"/>
            <a:ext cx="2376264" cy="724962"/>
          </a:xfrm>
          <a:prstGeom prst="rect">
            <a:avLst/>
          </a:prstGeom>
        </p:spPr>
      </p:pic>
      <p:pic>
        <p:nvPicPr>
          <p:cNvPr id="9" name="صورة 8">
            <a:extLst>
              <a:ext uri="{FF2B5EF4-FFF2-40B4-BE49-F238E27FC236}">
                <a16:creationId xmlns:a16="http://schemas.microsoft.com/office/drawing/2014/main" id="{8F9E595F-2E70-4C4D-B8E7-C77142FA221C}"/>
              </a:ext>
            </a:extLst>
          </p:cNvPr>
          <p:cNvPicPr>
            <a:picLocks noChangeAspect="1"/>
          </p:cNvPicPr>
          <p:nvPr/>
        </p:nvPicPr>
        <p:blipFill rotWithShape="1">
          <a:blip r:embed="rId4"/>
          <a:srcRect l="7433" t="74549" r="4851" b="7601"/>
          <a:stretch/>
        </p:blipFill>
        <p:spPr>
          <a:xfrm>
            <a:off x="5514969" y="476672"/>
            <a:ext cx="2516046" cy="724962"/>
          </a:xfrm>
          <a:prstGeom prst="rect">
            <a:avLst/>
          </a:prstGeom>
        </p:spPr>
      </p:pic>
      <p:grpSp>
        <p:nvGrpSpPr>
          <p:cNvPr id="16" name="مجموعة 15">
            <a:extLst>
              <a:ext uri="{FF2B5EF4-FFF2-40B4-BE49-F238E27FC236}">
                <a16:creationId xmlns:a16="http://schemas.microsoft.com/office/drawing/2014/main" id="{EC39F0E0-6CF5-4857-BA24-6C54CA42EA87}"/>
              </a:ext>
            </a:extLst>
          </p:cNvPr>
          <p:cNvGrpSpPr/>
          <p:nvPr/>
        </p:nvGrpSpPr>
        <p:grpSpPr>
          <a:xfrm>
            <a:off x="5514969" y="1670491"/>
            <a:ext cx="2516046" cy="724962"/>
            <a:chOff x="5514969" y="1670491"/>
            <a:chExt cx="2516046" cy="724962"/>
          </a:xfrm>
        </p:grpSpPr>
        <p:pic>
          <p:nvPicPr>
            <p:cNvPr id="13" name="صورة 12">
              <a:extLst>
                <a:ext uri="{FF2B5EF4-FFF2-40B4-BE49-F238E27FC236}">
                  <a16:creationId xmlns:a16="http://schemas.microsoft.com/office/drawing/2014/main" id="{48B1A5EC-7BB1-495A-925F-8A80F22CA1DB}"/>
                </a:ext>
              </a:extLst>
            </p:cNvPr>
            <p:cNvPicPr>
              <a:picLocks noChangeAspect="1"/>
            </p:cNvPicPr>
            <p:nvPr/>
          </p:nvPicPr>
          <p:blipFill rotWithShape="1">
            <a:blip r:embed="rId4"/>
            <a:srcRect l="7433" t="74549" r="4851" b="7601"/>
            <a:stretch/>
          </p:blipFill>
          <p:spPr>
            <a:xfrm>
              <a:off x="5514969" y="1670491"/>
              <a:ext cx="2516046" cy="724962"/>
            </a:xfrm>
            <a:prstGeom prst="rect">
              <a:avLst/>
            </a:prstGeom>
          </p:spPr>
        </p:pic>
        <p:sp>
          <p:nvSpPr>
            <p:cNvPr id="14" name="مربع نص 13">
              <a:extLst>
                <a:ext uri="{FF2B5EF4-FFF2-40B4-BE49-F238E27FC236}">
                  <a16:creationId xmlns:a16="http://schemas.microsoft.com/office/drawing/2014/main" id="{E2F146EF-CFFA-4405-9704-0C82F6008108}"/>
                </a:ext>
              </a:extLst>
            </p:cNvPr>
            <p:cNvSpPr txBox="1"/>
            <p:nvPr/>
          </p:nvSpPr>
          <p:spPr>
            <a:xfrm>
              <a:off x="6228184" y="1750514"/>
              <a:ext cx="1603211" cy="584775"/>
            </a:xfrm>
            <a:prstGeom prst="rect">
              <a:avLst/>
            </a:prstGeom>
            <a:solidFill>
              <a:schemeClr val="bg2">
                <a:lumMod val="90000"/>
              </a:schemeClr>
            </a:solidFill>
            <a:effectLst>
              <a:softEdge rad="127000"/>
            </a:effectLst>
          </p:spPr>
          <p:txBody>
            <a:bodyPr wrap="square" rtlCol="1">
              <a:spAutoFit/>
            </a:bodyPr>
            <a:lstStyle/>
            <a:p>
              <a:r>
                <a:rPr lang="ar-SA" sz="3200" b="1" dirty="0"/>
                <a:t>الحصة</a:t>
              </a:r>
            </a:p>
          </p:txBody>
        </p:sp>
      </p:grpSp>
      <p:sp>
        <p:nvSpPr>
          <p:cNvPr id="2" name="مستطيل 1">
            <a:extLst>
              <a:ext uri="{FF2B5EF4-FFF2-40B4-BE49-F238E27FC236}">
                <a16:creationId xmlns:a16="http://schemas.microsoft.com/office/drawing/2014/main" id="{1A280620-023D-4B21-8AB4-4EEF631F94F9}"/>
              </a:ext>
            </a:extLst>
          </p:cNvPr>
          <p:cNvSpPr/>
          <p:nvPr/>
        </p:nvSpPr>
        <p:spPr>
          <a:xfrm>
            <a:off x="1924723" y="2823319"/>
            <a:ext cx="3486852" cy="92333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none" lIns="91440" tIns="45720" rIns="91440" bIns="45720">
            <a:spAutoFit/>
          </a:bodyPr>
          <a:lstStyle/>
          <a:p>
            <a:pPr algn="ctr"/>
            <a:r>
              <a:rPr lang="ar-SA" sz="5400" b="1" dirty="0">
                <a:solidFill>
                  <a:schemeClr val="accent1">
                    <a:lumMod val="50000"/>
                  </a:schemeClr>
                </a:solidFill>
              </a:rPr>
              <a:t>تهيئة واستعداد</a:t>
            </a:r>
          </a:p>
        </p:txBody>
      </p:sp>
    </p:spTree>
    <p:extLst>
      <p:ext uri="{BB962C8B-B14F-4D97-AF65-F5344CB8AC3E}">
        <p14:creationId xmlns:p14="http://schemas.microsoft.com/office/powerpoint/2010/main" val="57307634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E0DEFEC-6601-4841-B720-05CACA7AEC76}"/>
              </a:ext>
            </a:extLst>
          </p:cNvPr>
          <p:cNvSpPr/>
          <p:nvPr/>
        </p:nvSpPr>
        <p:spPr>
          <a:xfrm>
            <a:off x="2627784" y="131146"/>
            <a:ext cx="3528392" cy="6480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ln w="0"/>
                <a:solidFill>
                  <a:schemeClr val="tx1"/>
                </a:solidFill>
                <a:effectLst>
                  <a:outerShdw blurRad="38100" dist="19050" dir="2700000" algn="tl" rotWithShape="0">
                    <a:schemeClr val="dk1">
                      <a:alpha val="40000"/>
                    </a:schemeClr>
                  </a:outerShdw>
                </a:effectLst>
              </a:rPr>
              <a:t>ما هي التربية الفنية</a:t>
            </a:r>
          </a:p>
        </p:txBody>
      </p:sp>
      <p:sp>
        <p:nvSpPr>
          <p:cNvPr id="7" name="مربع نص 6">
            <a:extLst>
              <a:ext uri="{FF2B5EF4-FFF2-40B4-BE49-F238E27FC236}">
                <a16:creationId xmlns:a16="http://schemas.microsoft.com/office/drawing/2014/main" id="{2826B927-AF69-45FD-A7DE-496F7FD71994}"/>
              </a:ext>
            </a:extLst>
          </p:cNvPr>
          <p:cNvSpPr txBox="1"/>
          <p:nvPr/>
        </p:nvSpPr>
        <p:spPr>
          <a:xfrm>
            <a:off x="359532" y="923235"/>
            <a:ext cx="8424936" cy="156966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ar-SA" sz="2400" b="1" dirty="0">
                <a:effectLst>
                  <a:outerShdw blurRad="38100" dist="38100" dir="2700000" algn="tl">
                    <a:srgbClr val="000000">
                      <a:alpha val="43137"/>
                    </a:srgbClr>
                  </a:outerShdw>
                </a:effectLst>
              </a:rPr>
              <a:t>التربية تعني تغيير السلوك لدى المتعلم. و التربية الفنية هي التربية بمفهومها الواسع وهو تغيير السلوك لدى المتعلم من خلال تدريب التلاميذ على ما ينفعهم من المهارات والعادات وتزويدهم بالمعلومات والمفاهيم وإكسابهم الميول والاتجاهات عن طريق ممارسة الفن.</a:t>
            </a:r>
          </a:p>
        </p:txBody>
      </p:sp>
      <p:sp>
        <p:nvSpPr>
          <p:cNvPr id="8" name="مربع نص 7">
            <a:extLst>
              <a:ext uri="{FF2B5EF4-FFF2-40B4-BE49-F238E27FC236}">
                <a16:creationId xmlns:a16="http://schemas.microsoft.com/office/drawing/2014/main" id="{7DC24702-4A27-4B8F-8085-1FC78FA40B8C}"/>
              </a:ext>
            </a:extLst>
          </p:cNvPr>
          <p:cNvSpPr txBox="1"/>
          <p:nvPr/>
        </p:nvSpPr>
        <p:spPr>
          <a:xfrm>
            <a:off x="359532" y="2780929"/>
            <a:ext cx="842493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ar-SA" sz="2400" b="1" dirty="0">
                <a:solidFill>
                  <a:srgbClr val="7030A0"/>
                </a:solidFill>
                <a:effectLst>
                  <a:outerShdw blurRad="38100" dist="38100" dir="2700000" algn="tl">
                    <a:srgbClr val="000000">
                      <a:alpha val="43137"/>
                    </a:srgbClr>
                  </a:outerShdw>
                </a:effectLst>
              </a:rPr>
              <a:t>ويطلق اسم التربية الفنية على ما يدرسه الطلاب في مراحل التعليم المختلفة من فن ورسم وتصوير وتصميم ونجارة وتشكيل فني... وغيرها، ولفظة التربية الفنية هي التسمية الشاملة لما كان يدخل في نطاق مادتي الرسم والأشغال اليدوية في المدارس.</a:t>
            </a:r>
          </a:p>
        </p:txBody>
      </p:sp>
      <p:sp>
        <p:nvSpPr>
          <p:cNvPr id="12" name="مربع نص 11">
            <a:extLst>
              <a:ext uri="{FF2B5EF4-FFF2-40B4-BE49-F238E27FC236}">
                <a16:creationId xmlns:a16="http://schemas.microsoft.com/office/drawing/2014/main" id="{95D402E3-2133-4F28-85C8-D8660E1CC1F6}"/>
              </a:ext>
            </a:extLst>
          </p:cNvPr>
          <p:cNvSpPr txBox="1"/>
          <p:nvPr/>
        </p:nvSpPr>
        <p:spPr>
          <a:xfrm>
            <a:off x="359532" y="4365104"/>
            <a:ext cx="8424936"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ar-SA" sz="2400" b="1" dirty="0">
                <a:ln w="0"/>
                <a:solidFill>
                  <a:schemeClr val="tx1"/>
                </a:solidFill>
                <a:effectLst>
                  <a:outerShdw blurRad="38100" dist="19050" dir="2700000" algn="tl" rotWithShape="0">
                    <a:schemeClr val="dk1">
                      <a:alpha val="40000"/>
                    </a:schemeClr>
                  </a:outerShdw>
                </a:effectLst>
              </a:rPr>
              <a:t>التربية الفنية بمفهومها المعاصر من وجهة نظر رالف سميث، قائمة على الاتجاه المعرفي والذي يشمل المحتوى العلمي لمادة الفن، من الجانب التاريخي والجانب الجمالي والجانب الثقافي والجانب الإنتاجي، فالتربية الفنية من خلال هذا المفهوم لا تقتصر على مجرد امتلاك المعرفة ولكنها تتعداه إلى الخبرة بالقوة التعبيرية والقيمة الكامنة في الفن، وبدون هذا المفهوم لن يكون للتربية الفنية أي معن</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4F426E9B-3A10-41E9-BEB8-844C0859DDFA}"/>
              </a:ext>
            </a:extLst>
          </p:cNvPr>
          <p:cNvSpPr/>
          <p:nvPr/>
        </p:nvSpPr>
        <p:spPr>
          <a:xfrm>
            <a:off x="2195736" y="424675"/>
            <a:ext cx="518457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 كيف سنتعلم التربية الفنية</a:t>
            </a:r>
          </a:p>
        </p:txBody>
      </p:sp>
      <p:grpSp>
        <p:nvGrpSpPr>
          <p:cNvPr id="13" name="مجموعة 12">
            <a:extLst>
              <a:ext uri="{FF2B5EF4-FFF2-40B4-BE49-F238E27FC236}">
                <a16:creationId xmlns:a16="http://schemas.microsoft.com/office/drawing/2014/main" id="{7111ADE5-0EF7-4696-A9BC-AC4B2780C195}"/>
              </a:ext>
            </a:extLst>
          </p:cNvPr>
          <p:cNvGrpSpPr/>
          <p:nvPr/>
        </p:nvGrpSpPr>
        <p:grpSpPr>
          <a:xfrm>
            <a:off x="5408200" y="1342897"/>
            <a:ext cx="2910345" cy="1773145"/>
            <a:chOff x="5796136" y="1340768"/>
            <a:chExt cx="2910345" cy="1773145"/>
          </a:xfrm>
        </p:grpSpPr>
        <p:pic>
          <p:nvPicPr>
            <p:cNvPr id="5" name="رسم 4">
              <a:extLst>
                <a:ext uri="{FF2B5EF4-FFF2-40B4-BE49-F238E27FC236}">
                  <a16:creationId xmlns:a16="http://schemas.microsoft.com/office/drawing/2014/main" id="{B02C3B55-75F7-4277-9ED3-C29061DEAA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5796136" y="1340768"/>
              <a:ext cx="2910345" cy="1773145"/>
            </a:xfrm>
            <a:prstGeom prst="rect">
              <a:avLst/>
            </a:prstGeom>
          </p:spPr>
        </p:pic>
        <p:sp>
          <p:nvSpPr>
            <p:cNvPr id="6" name="مربع نص 5">
              <a:extLst>
                <a:ext uri="{FF2B5EF4-FFF2-40B4-BE49-F238E27FC236}">
                  <a16:creationId xmlns:a16="http://schemas.microsoft.com/office/drawing/2014/main" id="{9B63DEF0-BF1C-4F20-ACE6-C441D57E727C}"/>
                </a:ext>
              </a:extLst>
            </p:cNvPr>
            <p:cNvSpPr txBox="1"/>
            <p:nvPr/>
          </p:nvSpPr>
          <p:spPr>
            <a:xfrm>
              <a:off x="6360679" y="1934952"/>
              <a:ext cx="1781257" cy="584775"/>
            </a:xfrm>
            <a:prstGeom prst="rect">
              <a:avLst/>
            </a:prstGeom>
            <a:noFill/>
          </p:spPr>
          <p:txBody>
            <a:bodyPr wrap="none" rtlCol="1">
              <a:spAutoFit/>
            </a:bodyPr>
            <a:lstStyle/>
            <a:p>
              <a:r>
                <a:rPr lang="ar-SA" sz="3200" b="1" dirty="0"/>
                <a:t>مقاطع فيديو</a:t>
              </a:r>
            </a:p>
          </p:txBody>
        </p:sp>
      </p:grpSp>
      <p:grpSp>
        <p:nvGrpSpPr>
          <p:cNvPr id="14" name="مجموعة 13">
            <a:extLst>
              <a:ext uri="{FF2B5EF4-FFF2-40B4-BE49-F238E27FC236}">
                <a16:creationId xmlns:a16="http://schemas.microsoft.com/office/drawing/2014/main" id="{931F9497-9CBA-4610-BBC7-998D1CE4302C}"/>
              </a:ext>
            </a:extLst>
          </p:cNvPr>
          <p:cNvGrpSpPr/>
          <p:nvPr/>
        </p:nvGrpSpPr>
        <p:grpSpPr>
          <a:xfrm>
            <a:off x="1475656" y="1329049"/>
            <a:ext cx="2910345" cy="1773145"/>
            <a:chOff x="1475656" y="1329049"/>
            <a:chExt cx="2910345" cy="1773145"/>
          </a:xfrm>
        </p:grpSpPr>
        <p:pic>
          <p:nvPicPr>
            <p:cNvPr id="7" name="رسم 6">
              <a:extLst>
                <a:ext uri="{FF2B5EF4-FFF2-40B4-BE49-F238E27FC236}">
                  <a16:creationId xmlns:a16="http://schemas.microsoft.com/office/drawing/2014/main" id="{92DFFF91-CDFE-41D8-94D1-1AB0D0DD8D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4"/>
                </a:ext>
              </a:extLst>
            </a:blip>
            <a:stretch>
              <a:fillRect/>
            </a:stretch>
          </p:blipFill>
          <p:spPr>
            <a:xfrm>
              <a:off x="1475656" y="1329049"/>
              <a:ext cx="2910345" cy="1773145"/>
            </a:xfrm>
            <a:prstGeom prst="rect">
              <a:avLst/>
            </a:prstGeom>
          </p:spPr>
        </p:pic>
        <p:sp>
          <p:nvSpPr>
            <p:cNvPr id="8" name="مربع نص 7">
              <a:extLst>
                <a:ext uri="{FF2B5EF4-FFF2-40B4-BE49-F238E27FC236}">
                  <a16:creationId xmlns:a16="http://schemas.microsoft.com/office/drawing/2014/main" id="{467784D5-5568-48E9-A42D-42FA9F74E2F6}"/>
                </a:ext>
              </a:extLst>
            </p:cNvPr>
            <p:cNvSpPr txBox="1"/>
            <p:nvPr/>
          </p:nvSpPr>
          <p:spPr>
            <a:xfrm>
              <a:off x="2497855" y="1923233"/>
              <a:ext cx="865943" cy="584775"/>
            </a:xfrm>
            <a:prstGeom prst="rect">
              <a:avLst/>
            </a:prstGeom>
            <a:noFill/>
          </p:spPr>
          <p:txBody>
            <a:bodyPr wrap="none" rtlCol="1">
              <a:spAutoFit/>
            </a:bodyPr>
            <a:lstStyle/>
            <a:p>
              <a:r>
                <a:rPr lang="ar-SA" sz="3200" b="1" dirty="0"/>
                <a:t>صور</a:t>
              </a:r>
            </a:p>
          </p:txBody>
        </p:sp>
      </p:grpSp>
      <p:grpSp>
        <p:nvGrpSpPr>
          <p:cNvPr id="16" name="مجموعة 15">
            <a:extLst>
              <a:ext uri="{FF2B5EF4-FFF2-40B4-BE49-F238E27FC236}">
                <a16:creationId xmlns:a16="http://schemas.microsoft.com/office/drawing/2014/main" id="{AA09A2DC-B47A-42EC-A8AD-AFA8FF7815AB}"/>
              </a:ext>
            </a:extLst>
          </p:cNvPr>
          <p:cNvGrpSpPr/>
          <p:nvPr/>
        </p:nvGrpSpPr>
        <p:grpSpPr>
          <a:xfrm>
            <a:off x="1475656" y="3696378"/>
            <a:ext cx="2910345" cy="1773145"/>
            <a:chOff x="1475656" y="3696378"/>
            <a:chExt cx="2910345" cy="1773145"/>
          </a:xfrm>
        </p:grpSpPr>
        <p:pic>
          <p:nvPicPr>
            <p:cNvPr id="9" name="رسم 8">
              <a:extLst>
                <a:ext uri="{FF2B5EF4-FFF2-40B4-BE49-F238E27FC236}">
                  <a16:creationId xmlns:a16="http://schemas.microsoft.com/office/drawing/2014/main" id="{9C73E9EF-AD34-47C1-9449-63B78E53EBA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4"/>
                </a:ext>
              </a:extLst>
            </a:blip>
            <a:stretch>
              <a:fillRect/>
            </a:stretch>
          </p:blipFill>
          <p:spPr>
            <a:xfrm>
              <a:off x="1475656" y="3696378"/>
              <a:ext cx="2910345" cy="1773145"/>
            </a:xfrm>
            <a:prstGeom prst="rect">
              <a:avLst/>
            </a:prstGeom>
          </p:spPr>
        </p:pic>
        <p:sp>
          <p:nvSpPr>
            <p:cNvPr id="10" name="مربع نص 9">
              <a:extLst>
                <a:ext uri="{FF2B5EF4-FFF2-40B4-BE49-F238E27FC236}">
                  <a16:creationId xmlns:a16="http://schemas.microsoft.com/office/drawing/2014/main" id="{330A9BAA-F7DE-4D15-BA3A-42AD0308C09D}"/>
                </a:ext>
              </a:extLst>
            </p:cNvPr>
            <p:cNvSpPr txBox="1"/>
            <p:nvPr/>
          </p:nvSpPr>
          <p:spPr>
            <a:xfrm>
              <a:off x="1730818" y="4274594"/>
              <a:ext cx="2400016" cy="584775"/>
            </a:xfrm>
            <a:prstGeom prst="rect">
              <a:avLst/>
            </a:prstGeom>
            <a:noFill/>
          </p:spPr>
          <p:txBody>
            <a:bodyPr wrap="none" rtlCol="1">
              <a:spAutoFit/>
            </a:bodyPr>
            <a:lstStyle/>
            <a:p>
              <a:r>
                <a:rPr lang="ar-SA" sz="3200" b="1" dirty="0"/>
                <a:t>محاضرات نظرية</a:t>
              </a:r>
            </a:p>
          </p:txBody>
        </p:sp>
      </p:grpSp>
      <p:grpSp>
        <p:nvGrpSpPr>
          <p:cNvPr id="15" name="مجموعة 14">
            <a:extLst>
              <a:ext uri="{FF2B5EF4-FFF2-40B4-BE49-F238E27FC236}">
                <a16:creationId xmlns:a16="http://schemas.microsoft.com/office/drawing/2014/main" id="{178395BD-9303-4F38-80F0-4CA36CCCCACD}"/>
              </a:ext>
            </a:extLst>
          </p:cNvPr>
          <p:cNvGrpSpPr/>
          <p:nvPr/>
        </p:nvGrpSpPr>
        <p:grpSpPr>
          <a:xfrm>
            <a:off x="5408198" y="3741958"/>
            <a:ext cx="2910345" cy="1773145"/>
            <a:chOff x="5796136" y="3741958"/>
            <a:chExt cx="2910345" cy="1773145"/>
          </a:xfrm>
        </p:grpSpPr>
        <p:pic>
          <p:nvPicPr>
            <p:cNvPr id="11" name="رسم 10">
              <a:extLst>
                <a:ext uri="{FF2B5EF4-FFF2-40B4-BE49-F238E27FC236}">
                  <a16:creationId xmlns:a16="http://schemas.microsoft.com/office/drawing/2014/main" id="{E90868F4-87DC-4C9A-AC32-20B2F1C57D3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 uri="{837473B0-CC2E-450A-ABE3-18F120FF3D39}">
                  <a1611:picAttrSrcUrl xmlns:a1611="http://schemas.microsoft.com/office/drawing/2016/11/main" r:id="rId4"/>
                </a:ext>
              </a:extLst>
            </a:blip>
            <a:stretch>
              <a:fillRect/>
            </a:stretch>
          </p:blipFill>
          <p:spPr>
            <a:xfrm>
              <a:off x="5796136" y="3741958"/>
              <a:ext cx="2910345" cy="1773145"/>
            </a:xfrm>
            <a:prstGeom prst="rect">
              <a:avLst/>
            </a:prstGeom>
          </p:spPr>
        </p:pic>
        <p:sp>
          <p:nvSpPr>
            <p:cNvPr id="12" name="مربع نص 11">
              <a:extLst>
                <a:ext uri="{FF2B5EF4-FFF2-40B4-BE49-F238E27FC236}">
                  <a16:creationId xmlns:a16="http://schemas.microsoft.com/office/drawing/2014/main" id="{99E2B279-BD09-43E9-AF51-02CB39E955C0}"/>
                </a:ext>
              </a:extLst>
            </p:cNvPr>
            <p:cNvSpPr txBox="1"/>
            <p:nvPr/>
          </p:nvSpPr>
          <p:spPr>
            <a:xfrm>
              <a:off x="6056107" y="4274595"/>
              <a:ext cx="2390399" cy="584775"/>
            </a:xfrm>
            <a:prstGeom prst="rect">
              <a:avLst/>
            </a:prstGeom>
            <a:noFill/>
          </p:spPr>
          <p:txBody>
            <a:bodyPr wrap="none" rtlCol="1">
              <a:spAutoFit/>
            </a:bodyPr>
            <a:lstStyle/>
            <a:p>
              <a:r>
                <a:rPr lang="ar-SA" sz="3200" b="1" dirty="0"/>
                <a:t>جولة في المواقع</a:t>
              </a:r>
            </a:p>
          </p:txBody>
        </p:sp>
      </p:grpSp>
    </p:spTree>
    <p:extLst>
      <p:ext uri="{BB962C8B-B14F-4D97-AF65-F5344CB8AC3E}">
        <p14:creationId xmlns:p14="http://schemas.microsoft.com/office/powerpoint/2010/main" val="15953107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8042D610-7ED6-486F-9CC4-2656C6D7EB28}"/>
              </a:ext>
            </a:extLst>
          </p:cNvPr>
          <p:cNvGraphicFramePr>
            <a:graphicFrameLocks noGrp="1"/>
          </p:cNvGraphicFramePr>
          <p:nvPr>
            <p:extLst>
              <p:ext uri="{D42A27DB-BD31-4B8C-83A1-F6EECF244321}">
                <p14:modId xmlns:p14="http://schemas.microsoft.com/office/powerpoint/2010/main" val="3092939775"/>
              </p:ext>
            </p:extLst>
          </p:nvPr>
        </p:nvGraphicFramePr>
        <p:xfrm>
          <a:off x="5975650" y="3185160"/>
          <a:ext cx="3168350" cy="487680"/>
        </p:xfrm>
        <a:graphic>
          <a:graphicData uri="http://schemas.openxmlformats.org/drawingml/2006/table">
            <a:tbl>
              <a:tblPr rtl="1" firstRow="1" firstCol="1" bandRow="1">
                <a:tableStyleId>{5C22544A-7EE6-4342-B048-85BDC9FD1C3A}</a:tableStyleId>
              </a:tblPr>
              <a:tblGrid>
                <a:gridCol w="3168350">
                  <a:extLst>
                    <a:ext uri="{9D8B030D-6E8A-4147-A177-3AD203B41FA5}">
                      <a16:colId xmlns:a16="http://schemas.microsoft.com/office/drawing/2014/main" val="888061468"/>
                    </a:ext>
                  </a:extLst>
                </a:gridCol>
              </a:tblGrid>
              <a:tr h="215900">
                <a:tc>
                  <a:txBody>
                    <a:bodyPr/>
                    <a:lstStyle/>
                    <a:p>
                      <a:pPr algn="ctr" rtl="1"/>
                      <a:r>
                        <a:rPr lang="ar-SA" sz="3200" dirty="0">
                          <a:effectLst/>
                        </a:rPr>
                        <a:t>ماذا سوف نتعلم</a:t>
                      </a:r>
                      <a:endParaRPr lang="en-US" sz="3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96806429"/>
                  </a:ext>
                </a:extLst>
              </a:tr>
            </a:tbl>
          </a:graphicData>
        </a:graphic>
      </p:graphicFrame>
      <p:pic>
        <p:nvPicPr>
          <p:cNvPr id="5" name="صورة 4">
            <a:extLst>
              <a:ext uri="{FF2B5EF4-FFF2-40B4-BE49-F238E27FC236}">
                <a16:creationId xmlns:a16="http://schemas.microsoft.com/office/drawing/2014/main" id="{54CD0E98-4A8C-48B8-8B8B-1D7D56CB10F2}"/>
              </a:ext>
            </a:extLst>
          </p:cNvPr>
          <p:cNvPicPr>
            <a:picLocks noChangeAspect="1"/>
          </p:cNvPicPr>
          <p:nvPr/>
        </p:nvPicPr>
        <p:blipFill>
          <a:blip r:embed="rId2"/>
          <a:stretch>
            <a:fillRect/>
          </a:stretch>
        </p:blipFill>
        <p:spPr>
          <a:xfrm>
            <a:off x="251520" y="548680"/>
            <a:ext cx="5580114" cy="6033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313085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E7502049-D666-4F51-B8CA-965EA73D2581}"/>
              </a:ext>
            </a:extLst>
          </p:cNvPr>
          <p:cNvSpPr/>
          <p:nvPr/>
        </p:nvSpPr>
        <p:spPr>
          <a:xfrm>
            <a:off x="2699792" y="188640"/>
            <a:ext cx="3744416" cy="57606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rPr>
              <a:t>الوحدة الأولى :مجال الرسم</a:t>
            </a:r>
          </a:p>
        </p:txBody>
      </p:sp>
      <p:sp>
        <p:nvSpPr>
          <p:cNvPr id="6" name="مربع نص 5">
            <a:extLst>
              <a:ext uri="{FF2B5EF4-FFF2-40B4-BE49-F238E27FC236}">
                <a16:creationId xmlns:a16="http://schemas.microsoft.com/office/drawing/2014/main" id="{6E960B1E-4A54-4B0F-A448-D13A7F201575}"/>
              </a:ext>
            </a:extLst>
          </p:cNvPr>
          <p:cNvSpPr txBox="1"/>
          <p:nvPr/>
        </p:nvSpPr>
        <p:spPr>
          <a:xfrm>
            <a:off x="5201650" y="889772"/>
            <a:ext cx="3744417"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1">
            <a:spAutoFit/>
          </a:bodyPr>
          <a:lstStyle/>
          <a:p>
            <a:pPr algn="ctr"/>
            <a:r>
              <a:rPr lang="ar-SA" b="1" u="sng" dirty="0"/>
              <a:t>الدرس الأول: أسس التصميم</a:t>
            </a:r>
          </a:p>
        </p:txBody>
      </p:sp>
      <p:sp>
        <p:nvSpPr>
          <p:cNvPr id="9" name="مربع نص 8">
            <a:extLst>
              <a:ext uri="{FF2B5EF4-FFF2-40B4-BE49-F238E27FC236}">
                <a16:creationId xmlns:a16="http://schemas.microsoft.com/office/drawing/2014/main" id="{E987CFD0-B4C7-465F-AEEB-21FAAA95A20D}"/>
              </a:ext>
            </a:extLst>
          </p:cNvPr>
          <p:cNvSpPr txBox="1"/>
          <p:nvPr/>
        </p:nvSpPr>
        <p:spPr>
          <a:xfrm>
            <a:off x="521515" y="861528"/>
            <a:ext cx="361960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1">
            <a:spAutoFit/>
          </a:bodyPr>
          <a:lstStyle/>
          <a:p>
            <a:pPr algn="ctr"/>
            <a:r>
              <a:rPr lang="ar-SA" b="1" u="sng" dirty="0"/>
              <a:t>الدرس الثاني: الرسم بالألوان الزيتية</a:t>
            </a:r>
          </a:p>
        </p:txBody>
      </p:sp>
      <p:grpSp>
        <p:nvGrpSpPr>
          <p:cNvPr id="11" name="مجموعة 10">
            <a:extLst>
              <a:ext uri="{FF2B5EF4-FFF2-40B4-BE49-F238E27FC236}">
                <a16:creationId xmlns:a16="http://schemas.microsoft.com/office/drawing/2014/main" id="{2A251781-76E0-4E36-ADA3-AC5805B3BCC3}"/>
              </a:ext>
            </a:extLst>
          </p:cNvPr>
          <p:cNvGrpSpPr/>
          <p:nvPr/>
        </p:nvGrpSpPr>
        <p:grpSpPr>
          <a:xfrm>
            <a:off x="5076056" y="1556792"/>
            <a:ext cx="3709718" cy="4978208"/>
            <a:chOff x="5201650" y="1556792"/>
            <a:chExt cx="3709718" cy="4978208"/>
          </a:xfrm>
          <a:effectLst>
            <a:glow rad="228600">
              <a:schemeClr val="accent2">
                <a:satMod val="175000"/>
                <a:alpha val="40000"/>
              </a:schemeClr>
            </a:glow>
          </a:effectLst>
        </p:grpSpPr>
        <p:pic>
          <p:nvPicPr>
            <p:cNvPr id="3" name="صورة 2">
              <a:extLst>
                <a:ext uri="{FF2B5EF4-FFF2-40B4-BE49-F238E27FC236}">
                  <a16:creationId xmlns:a16="http://schemas.microsoft.com/office/drawing/2014/main" id="{C048ACC1-1B08-4B75-9ED4-40AFB6E4CAFC}"/>
                </a:ext>
              </a:extLst>
            </p:cNvPr>
            <p:cNvPicPr>
              <a:picLocks noChangeAspect="1"/>
            </p:cNvPicPr>
            <p:nvPr/>
          </p:nvPicPr>
          <p:blipFill>
            <a:blip r:embed="rId2"/>
            <a:stretch>
              <a:fillRect/>
            </a:stretch>
          </p:blipFill>
          <p:spPr>
            <a:xfrm>
              <a:off x="5201650" y="1556792"/>
              <a:ext cx="3709718" cy="1250188"/>
            </a:xfrm>
            <a:prstGeom prst="rect">
              <a:avLst/>
            </a:prstGeom>
          </p:spPr>
        </p:pic>
        <p:pic>
          <p:nvPicPr>
            <p:cNvPr id="10" name="صورة 9">
              <a:extLst>
                <a:ext uri="{FF2B5EF4-FFF2-40B4-BE49-F238E27FC236}">
                  <a16:creationId xmlns:a16="http://schemas.microsoft.com/office/drawing/2014/main" id="{C46986FB-EC57-4F84-B271-14DACBDCEC0D}"/>
                </a:ext>
              </a:extLst>
            </p:cNvPr>
            <p:cNvPicPr>
              <a:picLocks noChangeAspect="1"/>
            </p:cNvPicPr>
            <p:nvPr/>
          </p:nvPicPr>
          <p:blipFill>
            <a:blip r:embed="rId3"/>
            <a:stretch>
              <a:fillRect/>
            </a:stretch>
          </p:blipFill>
          <p:spPr>
            <a:xfrm>
              <a:off x="5201650" y="2806980"/>
              <a:ext cx="3709718" cy="3728020"/>
            </a:xfrm>
            <a:prstGeom prst="rect">
              <a:avLst/>
            </a:prstGeom>
          </p:spPr>
        </p:pic>
      </p:grpSp>
      <p:pic>
        <p:nvPicPr>
          <p:cNvPr id="13" name="صورة 12">
            <a:extLst>
              <a:ext uri="{FF2B5EF4-FFF2-40B4-BE49-F238E27FC236}">
                <a16:creationId xmlns:a16="http://schemas.microsoft.com/office/drawing/2014/main" id="{F974CBF6-DF2A-490B-AE00-7C0EBBFF320F}"/>
              </a:ext>
            </a:extLst>
          </p:cNvPr>
          <p:cNvPicPr>
            <a:picLocks noChangeAspect="1"/>
          </p:cNvPicPr>
          <p:nvPr/>
        </p:nvPicPr>
        <p:blipFill>
          <a:blip r:embed="rId4"/>
          <a:stretch>
            <a:fillRect/>
          </a:stretch>
        </p:blipFill>
        <p:spPr>
          <a:xfrm>
            <a:off x="431401" y="1559821"/>
            <a:ext cx="3709718" cy="4975179"/>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231050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E7502049-D666-4F51-B8CA-965EA73D2581}"/>
              </a:ext>
            </a:extLst>
          </p:cNvPr>
          <p:cNvSpPr/>
          <p:nvPr/>
        </p:nvSpPr>
        <p:spPr>
          <a:xfrm>
            <a:off x="2699792" y="188640"/>
            <a:ext cx="3744416" cy="57606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rPr>
              <a:t>الوحدة الأولى :مجال الرسم</a:t>
            </a:r>
          </a:p>
        </p:txBody>
      </p:sp>
      <p:sp>
        <p:nvSpPr>
          <p:cNvPr id="6" name="مربع نص 5">
            <a:extLst>
              <a:ext uri="{FF2B5EF4-FFF2-40B4-BE49-F238E27FC236}">
                <a16:creationId xmlns:a16="http://schemas.microsoft.com/office/drawing/2014/main" id="{6E960B1E-4A54-4B0F-A448-D13A7F201575}"/>
              </a:ext>
            </a:extLst>
          </p:cNvPr>
          <p:cNvSpPr txBox="1"/>
          <p:nvPr/>
        </p:nvSpPr>
        <p:spPr>
          <a:xfrm>
            <a:off x="2843808" y="964148"/>
            <a:ext cx="3744417" cy="954107"/>
          </a:xfrm>
          <a:prstGeom prst="rect">
            <a:avLst/>
          </a:prstGeom>
        </p:spPr>
        <p:style>
          <a:lnRef idx="1">
            <a:schemeClr val="accent4"/>
          </a:lnRef>
          <a:fillRef idx="3">
            <a:schemeClr val="accent4"/>
          </a:fillRef>
          <a:effectRef idx="2">
            <a:schemeClr val="accent4"/>
          </a:effectRef>
          <a:fontRef idx="minor">
            <a:schemeClr val="lt1"/>
          </a:fontRef>
        </p:style>
        <p:txBody>
          <a:bodyPr wrap="square" rtlCol="1">
            <a:spAutoFit/>
          </a:bodyPr>
          <a:lstStyle/>
          <a:p>
            <a:pPr algn="ctr"/>
            <a:r>
              <a:rPr lang="ar-SA" sz="2800" b="1" u="sng" dirty="0"/>
              <a:t>الدرس الثالث: التجريدية في الرسم</a:t>
            </a:r>
          </a:p>
        </p:txBody>
      </p:sp>
      <p:grpSp>
        <p:nvGrpSpPr>
          <p:cNvPr id="8" name="مجموعة 7">
            <a:extLst>
              <a:ext uri="{FF2B5EF4-FFF2-40B4-BE49-F238E27FC236}">
                <a16:creationId xmlns:a16="http://schemas.microsoft.com/office/drawing/2014/main" id="{55E532CD-BEB9-4A64-B85A-D4EE04CCD176}"/>
              </a:ext>
            </a:extLst>
          </p:cNvPr>
          <p:cNvGrpSpPr/>
          <p:nvPr/>
        </p:nvGrpSpPr>
        <p:grpSpPr>
          <a:xfrm>
            <a:off x="2611949" y="2117700"/>
            <a:ext cx="4208133" cy="3615556"/>
            <a:chOff x="2699792" y="2837525"/>
            <a:chExt cx="4208133" cy="3615556"/>
          </a:xfrm>
        </p:grpSpPr>
        <p:pic>
          <p:nvPicPr>
            <p:cNvPr id="3" name="صورة 2">
              <a:extLst>
                <a:ext uri="{FF2B5EF4-FFF2-40B4-BE49-F238E27FC236}">
                  <a16:creationId xmlns:a16="http://schemas.microsoft.com/office/drawing/2014/main" id="{55F8F2F4-481C-47D8-9A29-B46BA1A02734}"/>
                </a:ext>
              </a:extLst>
            </p:cNvPr>
            <p:cNvPicPr>
              <a:picLocks noChangeAspect="1"/>
            </p:cNvPicPr>
            <p:nvPr/>
          </p:nvPicPr>
          <p:blipFill>
            <a:blip r:embed="rId2"/>
            <a:stretch>
              <a:fillRect/>
            </a:stretch>
          </p:blipFill>
          <p:spPr>
            <a:xfrm>
              <a:off x="2699792" y="2837525"/>
              <a:ext cx="4208133" cy="1976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a:extLst>
                <a:ext uri="{FF2B5EF4-FFF2-40B4-BE49-F238E27FC236}">
                  <a16:creationId xmlns:a16="http://schemas.microsoft.com/office/drawing/2014/main" id="{E33B9032-30BD-44C1-8F3C-BC69F76DF66A}"/>
                </a:ext>
              </a:extLst>
            </p:cNvPr>
            <p:cNvPicPr>
              <a:picLocks noChangeAspect="1"/>
            </p:cNvPicPr>
            <p:nvPr/>
          </p:nvPicPr>
          <p:blipFill>
            <a:blip r:embed="rId3"/>
            <a:stretch>
              <a:fillRect/>
            </a:stretch>
          </p:blipFill>
          <p:spPr>
            <a:xfrm>
              <a:off x="2699792" y="4813665"/>
              <a:ext cx="4208133" cy="1639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Tree>
    <p:extLst>
      <p:ext uri="{BB962C8B-B14F-4D97-AF65-F5344CB8AC3E}">
        <p14:creationId xmlns:p14="http://schemas.microsoft.com/office/powerpoint/2010/main" val="31135720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E7502049-D666-4F51-B8CA-965EA73D2581}"/>
              </a:ext>
            </a:extLst>
          </p:cNvPr>
          <p:cNvSpPr/>
          <p:nvPr/>
        </p:nvSpPr>
        <p:spPr>
          <a:xfrm>
            <a:off x="2174661" y="232015"/>
            <a:ext cx="4525870" cy="576064"/>
          </a:xfrm>
          <a:prstGeom prst="flowChartTermina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rPr>
              <a:t>الوحدة الثانية :مجال الزخرفة</a:t>
            </a:r>
          </a:p>
        </p:txBody>
      </p:sp>
      <p:sp>
        <p:nvSpPr>
          <p:cNvPr id="6" name="مربع نص 5">
            <a:extLst>
              <a:ext uri="{FF2B5EF4-FFF2-40B4-BE49-F238E27FC236}">
                <a16:creationId xmlns:a16="http://schemas.microsoft.com/office/drawing/2014/main" id="{6E960B1E-4A54-4B0F-A448-D13A7F201575}"/>
              </a:ext>
            </a:extLst>
          </p:cNvPr>
          <p:cNvSpPr txBox="1"/>
          <p:nvPr/>
        </p:nvSpPr>
        <p:spPr>
          <a:xfrm>
            <a:off x="5185840" y="1145454"/>
            <a:ext cx="3289683"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ar-SA" u="sng" dirty="0">
                <a:ln w="0"/>
                <a:solidFill>
                  <a:schemeClr val="tx1"/>
                </a:solidFill>
                <a:effectLst>
                  <a:outerShdw blurRad="38100" dist="19050" dir="2700000" algn="tl" rotWithShape="0">
                    <a:schemeClr val="dk1">
                      <a:alpha val="40000"/>
                    </a:schemeClr>
                  </a:outerShdw>
                </a:effectLst>
              </a:rPr>
              <a:t>الدرس الأول: </a:t>
            </a:r>
            <a:r>
              <a:rPr lang="ar-SA" sz="18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Calibri" panose="020F0502020204030204" pitchFamily="34" charset="0"/>
              </a:rPr>
              <a:t>التشعب الزخرفي من نقطة</a:t>
            </a:r>
            <a:endParaRPr lang="ar-SA" u="sng" dirty="0">
              <a:ln w="0"/>
              <a:solidFill>
                <a:schemeClr val="tx1"/>
              </a:solidFill>
              <a:effectLst>
                <a:outerShdw blurRad="38100" dist="19050" dir="2700000" algn="tl" rotWithShape="0">
                  <a:schemeClr val="dk1">
                    <a:alpha val="40000"/>
                  </a:schemeClr>
                </a:outerShdw>
              </a:effectLst>
            </a:endParaRPr>
          </a:p>
        </p:txBody>
      </p:sp>
      <p:sp>
        <p:nvSpPr>
          <p:cNvPr id="9" name="مربع نص 8">
            <a:extLst>
              <a:ext uri="{FF2B5EF4-FFF2-40B4-BE49-F238E27FC236}">
                <a16:creationId xmlns:a16="http://schemas.microsoft.com/office/drawing/2014/main" id="{E987CFD0-B4C7-465F-AEEB-21FAAA95A20D}"/>
              </a:ext>
            </a:extLst>
          </p:cNvPr>
          <p:cNvSpPr txBox="1"/>
          <p:nvPr/>
        </p:nvSpPr>
        <p:spPr>
          <a:xfrm>
            <a:off x="508315" y="1145454"/>
            <a:ext cx="392928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ar-SA" u="sng" dirty="0">
                <a:ln w="0"/>
                <a:solidFill>
                  <a:schemeClr val="tx1"/>
                </a:solidFill>
                <a:effectLst>
                  <a:outerShdw blurRad="38100" dist="19050" dir="2700000" algn="tl" rotWithShape="0">
                    <a:schemeClr val="dk1">
                      <a:alpha val="40000"/>
                    </a:schemeClr>
                  </a:outerShdw>
                </a:effectLst>
              </a:rPr>
              <a:t>الدرس الثاني: </a:t>
            </a:r>
            <a:r>
              <a:rPr lang="ar-SA" sz="18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Calibri" panose="020F0502020204030204" pitchFamily="34" charset="0"/>
              </a:rPr>
              <a:t>التشعب الزخرفي على اسطح متنوعة</a:t>
            </a:r>
            <a:endParaRPr lang="ar-SA" u="sng" dirty="0">
              <a:ln w="0"/>
              <a:solidFill>
                <a:schemeClr val="tx1"/>
              </a:solidFill>
              <a:effectLst>
                <a:outerShdw blurRad="38100" dist="19050" dir="2700000" algn="tl" rotWithShape="0">
                  <a:schemeClr val="dk1">
                    <a:alpha val="40000"/>
                  </a:schemeClr>
                </a:outerShdw>
              </a:effectLst>
            </a:endParaRPr>
          </a:p>
        </p:txBody>
      </p:sp>
      <p:grpSp>
        <p:nvGrpSpPr>
          <p:cNvPr id="11" name="مجموعة 10">
            <a:extLst>
              <a:ext uri="{FF2B5EF4-FFF2-40B4-BE49-F238E27FC236}">
                <a16:creationId xmlns:a16="http://schemas.microsoft.com/office/drawing/2014/main" id="{D627BB12-9624-43BF-8258-6BC407598BA3}"/>
              </a:ext>
            </a:extLst>
          </p:cNvPr>
          <p:cNvGrpSpPr/>
          <p:nvPr/>
        </p:nvGrpSpPr>
        <p:grpSpPr>
          <a:xfrm>
            <a:off x="5006639" y="1885564"/>
            <a:ext cx="3468884" cy="4633372"/>
            <a:chOff x="5004048" y="1675948"/>
            <a:chExt cx="3468884" cy="4633372"/>
          </a:xfrm>
          <a:effectLst>
            <a:glow rad="228600">
              <a:schemeClr val="accent6">
                <a:satMod val="175000"/>
                <a:alpha val="40000"/>
              </a:schemeClr>
            </a:glow>
          </a:effectLst>
        </p:grpSpPr>
        <p:pic>
          <p:nvPicPr>
            <p:cNvPr id="5" name="صورة 4">
              <a:extLst>
                <a:ext uri="{FF2B5EF4-FFF2-40B4-BE49-F238E27FC236}">
                  <a16:creationId xmlns:a16="http://schemas.microsoft.com/office/drawing/2014/main" id="{E4C1B104-52B8-4F16-A28B-78E744BE242A}"/>
                </a:ext>
              </a:extLst>
            </p:cNvPr>
            <p:cNvPicPr>
              <a:picLocks noChangeAspect="1"/>
            </p:cNvPicPr>
            <p:nvPr/>
          </p:nvPicPr>
          <p:blipFill>
            <a:blip r:embed="rId2"/>
            <a:stretch>
              <a:fillRect/>
            </a:stretch>
          </p:blipFill>
          <p:spPr>
            <a:xfrm>
              <a:off x="5004048" y="1675948"/>
              <a:ext cx="3468884" cy="576064"/>
            </a:xfrm>
            <a:prstGeom prst="rect">
              <a:avLst/>
            </a:prstGeom>
          </p:spPr>
        </p:pic>
        <p:pic>
          <p:nvPicPr>
            <p:cNvPr id="8" name="صورة 7">
              <a:extLst>
                <a:ext uri="{FF2B5EF4-FFF2-40B4-BE49-F238E27FC236}">
                  <a16:creationId xmlns:a16="http://schemas.microsoft.com/office/drawing/2014/main" id="{E834162F-C410-4019-8B46-5CA43513B27B}"/>
                </a:ext>
              </a:extLst>
            </p:cNvPr>
            <p:cNvPicPr>
              <a:picLocks noChangeAspect="1"/>
            </p:cNvPicPr>
            <p:nvPr/>
          </p:nvPicPr>
          <p:blipFill>
            <a:blip r:embed="rId3"/>
            <a:stretch>
              <a:fillRect/>
            </a:stretch>
          </p:blipFill>
          <p:spPr>
            <a:xfrm>
              <a:off x="5004048" y="2252012"/>
              <a:ext cx="3468884" cy="4057308"/>
            </a:xfrm>
            <a:prstGeom prst="rect">
              <a:avLst/>
            </a:prstGeom>
          </p:spPr>
        </p:pic>
      </p:grpSp>
      <p:pic>
        <p:nvPicPr>
          <p:cNvPr id="13" name="صورة 12">
            <a:extLst>
              <a:ext uri="{FF2B5EF4-FFF2-40B4-BE49-F238E27FC236}">
                <a16:creationId xmlns:a16="http://schemas.microsoft.com/office/drawing/2014/main" id="{D69ECAD4-F465-4205-B456-D71BFE69EAF8}"/>
              </a:ext>
            </a:extLst>
          </p:cNvPr>
          <p:cNvPicPr>
            <a:picLocks noChangeAspect="1"/>
          </p:cNvPicPr>
          <p:nvPr/>
        </p:nvPicPr>
        <p:blipFill>
          <a:blip r:embed="rId4"/>
          <a:stretch>
            <a:fillRect/>
          </a:stretch>
        </p:blipFill>
        <p:spPr>
          <a:xfrm>
            <a:off x="351220" y="1885564"/>
            <a:ext cx="4220780" cy="463337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5452424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63860304"/>
</p:tagLst>
</file>

<file path=ppt/theme/theme1.xml><?xml version="1.0" encoding="utf-8"?>
<a:theme xmlns:a="http://schemas.openxmlformats.org/drawingml/2006/main" name="1_برواز قدييييييييم بردي">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2605</TotalTime>
  <Words>359</Words>
  <Application>Microsoft Office PowerPoint</Application>
  <PresentationFormat>عرض على الشاشة (4:3)</PresentationFormat>
  <Paragraphs>57</Paragraphs>
  <Slides>14</Slides>
  <Notes>0</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Calibri</vt:lpstr>
      <vt:lpstr>Times New Roman</vt:lpstr>
      <vt:lpstr>1_برواز قدييييييييم بردي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تربية فنية - الصف الأول الابتدائي - الفصل الدراسي الأول</dc:title>
  <dc:subject>الموضوع الأول - الألوان ممتعة</dc:subject>
  <dc:creator>أ/ بندر الحازمي</dc:creator>
  <cp:keywords>حقيبة إنجاز المعلم والمعلمة</cp:keywords>
  <cp:lastModifiedBy>أحلام بنت الحازمي</cp:lastModifiedBy>
  <cp:revision>213</cp:revision>
  <dcterms:modified xsi:type="dcterms:W3CDTF">2021-08-27T11:21:25Z</dcterms:modified>
</cp:coreProperties>
</file>