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89" r:id="rId2"/>
    <p:sldId id="764" r:id="rId3"/>
    <p:sldId id="746" r:id="rId4"/>
    <p:sldId id="716" r:id="rId5"/>
    <p:sldId id="766" r:id="rId6"/>
    <p:sldId id="755" r:id="rId7"/>
    <p:sldId id="740" r:id="rId8"/>
    <p:sldId id="728" r:id="rId9"/>
    <p:sldId id="770" r:id="rId10"/>
    <p:sldId id="768" r:id="rId11"/>
    <p:sldId id="769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D60093"/>
    <a:srgbClr val="00CC99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3" autoAdjust="0"/>
    <p:restoredTop sz="94660"/>
  </p:normalViewPr>
  <p:slideViewPr>
    <p:cSldViewPr snapToGrid="0">
      <p:cViewPr>
        <p:scale>
          <a:sx n="66" d="100"/>
          <a:sy n="66" d="100"/>
        </p:scale>
        <p:origin x="96" y="-156"/>
      </p:cViewPr>
      <p:guideLst>
        <p:guide orient="horz" pos="1570"/>
        <p:guide pos="66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14/09/1442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77166" y="2680769"/>
            <a:ext cx="8124047" cy="1265254"/>
            <a:chOff x="9198889" y="2670931"/>
            <a:chExt cx="8124047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023712" y="30317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التَّقْويمُ المِيلادِيُّ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58311" y="2260155"/>
            <a:ext cx="1817412" cy="2322961"/>
            <a:chOff x="1877335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9790" y="3721451"/>
              <a:ext cx="779100" cy="706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7335" y="3175965"/>
              <a:ext cx="1815909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التَّقْويمُ المِيلادِيُّ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635123" y="1174529"/>
            <a:ext cx="253162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6574971" y="720034"/>
            <a:ext cx="5219518" cy="90264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6574971" y="821668"/>
            <a:ext cx="5219519" cy="830997"/>
            <a:chOff x="2111218" y="1958412"/>
            <a:chExt cx="5567389" cy="830997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111218" y="1958412"/>
              <a:ext cx="55673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ماذا يَحْدُثُ لَوْ لَمْ يَكُنْ هُناكَ تَعاقُب فِي فُصُولِ السَّنةِ</a:t>
              </a:r>
              <a:r>
                <a:rPr lang="ar-SY" sz="2400" b="1" dirty="0" smtClean="0"/>
                <a:t>؟</a:t>
              </a:r>
            </a:p>
            <a:p>
              <a:pPr algn="r"/>
              <a:r>
                <a:rPr lang="ar-SY" sz="2400" b="1" dirty="0"/>
                <a:t>وَضِّحِي أَثَرَ ذَلكَ عَلَيْنا</a:t>
              </a:r>
            </a:p>
          </p:txBody>
        </p:sp>
      </p:grpSp>
      <p:pic>
        <p:nvPicPr>
          <p:cNvPr id="2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05" y="2073728"/>
            <a:ext cx="4924656" cy="4559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4788477" y="41602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5 </a:t>
            </a:r>
            <a:endParaRPr lang="ar-SY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32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81650" y="2260155"/>
            <a:ext cx="1486305" cy="2322961"/>
            <a:chOff x="1900656" y="2259160"/>
            <a:chExt cx="148507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5304" y="3552615"/>
              <a:ext cx="996254" cy="9039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656" y="3200730"/>
              <a:ext cx="1485076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التَّقْويمُ المِيلادِيُّ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2007554" y="8149"/>
            <a:ext cx="93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/>
              <a:t>التَّقْويمُ المِيلادِيُّ</a:t>
            </a:r>
          </a:p>
        </p:txBody>
      </p:sp>
      <p:sp>
        <p:nvSpPr>
          <p:cNvPr id="33" name="Star: 4 Points 12">
            <a:extLst>
              <a:ext uri="{FF2B5EF4-FFF2-40B4-BE49-F238E27FC236}">
                <a16:creationId xmlns:a16="http://schemas.microsoft.com/office/drawing/2014/main" xmlns="" id="{CD619AEA-6821-4A5C-B3B2-8A9FF7CBC2DC}"/>
              </a:ext>
            </a:extLst>
          </p:cNvPr>
          <p:cNvSpPr/>
          <p:nvPr/>
        </p:nvSpPr>
        <p:spPr>
          <a:xfrm>
            <a:off x="7431985" y="170100"/>
            <a:ext cx="3004337" cy="3004337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5">
            <a:extLst>
              <a:ext uri="{FF2B5EF4-FFF2-40B4-BE49-F238E27FC236}">
                <a16:creationId xmlns:a16="http://schemas.microsoft.com/office/drawing/2014/main" xmlns="" id="{38FE7F47-D248-4947-93AD-EFD88C6C6250}"/>
              </a:ext>
            </a:extLst>
          </p:cNvPr>
          <p:cNvSpPr/>
          <p:nvPr/>
        </p:nvSpPr>
        <p:spPr>
          <a:xfrm>
            <a:off x="5680622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">
            <a:extLst>
              <a:ext uri="{FF2B5EF4-FFF2-40B4-BE49-F238E27FC236}">
                <a16:creationId xmlns:a16="http://schemas.microsoft.com/office/drawing/2014/main" xmlns="" id="{05DD7B41-9B38-4767-944F-EC69296CFC48}"/>
              </a:ext>
            </a:extLst>
          </p:cNvPr>
          <p:cNvSpPr/>
          <p:nvPr/>
        </p:nvSpPr>
        <p:spPr>
          <a:xfrm>
            <a:off x="5080251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4 Points 15">
            <a:extLst>
              <a:ext uri="{FF2B5EF4-FFF2-40B4-BE49-F238E27FC236}">
                <a16:creationId xmlns:a16="http://schemas.microsoft.com/office/drawing/2014/main" xmlns="" id="{257FE520-07FF-4347-91DB-CA354BBC2FFA}"/>
              </a:ext>
            </a:extLst>
          </p:cNvPr>
          <p:cNvSpPr/>
          <p:nvPr/>
        </p:nvSpPr>
        <p:spPr>
          <a:xfrm>
            <a:off x="6577927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9287292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xmlns="" id="{6FE97CA9-EEB8-4F25-905F-F46466192B23}"/>
              </a:ext>
            </a:extLst>
          </p:cNvPr>
          <p:cNvGrpSpPr/>
          <p:nvPr/>
        </p:nvGrpSpPr>
        <p:grpSpPr>
          <a:xfrm>
            <a:off x="6624051" y="1262121"/>
            <a:ext cx="3627272" cy="1344950"/>
            <a:chOff x="4392542" y="1219721"/>
            <a:chExt cx="3627272" cy="1344950"/>
          </a:xfrm>
        </p:grpSpPr>
        <p:sp>
          <p:nvSpPr>
            <p:cNvPr id="45" name="TextBox 6">
              <a:extLst>
                <a:ext uri="{FF2B5EF4-FFF2-40B4-BE49-F238E27FC236}">
                  <a16:creationId xmlns:a16="http://schemas.microsoft.com/office/drawing/2014/main" xmlns="" id="{85F6043C-396C-498A-A0A0-BA201A7ADC10}"/>
                </a:ext>
              </a:extLst>
            </p:cNvPr>
            <p:cNvSpPr txBox="1"/>
            <p:nvPr/>
          </p:nvSpPr>
          <p:spPr>
            <a:xfrm>
              <a:off x="5200476" y="1304742"/>
              <a:ext cx="276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</a:rPr>
                <a:t>عَلامَ </a:t>
              </a:r>
              <a:r>
                <a:rPr lang="ar-SY" sz="2400" b="1" dirty="0">
                  <a:solidFill>
                    <a:srgbClr val="C00000"/>
                  </a:solidFill>
                </a:rPr>
                <a:t>يَدُلُّ الشِّعارُ الآتِي ؟</a:t>
              </a:r>
              <a:endParaRPr lang="en-US" sz="2400" dirty="0">
                <a:solidFill>
                  <a:srgbClr val="C00000"/>
                </a:solidFill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7">
              <a:extLst>
                <a:ext uri="{FF2B5EF4-FFF2-40B4-BE49-F238E27FC236}">
                  <a16:creationId xmlns:a16="http://schemas.microsoft.com/office/drawing/2014/main" xmlns="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xmlns="" id="{D60F5F48-A5B2-4A46-8D88-01279B6641FE}"/>
                </a:ext>
              </a:extLst>
            </p:cNvPr>
            <p:cNvSpPr txBox="1"/>
            <p:nvPr/>
          </p:nvSpPr>
          <p:spPr>
            <a:xfrm>
              <a:off x="6844157" y="1219721"/>
              <a:ext cx="1175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</p:grpSp>
      <p:sp>
        <p:nvSpPr>
          <p:cNvPr id="48" name="TextBox 9">
            <a:extLst>
              <a:ext uri="{FF2B5EF4-FFF2-40B4-BE49-F238E27FC236}">
                <a16:creationId xmlns:a16="http://schemas.microsoft.com/office/drawing/2014/main" xmlns="" id="{393E9811-67FC-4C3C-B752-072534E2A030}"/>
              </a:ext>
            </a:extLst>
          </p:cNvPr>
          <p:cNvSpPr txBox="1"/>
          <p:nvPr/>
        </p:nvSpPr>
        <p:spPr>
          <a:xfrm>
            <a:off x="5512989" y="3140678"/>
            <a:ext cx="492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Open Sans" panose="020B0606030504020204" pitchFamily="34" charset="0"/>
              </a:rPr>
              <a:t>يدلُّ على رؤية المملكة العربية السعودية لعام 2030</a:t>
            </a:r>
            <a:endParaRPr lang="ar-SY" b="1" dirty="0" smtClean="0"/>
          </a:p>
        </p:txBody>
      </p:sp>
      <p:sp>
        <p:nvSpPr>
          <p:cNvPr id="27" name="مربع نص 26"/>
          <p:cNvSpPr txBox="1"/>
          <p:nvPr/>
        </p:nvSpPr>
        <p:spPr>
          <a:xfrm>
            <a:off x="7365629" y="4131673"/>
            <a:ext cx="1996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التقويم الميلادي</a:t>
            </a:r>
            <a:endParaRPr lang="ar-SY" sz="24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17" y="1862285"/>
            <a:ext cx="1682827" cy="11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9">
            <a:extLst>
              <a:ext uri="{FF2B5EF4-FFF2-40B4-BE49-F238E27FC236}">
                <a16:creationId xmlns:a16="http://schemas.microsoft.com/office/drawing/2014/main" xmlns="" id="{393E9811-67FC-4C3C-B752-072534E2A030}"/>
              </a:ext>
            </a:extLst>
          </p:cNvPr>
          <p:cNvSpPr txBox="1"/>
          <p:nvPr/>
        </p:nvSpPr>
        <p:spPr>
          <a:xfrm>
            <a:off x="5532165" y="3657154"/>
            <a:ext cx="492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</a:rPr>
              <a:t>هَلِ التارِيخُ </a:t>
            </a:r>
            <a:r>
              <a:rPr lang="ar-SY" sz="2000" b="1" dirty="0" smtClean="0">
                <a:latin typeface="Open Sans" panose="020B0606030504020204" pitchFamily="34" charset="0"/>
              </a:rPr>
              <a:t>( 2030)بِالتَّقْوِيمِ </a:t>
            </a:r>
            <a:r>
              <a:rPr lang="ar-SY" sz="2000" b="1" dirty="0">
                <a:latin typeface="Open Sans" panose="020B0606030504020204" pitchFamily="34" charset="0"/>
              </a:rPr>
              <a:t>الهِجْرِيِّ </a:t>
            </a:r>
            <a:r>
              <a:rPr lang="ar-SY" sz="2000" b="1" dirty="0" smtClean="0">
                <a:latin typeface="Open Sans" panose="020B0606030504020204" pitchFamily="34" charset="0"/>
              </a:rPr>
              <a:t>أَمِ </a:t>
            </a:r>
            <a:r>
              <a:rPr lang="ar-SY" sz="2000" b="1" dirty="0">
                <a:latin typeface="Open Sans" panose="020B0606030504020204" pitchFamily="34" charset="0"/>
              </a:rPr>
              <a:t>المِيلادِيِّ؟</a:t>
            </a:r>
            <a:endParaRPr lang="ar-SY" b="1" dirty="0" smtClean="0"/>
          </a:p>
        </p:txBody>
      </p:sp>
    </p:spTree>
    <p:extLst>
      <p:ext uri="{BB962C8B-B14F-4D97-AF65-F5344CB8AC3E}">
        <p14:creationId xmlns:p14="http://schemas.microsoft.com/office/powerpoint/2010/main" val="3862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51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8" grpId="0"/>
      <p:bldP spid="27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2300" y="2260155"/>
            <a:ext cx="1817412" cy="2322961"/>
            <a:chOff x="1781404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4639" y="3584936"/>
              <a:ext cx="964626" cy="875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404" y="3152260"/>
              <a:ext cx="1815909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التَّقْويمُ المِيلادِيُّ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8378111" y="244802"/>
            <a:ext cx="328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6743814" y="1476844"/>
            <a:ext cx="3428014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6313714" y="1333893"/>
            <a:ext cx="5480775" cy="657231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4267200" y="1452002"/>
            <a:ext cx="7527289" cy="461665"/>
            <a:chOff x="-350361" y="1881724"/>
            <a:chExt cx="8028968" cy="461665"/>
          </a:xfrm>
        </p:grpSpPr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-350361" y="1881724"/>
              <a:ext cx="8028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لِمَ سُمِّيَتِ السَّنةُ </a:t>
              </a:r>
              <a:r>
                <a:rPr lang="ar-SY" sz="2400" b="1" dirty="0">
                  <a:solidFill>
                    <a:srgbClr val="C00000"/>
                  </a:solidFill>
                </a:rPr>
                <a:t>المِيلادِيَّةُ</a:t>
              </a:r>
              <a:r>
                <a:rPr lang="ar-SY" sz="2400" b="1" dirty="0"/>
                <a:t> بِهَذا </a:t>
              </a:r>
              <a:r>
                <a:rPr lang="ar-SY" sz="2400" b="1" dirty="0" smtClean="0"/>
                <a:t>الاِسْمِ ؟</a:t>
              </a:r>
              <a:endParaRPr lang="ar-SY" sz="2400" b="1" dirty="0"/>
            </a:p>
          </p:txBody>
        </p:sp>
      </p:grpSp>
      <p:sp>
        <p:nvSpPr>
          <p:cNvPr id="2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044864" y="2921874"/>
            <a:ext cx="5618997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نسبة إلى ميلاد النبي عيسى عليه السَّلام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0440" y="2317238"/>
            <a:ext cx="1799084" cy="2265878"/>
            <a:chOff x="1779546" y="2316278"/>
            <a:chExt cx="1797596" cy="2267269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316278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9810" y="3683053"/>
              <a:ext cx="886764" cy="8046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46" y="3209378"/>
              <a:ext cx="1797596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التَّقْويمُ المِيلادِيُّ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53" y="2512865"/>
            <a:ext cx="6210298" cy="3394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4775200" y="1163935"/>
            <a:ext cx="6943605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السنةُ </a:t>
            </a:r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المِيلادِيَّةُ تَتَكَوَّنُ كالهِجْرِيةِ مِنِ اثْنَيْ </a:t>
            </a:r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عَشَرَ شَهْراً</a:t>
            </a:r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1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8378111" y="244802"/>
            <a:ext cx="328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صغيرتي !!!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0440" y="2260155"/>
            <a:ext cx="1799084" cy="2322961"/>
            <a:chOff x="1779546" y="2259160"/>
            <a:chExt cx="179759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5163" y="3639855"/>
              <a:ext cx="876078" cy="7949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46" y="3209378"/>
              <a:ext cx="1797596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التَّقْويمُ المِيلادِيُّ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790" y="2116138"/>
            <a:ext cx="893290" cy="830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4775200" y="1163935"/>
            <a:ext cx="6943605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صِلِي بَيْنَ الشَّهْرِ </a:t>
            </a:r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المِيلادِيِّ </a:t>
            </a:r>
            <a:r>
              <a:rPr lang="ar-SY" sz="2400" b="1" dirty="0"/>
              <a:t>وَرَقْمِ تَرْتِيبِهِ بَيْنَ شُهُورِ </a:t>
            </a:r>
            <a:r>
              <a:rPr lang="ar-SY" sz="2400" b="1" dirty="0" smtClean="0"/>
              <a:t>السَّنةِ .</a:t>
            </a:r>
            <a:endParaRPr lang="ar-SY" sz="2400" b="1" dirty="0">
              <a:latin typeface="Hand Of Sean" panose="02000500000000000000" pitchFamily="2" charset="-128"/>
              <a:ea typeface="Hand Of Sean" panose="02000500000000000000" pitchFamily="2" charset="-128"/>
              <a:sym typeface="Wingdings 2" panose="05020102010507070707" pitchFamily="18" charset="2"/>
            </a:endParaRPr>
          </a:p>
        </p:txBody>
      </p:sp>
      <p:sp>
        <p:nvSpPr>
          <p:cNvPr id="1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8378111" y="244802"/>
            <a:ext cx="328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1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19" y="2870301"/>
            <a:ext cx="793748" cy="830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80" y="2174438"/>
            <a:ext cx="794795" cy="830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83" y="3025950"/>
            <a:ext cx="893290" cy="787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79" y="2174438"/>
            <a:ext cx="893290" cy="805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83" y="2996641"/>
            <a:ext cx="758175" cy="830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71" y="3676779"/>
            <a:ext cx="893290" cy="700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24" y="4294784"/>
            <a:ext cx="893290" cy="72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80" y="3676779"/>
            <a:ext cx="893290" cy="66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36" y="4378334"/>
            <a:ext cx="893290" cy="68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31" y="3602799"/>
            <a:ext cx="893290" cy="69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25" y="4426538"/>
            <a:ext cx="893290" cy="673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8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46234" y="2260155"/>
            <a:ext cx="1627496" cy="2322961"/>
            <a:chOff x="1865270" y="2259160"/>
            <a:chExt cx="1626151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2000" b="1" dirty="0"/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2883" y="3565060"/>
              <a:ext cx="940619" cy="8535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270" y="3164705"/>
              <a:ext cx="162615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التَّقْويمُ المِيلادِيُّ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7124160" y="244802"/>
            <a:ext cx="413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صغيرتي !!!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9784083" y="2750268"/>
            <a:ext cx="402869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62">
            <a:extLst>
              <a:ext uri="{FF2B5EF4-FFF2-40B4-BE49-F238E27FC236}">
                <a16:creationId xmlns=""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6204823" y="1577975"/>
            <a:ext cx="2869919" cy="3549387"/>
            <a:chOff x="6591499" y="705675"/>
            <a:chExt cx="2138086" cy="2228601"/>
          </a:xfrm>
        </p:grpSpPr>
        <p:sp>
          <p:nvSpPr>
            <p:cNvPr id="38" name="Rectangle: Top Corners One Rounded and One Snipped 7">
              <a:extLst>
                <a:ext uri="{FF2B5EF4-FFF2-40B4-BE49-F238E27FC236}">
                  <a16:creationId xmlns=""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Folded Corner 39">
              <a:extLst>
                <a:ext uri="{FF2B5EF4-FFF2-40B4-BE49-F238E27FC236}">
                  <a16:creationId xmlns=""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48">
              <a:extLst>
                <a:ext uri="{FF2B5EF4-FFF2-40B4-BE49-F238E27FC236}">
                  <a16:creationId xmlns=""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659577" y="1517415"/>
              <a:ext cx="1940649" cy="44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9933FF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تَدُلُّ عَلى </a:t>
              </a:r>
              <a:r>
                <a:rPr lang="ar-SY" sz="2000" b="1" dirty="0" smtClean="0">
                  <a:solidFill>
                    <a:srgbClr val="9933FF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إِكْمال الأَرْض دَوْرةً </a:t>
              </a:r>
              <a:r>
                <a:rPr lang="ar-SY" sz="2000" b="1" dirty="0">
                  <a:solidFill>
                    <a:srgbClr val="9933FF"/>
                  </a:solidFill>
                </a:rPr>
                <a:t>كامِلةً حَوْلَ </a:t>
              </a:r>
              <a:r>
                <a:rPr lang="ar-SY" sz="2000" b="1" dirty="0" smtClean="0">
                  <a:solidFill>
                    <a:srgbClr val="9933FF"/>
                  </a:solidFill>
                </a:rPr>
                <a:t>الشمْسِ</a:t>
              </a:r>
              <a:r>
                <a:rPr lang="ar-SY" sz="2000" b="1" dirty="0">
                  <a:solidFill>
                    <a:srgbClr val="9933FF"/>
                  </a:solidFill>
                </a:rPr>
                <a:t>.</a:t>
              </a:r>
              <a:endParaRPr lang="en-US" sz="2000" b="1" dirty="0">
                <a:solidFill>
                  <a:srgbClr val="9933FF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41" name="TextBox 55">
              <a:extLst>
                <a:ext uri="{FF2B5EF4-FFF2-40B4-BE49-F238E27FC236}">
                  <a16:creationId xmlns="" xmlns:a16="http://schemas.microsoft.com/office/drawing/2014/main" id="{074CA648-CF1E-4406-817E-C6E1C2BDBF04}"/>
                </a:ext>
              </a:extLst>
            </p:cNvPr>
            <p:cNvSpPr txBox="1"/>
            <p:nvPr/>
          </p:nvSpPr>
          <p:spPr>
            <a:xfrm rot="326294">
              <a:off x="6685767" y="859489"/>
              <a:ext cx="1887641" cy="44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تُسَمَّى السنةُ المِيلادِيَّةُ </a:t>
              </a:r>
              <a:r>
                <a:rPr lang="ar-SY" sz="2000" b="1" dirty="0" smtClean="0"/>
                <a:t>بِالسنةِ الشمْسيَّةِ لِأَنَّها :</a:t>
              </a:r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2" name="Group 40">
            <a:extLst>
              <a:ext uri="{FF2B5EF4-FFF2-40B4-BE49-F238E27FC236}">
                <a16:creationId xmlns=""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7379349" y="135670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4" name="Rectangle 41">
              <a:extLst>
                <a:ext uri="{FF2B5EF4-FFF2-40B4-BE49-F238E27FC236}">
                  <a16:creationId xmlns=""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2">
              <a:extLst>
                <a:ext uri="{FF2B5EF4-FFF2-40B4-BE49-F238E27FC236}">
                  <a16:creationId xmlns=""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10">
              <a:extLst>
                <a:ext uri="{FF2B5EF4-FFF2-40B4-BE49-F238E27FC236}">
                  <a16:creationId xmlns=""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4">
              <a:extLst>
                <a:ext uri="{FF2B5EF4-FFF2-40B4-BE49-F238E27FC236}">
                  <a16:creationId xmlns=""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11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4F9F7FD-0163-4E70-9E6F-00115ED479B2}"/>
              </a:ext>
            </a:extLst>
          </p:cNvPr>
          <p:cNvGrpSpPr/>
          <p:nvPr/>
        </p:nvGrpSpPr>
        <p:grpSpPr>
          <a:xfrm>
            <a:off x="189858" y="3798865"/>
            <a:ext cx="3674543" cy="3674543"/>
            <a:chOff x="189858" y="3798865"/>
            <a:chExt cx="3674543" cy="3674543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F2C87B8C-C366-4EC8-B2CD-0D5AC69174B5}"/>
                </a:ext>
              </a:extLst>
            </p:cNvPr>
            <p:cNvSpPr/>
            <p:nvPr/>
          </p:nvSpPr>
          <p:spPr>
            <a:xfrm>
              <a:off x="189858" y="3798865"/>
              <a:ext cx="3674543" cy="3674543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75000"/>
                  </a:schemeClr>
                </a:gs>
                <a:gs pos="1000">
                  <a:schemeClr val="tx1">
                    <a:lumMod val="95000"/>
                    <a:lumOff val="5000"/>
                  </a:schemeClr>
                </a:gs>
                <a:gs pos="99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dist="38100" dir="5400000" sx="104000" sy="104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fla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42B58FF-568C-4F0B-A0AD-8BFE7683A5B3}"/>
                </a:ext>
              </a:extLst>
            </p:cNvPr>
            <p:cNvSpPr txBox="1"/>
            <p:nvPr/>
          </p:nvSpPr>
          <p:spPr>
            <a:xfrm>
              <a:off x="537586" y="5730434"/>
              <a:ext cx="2979337" cy="67107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568524"/>
                </a:avLst>
              </a:prstTxWarp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53496D8-D000-4DB1-ABB9-3F176989E93D}"/>
              </a:ext>
            </a:extLst>
          </p:cNvPr>
          <p:cNvGrpSpPr/>
          <p:nvPr/>
        </p:nvGrpSpPr>
        <p:grpSpPr>
          <a:xfrm>
            <a:off x="4241833" y="3798865"/>
            <a:ext cx="3674543" cy="3674543"/>
            <a:chOff x="4241833" y="3798865"/>
            <a:chExt cx="3674543" cy="3674543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B63905DD-4E34-4753-A397-BA4AC29EAE0B}"/>
                </a:ext>
              </a:extLst>
            </p:cNvPr>
            <p:cNvSpPr/>
            <p:nvPr/>
          </p:nvSpPr>
          <p:spPr>
            <a:xfrm>
              <a:off x="4241833" y="3798865"/>
              <a:ext cx="3674543" cy="3674543"/>
            </a:xfrm>
            <a:prstGeom prst="ellipse">
              <a:avLst/>
            </a:prstGeom>
            <a:gradFill flip="none" rotWithShape="1">
              <a:gsLst>
                <a:gs pos="49000">
                  <a:srgbClr val="FFC30E"/>
                </a:gs>
                <a:gs pos="1000">
                  <a:srgbClr val="FFFF4F"/>
                </a:gs>
                <a:gs pos="99000">
                  <a:srgbClr val="9857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dist="38100" dir="5400000" sx="104000" sy="104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fla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794D651-46A3-4854-9D99-F75B0C0C2AD5}"/>
                </a:ext>
              </a:extLst>
            </p:cNvPr>
            <p:cNvSpPr txBox="1"/>
            <p:nvPr/>
          </p:nvSpPr>
          <p:spPr>
            <a:xfrm>
              <a:off x="4568822" y="5734762"/>
              <a:ext cx="3002611" cy="67107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459142"/>
                </a:avLst>
              </a:prstTxWarp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98ECF5FD-E42C-4B0C-A280-2498FAA27815}"/>
              </a:ext>
            </a:extLst>
          </p:cNvPr>
          <p:cNvSpPr/>
          <p:nvPr/>
        </p:nvSpPr>
        <p:spPr>
          <a:xfrm>
            <a:off x="679082" y="3919932"/>
            <a:ext cx="2703767" cy="2703767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75000"/>
                </a:schemeClr>
              </a:gs>
              <a:gs pos="1000">
                <a:schemeClr val="tx1">
                  <a:lumMod val="95000"/>
                  <a:lumOff val="5000"/>
                </a:schemeClr>
              </a:gs>
              <a:gs pos="99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3307E230-811E-4213-9DC9-262FDBB1E49B}"/>
              </a:ext>
            </a:extLst>
          </p:cNvPr>
          <p:cNvSpPr/>
          <p:nvPr/>
        </p:nvSpPr>
        <p:spPr>
          <a:xfrm>
            <a:off x="4731057" y="3919932"/>
            <a:ext cx="2703767" cy="2703767"/>
          </a:xfrm>
          <a:prstGeom prst="ellipse">
            <a:avLst/>
          </a:prstGeom>
          <a:gradFill flip="none" rotWithShape="1">
            <a:gsLst>
              <a:gs pos="49000">
                <a:srgbClr val="FFC30E"/>
              </a:gs>
              <a:gs pos="1000">
                <a:srgbClr val="FFFF4F"/>
              </a:gs>
              <a:gs pos="99000">
                <a:srgbClr val="9857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1CB408E-BEB1-467F-8D62-18CD6D842401}"/>
              </a:ext>
            </a:extLst>
          </p:cNvPr>
          <p:cNvGrpSpPr/>
          <p:nvPr/>
        </p:nvGrpSpPr>
        <p:grpSpPr>
          <a:xfrm>
            <a:off x="8293808" y="3798865"/>
            <a:ext cx="3674543" cy="3674543"/>
            <a:chOff x="8293808" y="3798865"/>
            <a:chExt cx="3674543" cy="3674543"/>
          </a:xfrm>
        </p:grpSpPr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FD83FF5-8D86-4A3A-851E-422D7C590C22}"/>
                </a:ext>
              </a:extLst>
            </p:cNvPr>
            <p:cNvSpPr/>
            <p:nvPr/>
          </p:nvSpPr>
          <p:spPr>
            <a:xfrm>
              <a:off x="8293808" y="3798865"/>
              <a:ext cx="3674543" cy="3674543"/>
            </a:xfrm>
            <a:prstGeom prst="ellipse">
              <a:avLst/>
            </a:prstGeom>
            <a:gradFill flip="none" rotWithShape="1">
              <a:gsLst>
                <a:gs pos="49000">
                  <a:srgbClr val="E88348"/>
                </a:gs>
                <a:gs pos="1000">
                  <a:srgbClr val="FFC079"/>
                </a:gs>
                <a:gs pos="99000">
                  <a:srgbClr val="8F270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dist="38100" dir="5400000" sx="104000" sy="104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fla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A733EAE6-9019-429F-9DC6-810EB7F5E6A2}"/>
                </a:ext>
              </a:extLst>
            </p:cNvPr>
            <p:cNvSpPr txBox="1"/>
            <p:nvPr/>
          </p:nvSpPr>
          <p:spPr>
            <a:xfrm>
              <a:off x="8600739" y="5723713"/>
              <a:ext cx="2927150" cy="67107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826465"/>
                </a:avLst>
              </a:prstTxWarp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60AA18F-EA3B-4BD5-BBD5-180884495584}"/>
              </a:ext>
            </a:extLst>
          </p:cNvPr>
          <p:cNvSpPr/>
          <p:nvPr/>
        </p:nvSpPr>
        <p:spPr>
          <a:xfrm>
            <a:off x="753926" y="5135157"/>
            <a:ext cx="2605687" cy="394175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1A07CCA7-2A0D-4D4C-8E6A-4969AE71BAAB}"/>
              </a:ext>
            </a:extLst>
          </p:cNvPr>
          <p:cNvSpPr/>
          <p:nvPr/>
        </p:nvSpPr>
        <p:spPr>
          <a:xfrm>
            <a:off x="8783032" y="3919932"/>
            <a:ext cx="2703767" cy="2703767"/>
          </a:xfrm>
          <a:prstGeom prst="ellipse">
            <a:avLst/>
          </a:prstGeom>
          <a:gradFill flip="none" rotWithShape="1">
            <a:gsLst>
              <a:gs pos="49000">
                <a:srgbClr val="E88348"/>
              </a:gs>
              <a:gs pos="1000">
                <a:srgbClr val="FFC079"/>
              </a:gs>
              <a:gs pos="99000">
                <a:srgbClr val="8F270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A5F2403-18FB-4A17-9910-ABDDAEA343DF}"/>
              </a:ext>
            </a:extLst>
          </p:cNvPr>
          <p:cNvSpPr/>
          <p:nvPr/>
        </p:nvSpPr>
        <p:spPr>
          <a:xfrm>
            <a:off x="4877065" y="5120863"/>
            <a:ext cx="2605687" cy="394175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1D9F598-34E7-40B6-BF02-FDFD96BD083D}"/>
              </a:ext>
            </a:extLst>
          </p:cNvPr>
          <p:cNvGrpSpPr/>
          <p:nvPr/>
        </p:nvGrpSpPr>
        <p:grpSpPr>
          <a:xfrm>
            <a:off x="4108941" y="1277776"/>
            <a:ext cx="4019943" cy="4019943"/>
            <a:chOff x="4108941" y="1277776"/>
            <a:chExt cx="4019943" cy="4019943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12E1A6D-E033-4CB7-9933-E59FF45E190B}"/>
                </a:ext>
              </a:extLst>
            </p:cNvPr>
            <p:cNvGrpSpPr/>
            <p:nvPr/>
          </p:nvGrpSpPr>
          <p:grpSpPr>
            <a:xfrm>
              <a:off x="4108941" y="1277776"/>
              <a:ext cx="4019943" cy="4019943"/>
              <a:chOff x="4789142" y="2632006"/>
              <a:chExt cx="2701573" cy="2701573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1DB86FE9-0127-4B31-AB45-765FBE26FB2A}"/>
                  </a:ext>
                </a:extLst>
              </p:cNvPr>
              <p:cNvSpPr/>
              <p:nvPr/>
            </p:nvSpPr>
            <p:spPr>
              <a:xfrm>
                <a:off x="4789142" y="2632006"/>
                <a:ext cx="2701573" cy="2701573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 w="53975">
                <a:gradFill>
                  <a:gsLst>
                    <a:gs pos="0">
                      <a:schemeClr val="bg1"/>
                    </a:gs>
                    <a:gs pos="39000">
                      <a:schemeClr val="bg1">
                        <a:lumMod val="50000"/>
                      </a:schemeClr>
                    </a:gs>
                    <a:gs pos="91150">
                      <a:schemeClr val="bg1">
                        <a:lumMod val="85000"/>
                      </a:schemeClr>
                    </a:gs>
                    <a:gs pos="77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E069384E-A8D7-4619-93DF-47951CAC74DA}"/>
                  </a:ext>
                </a:extLst>
              </p:cNvPr>
              <p:cNvSpPr/>
              <p:nvPr/>
            </p:nvSpPr>
            <p:spPr>
              <a:xfrm>
                <a:off x="4841471" y="2632006"/>
                <a:ext cx="1557358" cy="1902928"/>
              </a:xfrm>
              <a:custGeom>
                <a:avLst/>
                <a:gdLst>
                  <a:gd name="connsiteX0" fmla="*/ 1350787 w 1557358"/>
                  <a:gd name="connsiteY0" fmla="*/ 0 h 1902928"/>
                  <a:gd name="connsiteX1" fmla="*/ 1384744 w 1557358"/>
                  <a:gd name="connsiteY1" fmla="*/ 1715 h 1902928"/>
                  <a:gd name="connsiteX2" fmla="*/ 1407268 w 1557358"/>
                  <a:gd name="connsiteY2" fmla="*/ 39343 h 1902928"/>
                  <a:gd name="connsiteX3" fmla="*/ 1557358 w 1557358"/>
                  <a:gd name="connsiteY3" fmla="*/ 640900 h 1902928"/>
                  <a:gd name="connsiteX4" fmla="*/ 313807 w 1557358"/>
                  <a:gd name="connsiteY4" fmla="*/ 1902928 h 1902928"/>
                  <a:gd name="connsiteX5" fmla="*/ 186661 w 1557358"/>
                  <a:gd name="connsiteY5" fmla="*/ 1896412 h 1902928"/>
                  <a:gd name="connsiteX6" fmla="*/ 109987 w 1557358"/>
                  <a:gd name="connsiteY6" fmla="*/ 1884537 h 1902928"/>
                  <a:gd name="connsiteX7" fmla="*/ 106152 w 1557358"/>
                  <a:gd name="connsiteY7" fmla="*/ 1876574 h 1902928"/>
                  <a:gd name="connsiteX8" fmla="*/ 0 w 1557358"/>
                  <a:gd name="connsiteY8" fmla="*/ 1350787 h 1902928"/>
                  <a:gd name="connsiteX9" fmla="*/ 1350787 w 1557358"/>
                  <a:gd name="connsiteY9" fmla="*/ 0 h 190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7358" h="1902928">
                    <a:moveTo>
                      <a:pt x="1350787" y="0"/>
                    </a:moveTo>
                    <a:lnTo>
                      <a:pt x="1384744" y="1715"/>
                    </a:lnTo>
                    <a:lnTo>
                      <a:pt x="1407268" y="39343"/>
                    </a:lnTo>
                    <a:cubicBezTo>
                      <a:pt x="1502987" y="218163"/>
                      <a:pt x="1557358" y="423088"/>
                      <a:pt x="1557358" y="640900"/>
                    </a:cubicBezTo>
                    <a:cubicBezTo>
                      <a:pt x="1557358" y="1337899"/>
                      <a:pt x="1000601" y="1902928"/>
                      <a:pt x="313807" y="1902928"/>
                    </a:cubicBezTo>
                    <a:cubicBezTo>
                      <a:pt x="270883" y="1902928"/>
                      <a:pt x="228466" y="1900721"/>
                      <a:pt x="186661" y="1896412"/>
                    </a:cubicBezTo>
                    <a:lnTo>
                      <a:pt x="109987" y="1884537"/>
                    </a:lnTo>
                    <a:lnTo>
                      <a:pt x="106152" y="1876574"/>
                    </a:lnTo>
                    <a:cubicBezTo>
                      <a:pt x="37798" y="1714968"/>
                      <a:pt x="0" y="1537292"/>
                      <a:pt x="0" y="1350787"/>
                    </a:cubicBezTo>
                    <a:cubicBezTo>
                      <a:pt x="0" y="604768"/>
                      <a:pt x="604768" y="0"/>
                      <a:pt x="1350787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bg1"/>
                  </a:gs>
                  <a:gs pos="59000">
                    <a:schemeClr val="bg1">
                      <a:alpha val="0"/>
                    </a:schemeClr>
                  </a:gs>
                </a:gsLst>
                <a:lin ang="3600000" scaled="0"/>
                <a:tileRect/>
              </a:gra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38D4FC8-32A3-4C35-8429-838FBE5DA126}"/>
                </a:ext>
              </a:extLst>
            </p:cNvPr>
            <p:cNvSpPr txBox="1"/>
            <p:nvPr/>
          </p:nvSpPr>
          <p:spPr>
            <a:xfrm>
              <a:off x="5149888" y="1893329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rgbClr val="FFC30E"/>
                  </a:solidFill>
                  <a:latin typeface="Arial Black" panose="020B0A04020102020204" pitchFamily="34" charset="0"/>
                </a:rPr>
                <a:t>التّشابُه</a:t>
              </a:r>
              <a:endParaRPr lang="en-US" sz="2800" b="1" dirty="0">
                <a:solidFill>
                  <a:srgbClr val="FFC30E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FAA1826-66F2-43C0-8FD9-8DB1089EC174}"/>
                </a:ext>
              </a:extLst>
            </p:cNvPr>
            <p:cNvSpPr txBox="1"/>
            <p:nvPr/>
          </p:nvSpPr>
          <p:spPr>
            <a:xfrm>
              <a:off x="4765076" y="2794666"/>
              <a:ext cx="2616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كلاهما اثنا عشر شهراً</a:t>
              </a:r>
              <a:endParaRPr lang="en-US" sz="2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8B57A537-2846-4427-87CA-19113064BA34}"/>
                </a:ext>
              </a:extLst>
            </p:cNvPr>
            <p:cNvSpPr txBox="1"/>
            <p:nvPr/>
          </p:nvSpPr>
          <p:spPr>
            <a:xfrm>
              <a:off x="4309406" y="4119354"/>
              <a:ext cx="3619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DD592DE1-E59E-4842-9317-CF26DD4843FB}"/>
              </a:ext>
            </a:extLst>
          </p:cNvPr>
          <p:cNvSpPr/>
          <p:nvPr/>
        </p:nvSpPr>
        <p:spPr>
          <a:xfrm>
            <a:off x="8922202" y="5100632"/>
            <a:ext cx="2605687" cy="394175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AA0BA53-1FDF-4863-BD63-76A476419AB9}"/>
              </a:ext>
            </a:extLst>
          </p:cNvPr>
          <p:cNvGrpSpPr/>
          <p:nvPr/>
        </p:nvGrpSpPr>
        <p:grpSpPr>
          <a:xfrm>
            <a:off x="8677553" y="2207700"/>
            <a:ext cx="3090019" cy="3090019"/>
            <a:chOff x="8677553" y="2207700"/>
            <a:chExt cx="3090019" cy="3090019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36FF8F58-DB44-4475-B100-34A54A313E1C}"/>
                </a:ext>
              </a:extLst>
            </p:cNvPr>
            <p:cNvGrpSpPr/>
            <p:nvPr/>
          </p:nvGrpSpPr>
          <p:grpSpPr>
            <a:xfrm>
              <a:off x="8677553" y="2207700"/>
              <a:ext cx="3090019" cy="3090019"/>
              <a:chOff x="8834279" y="2611775"/>
              <a:chExt cx="2701573" cy="2701573"/>
            </a:xfrm>
          </p:grpSpPr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74428FF7-DF95-4985-8CBC-06F6A1FA462C}"/>
                  </a:ext>
                </a:extLst>
              </p:cNvPr>
              <p:cNvSpPr/>
              <p:nvPr/>
            </p:nvSpPr>
            <p:spPr>
              <a:xfrm>
                <a:off x="8834279" y="2611775"/>
                <a:ext cx="2701573" cy="2701573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 w="53975">
                <a:gradFill>
                  <a:gsLst>
                    <a:gs pos="0">
                      <a:schemeClr val="bg1"/>
                    </a:gs>
                    <a:gs pos="39000">
                      <a:schemeClr val="bg1">
                        <a:lumMod val="50000"/>
                      </a:schemeClr>
                    </a:gs>
                    <a:gs pos="91150">
                      <a:schemeClr val="bg1">
                        <a:lumMod val="85000"/>
                      </a:schemeClr>
                    </a:gs>
                    <a:gs pos="77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6E98E00-650B-475C-B3B7-96CA40BA22C6}"/>
                  </a:ext>
                </a:extLst>
              </p:cNvPr>
              <p:cNvSpPr/>
              <p:nvPr/>
            </p:nvSpPr>
            <p:spPr>
              <a:xfrm>
                <a:off x="8886608" y="2611775"/>
                <a:ext cx="1557358" cy="1902928"/>
              </a:xfrm>
              <a:custGeom>
                <a:avLst/>
                <a:gdLst>
                  <a:gd name="connsiteX0" fmla="*/ 1350787 w 1557358"/>
                  <a:gd name="connsiteY0" fmla="*/ 0 h 1902928"/>
                  <a:gd name="connsiteX1" fmla="*/ 1384744 w 1557358"/>
                  <a:gd name="connsiteY1" fmla="*/ 1715 h 1902928"/>
                  <a:gd name="connsiteX2" fmla="*/ 1407268 w 1557358"/>
                  <a:gd name="connsiteY2" fmla="*/ 39343 h 1902928"/>
                  <a:gd name="connsiteX3" fmla="*/ 1557358 w 1557358"/>
                  <a:gd name="connsiteY3" fmla="*/ 640900 h 1902928"/>
                  <a:gd name="connsiteX4" fmla="*/ 313807 w 1557358"/>
                  <a:gd name="connsiteY4" fmla="*/ 1902928 h 1902928"/>
                  <a:gd name="connsiteX5" fmla="*/ 186661 w 1557358"/>
                  <a:gd name="connsiteY5" fmla="*/ 1896412 h 1902928"/>
                  <a:gd name="connsiteX6" fmla="*/ 109987 w 1557358"/>
                  <a:gd name="connsiteY6" fmla="*/ 1884537 h 1902928"/>
                  <a:gd name="connsiteX7" fmla="*/ 106152 w 1557358"/>
                  <a:gd name="connsiteY7" fmla="*/ 1876574 h 1902928"/>
                  <a:gd name="connsiteX8" fmla="*/ 0 w 1557358"/>
                  <a:gd name="connsiteY8" fmla="*/ 1350787 h 1902928"/>
                  <a:gd name="connsiteX9" fmla="*/ 1350787 w 1557358"/>
                  <a:gd name="connsiteY9" fmla="*/ 0 h 190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7358" h="1902928">
                    <a:moveTo>
                      <a:pt x="1350787" y="0"/>
                    </a:moveTo>
                    <a:lnTo>
                      <a:pt x="1384744" y="1715"/>
                    </a:lnTo>
                    <a:lnTo>
                      <a:pt x="1407268" y="39343"/>
                    </a:lnTo>
                    <a:cubicBezTo>
                      <a:pt x="1502987" y="218163"/>
                      <a:pt x="1557358" y="423088"/>
                      <a:pt x="1557358" y="640900"/>
                    </a:cubicBezTo>
                    <a:cubicBezTo>
                      <a:pt x="1557358" y="1337899"/>
                      <a:pt x="1000601" y="1902928"/>
                      <a:pt x="313807" y="1902928"/>
                    </a:cubicBezTo>
                    <a:cubicBezTo>
                      <a:pt x="270883" y="1902928"/>
                      <a:pt x="228466" y="1900721"/>
                      <a:pt x="186661" y="1896412"/>
                    </a:cubicBezTo>
                    <a:lnTo>
                      <a:pt x="109987" y="1884537"/>
                    </a:lnTo>
                    <a:lnTo>
                      <a:pt x="106152" y="1876574"/>
                    </a:lnTo>
                    <a:cubicBezTo>
                      <a:pt x="37798" y="1714968"/>
                      <a:pt x="0" y="1537292"/>
                      <a:pt x="0" y="1350787"/>
                    </a:cubicBezTo>
                    <a:cubicBezTo>
                      <a:pt x="0" y="604768"/>
                      <a:pt x="604768" y="0"/>
                      <a:pt x="1350787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bg1"/>
                  </a:gs>
                  <a:gs pos="59000">
                    <a:schemeClr val="bg1">
                      <a:alpha val="0"/>
                    </a:schemeClr>
                  </a:gs>
                </a:gsLst>
                <a:lin ang="3600000" scaled="0"/>
                <a:tileRect/>
              </a:gra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0989124A-61EB-4886-B4DF-9D447BD8C689}"/>
                </a:ext>
              </a:extLst>
            </p:cNvPr>
            <p:cNvSpPr txBox="1"/>
            <p:nvPr/>
          </p:nvSpPr>
          <p:spPr>
            <a:xfrm>
              <a:off x="9317872" y="2228132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rgbClr val="E88348"/>
                  </a:solidFill>
                  <a:latin typeface="Arial Black" panose="020B0A04020102020204" pitchFamily="34" charset="0"/>
                </a:rPr>
                <a:t>اَلاِخْتِلاف</a:t>
              </a:r>
              <a:endParaRPr lang="en-US" sz="8000" b="1" dirty="0">
                <a:solidFill>
                  <a:srgbClr val="E8834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FBD6AEA4-A6F0-438E-8F2C-064E3D0B80E5}"/>
                </a:ext>
              </a:extLst>
            </p:cNvPr>
            <p:cNvSpPr txBox="1"/>
            <p:nvPr/>
          </p:nvSpPr>
          <p:spPr>
            <a:xfrm>
              <a:off x="8922202" y="3090989"/>
              <a:ext cx="26552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/>
                <a:t>نسبةً إلى هجرة النبي </a:t>
              </a:r>
            </a:p>
            <a:p>
              <a:pPr algn="ctr"/>
              <a:r>
                <a:rPr lang="ar-SY" sz="2000" b="1" dirty="0" smtClean="0">
                  <a:solidFill>
                    <a:srgbClr val="00B050"/>
                  </a:solidFill>
                </a:rPr>
                <a:t>محمَّد</a:t>
              </a:r>
              <a:r>
                <a:rPr lang="ar-SY" sz="2000" b="1" dirty="0" smtClean="0"/>
                <a:t> </a:t>
              </a:r>
              <a:r>
                <a:rPr lang="ar-SY" sz="2000" b="1" dirty="0" smtClean="0">
                  <a:solidFill>
                    <a:srgbClr val="00B050"/>
                  </a:solidFill>
                </a:rPr>
                <a:t>صلَّى الله عليه و سلَّم </a:t>
              </a:r>
            </a:p>
            <a:p>
              <a:pPr algn="ctr"/>
              <a:r>
                <a:rPr lang="ar-SY" sz="2000" b="1" dirty="0" smtClean="0"/>
                <a:t>يكون الشهر فيها إما 30 أو 31 يوماً</a:t>
              </a:r>
              <a:endParaRPr lang="en-US" sz="2000" b="1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134AA48A-6F94-4836-B583-843E47863D45}"/>
                </a:ext>
              </a:extLst>
            </p:cNvPr>
            <p:cNvSpPr txBox="1"/>
            <p:nvPr/>
          </p:nvSpPr>
          <p:spPr>
            <a:xfrm>
              <a:off x="9403954" y="4026008"/>
              <a:ext cx="16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7E7D345-648E-41CC-8157-1721017B8FDC}"/>
              </a:ext>
            </a:extLst>
          </p:cNvPr>
          <p:cNvGrpSpPr/>
          <p:nvPr/>
        </p:nvGrpSpPr>
        <p:grpSpPr>
          <a:xfrm>
            <a:off x="496898" y="2228132"/>
            <a:ext cx="3119741" cy="3119741"/>
            <a:chOff x="666003" y="2646300"/>
            <a:chExt cx="2701573" cy="2701573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AA7D2A31-E00B-4F74-82E9-0EC9FFD44C8B}"/>
                </a:ext>
              </a:extLst>
            </p:cNvPr>
            <p:cNvSpPr/>
            <p:nvPr/>
          </p:nvSpPr>
          <p:spPr>
            <a:xfrm>
              <a:off x="718332" y="2646300"/>
              <a:ext cx="1557358" cy="1902928"/>
            </a:xfrm>
            <a:custGeom>
              <a:avLst/>
              <a:gdLst>
                <a:gd name="connsiteX0" fmla="*/ 1350787 w 1557358"/>
                <a:gd name="connsiteY0" fmla="*/ 0 h 1902928"/>
                <a:gd name="connsiteX1" fmla="*/ 1384744 w 1557358"/>
                <a:gd name="connsiteY1" fmla="*/ 1715 h 1902928"/>
                <a:gd name="connsiteX2" fmla="*/ 1407268 w 1557358"/>
                <a:gd name="connsiteY2" fmla="*/ 39343 h 1902928"/>
                <a:gd name="connsiteX3" fmla="*/ 1557358 w 1557358"/>
                <a:gd name="connsiteY3" fmla="*/ 640900 h 1902928"/>
                <a:gd name="connsiteX4" fmla="*/ 313807 w 1557358"/>
                <a:gd name="connsiteY4" fmla="*/ 1902928 h 1902928"/>
                <a:gd name="connsiteX5" fmla="*/ 186661 w 1557358"/>
                <a:gd name="connsiteY5" fmla="*/ 1896412 h 1902928"/>
                <a:gd name="connsiteX6" fmla="*/ 109987 w 1557358"/>
                <a:gd name="connsiteY6" fmla="*/ 1884537 h 1902928"/>
                <a:gd name="connsiteX7" fmla="*/ 106152 w 1557358"/>
                <a:gd name="connsiteY7" fmla="*/ 1876574 h 1902928"/>
                <a:gd name="connsiteX8" fmla="*/ 0 w 1557358"/>
                <a:gd name="connsiteY8" fmla="*/ 1350787 h 1902928"/>
                <a:gd name="connsiteX9" fmla="*/ 1350787 w 1557358"/>
                <a:gd name="connsiteY9" fmla="*/ 0 h 190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7358" h="1902928">
                  <a:moveTo>
                    <a:pt x="1350787" y="0"/>
                  </a:moveTo>
                  <a:lnTo>
                    <a:pt x="1384744" y="1715"/>
                  </a:lnTo>
                  <a:lnTo>
                    <a:pt x="1407268" y="39343"/>
                  </a:lnTo>
                  <a:cubicBezTo>
                    <a:pt x="1502987" y="218163"/>
                    <a:pt x="1557358" y="423088"/>
                    <a:pt x="1557358" y="640900"/>
                  </a:cubicBezTo>
                  <a:cubicBezTo>
                    <a:pt x="1557358" y="1337899"/>
                    <a:pt x="1000601" y="1902928"/>
                    <a:pt x="313807" y="1902928"/>
                  </a:cubicBezTo>
                  <a:cubicBezTo>
                    <a:pt x="270883" y="1902928"/>
                    <a:pt x="228466" y="1900721"/>
                    <a:pt x="186661" y="1896412"/>
                  </a:cubicBezTo>
                  <a:lnTo>
                    <a:pt x="109987" y="1884537"/>
                  </a:lnTo>
                  <a:lnTo>
                    <a:pt x="106152" y="1876574"/>
                  </a:lnTo>
                  <a:cubicBezTo>
                    <a:pt x="37798" y="1714968"/>
                    <a:pt x="0" y="1537292"/>
                    <a:pt x="0" y="1350787"/>
                  </a:cubicBezTo>
                  <a:cubicBezTo>
                    <a:pt x="0" y="604768"/>
                    <a:pt x="604768" y="0"/>
                    <a:pt x="1350787" y="0"/>
                  </a:cubicBezTo>
                  <a:close/>
                </a:path>
              </a:pathLst>
            </a:custGeom>
            <a:gradFill flip="none" rotWithShape="1">
              <a:gsLst>
                <a:gs pos="77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3600000" scaled="0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5026BA8-A6AB-449A-BC85-4BD33614B843}"/>
                </a:ext>
              </a:extLst>
            </p:cNvPr>
            <p:cNvGrpSpPr/>
            <p:nvPr/>
          </p:nvGrpSpPr>
          <p:grpSpPr>
            <a:xfrm>
              <a:off x="666003" y="2646300"/>
              <a:ext cx="2701573" cy="2701573"/>
              <a:chOff x="666003" y="2646300"/>
              <a:chExt cx="2701573" cy="2701573"/>
            </a:xfrm>
          </p:grpSpPr>
          <p:sp>
            <p:nvSpPr>
              <p:cNvPr id="3" name="Oval 2">
                <a:extLst>
                  <a:ext uri="{FF2B5EF4-FFF2-40B4-BE49-F238E27FC236}">
                    <a16:creationId xmlns="" xmlns:a16="http://schemas.microsoft.com/office/drawing/2014/main" id="{9D7216D5-E9F9-41C0-BDDA-ED53BA0D5B48}"/>
                  </a:ext>
                </a:extLst>
              </p:cNvPr>
              <p:cNvSpPr/>
              <p:nvPr/>
            </p:nvSpPr>
            <p:spPr>
              <a:xfrm>
                <a:off x="666003" y="2646300"/>
                <a:ext cx="2701573" cy="2701573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 w="53975">
                <a:gradFill>
                  <a:gsLst>
                    <a:gs pos="0">
                      <a:schemeClr val="bg1"/>
                    </a:gs>
                    <a:gs pos="39000">
                      <a:schemeClr val="bg1">
                        <a:lumMod val="50000"/>
                      </a:schemeClr>
                    </a:gs>
                    <a:gs pos="91150">
                      <a:schemeClr val="bg1">
                        <a:lumMod val="85000"/>
                      </a:schemeClr>
                    </a:gs>
                    <a:gs pos="77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00012BB1-6B82-4A4F-AC8A-8D8109153D5F}"/>
                  </a:ext>
                </a:extLst>
              </p:cNvPr>
              <p:cNvSpPr txBox="1"/>
              <p:nvPr/>
            </p:nvSpPr>
            <p:spPr>
              <a:xfrm>
                <a:off x="1080045" y="2656659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 smtClean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اَلاِخْتِلاف</a:t>
                </a:r>
                <a:endParaRPr lang="ar-SY" sz="28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E32993F5-ED48-4775-B738-5CC2B5F97C14}"/>
                  </a:ext>
                </a:extLst>
              </p:cNvPr>
              <p:cNvSpPr txBox="1"/>
              <p:nvPr/>
            </p:nvSpPr>
            <p:spPr>
              <a:xfrm>
                <a:off x="823767" y="2951535"/>
                <a:ext cx="2478997" cy="2212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 smtClean="0"/>
                  <a:t>السنة الميلادية</a:t>
                </a:r>
              </a:p>
              <a:p>
                <a:pPr algn="ctr"/>
                <a:r>
                  <a:rPr lang="ar-SY" sz="2000" b="1" dirty="0" smtClean="0"/>
                  <a:t>نسبة إلى ميلاد المسيح </a:t>
                </a:r>
              </a:p>
              <a:p>
                <a:pPr algn="ctr"/>
                <a:r>
                  <a:rPr lang="ar-SY" sz="2000" b="1" dirty="0" smtClean="0">
                    <a:solidFill>
                      <a:srgbClr val="00B050"/>
                    </a:solidFill>
                  </a:rPr>
                  <a:t>عيسى عليه السلام </a:t>
                </a:r>
              </a:p>
              <a:p>
                <a:pPr algn="ctr"/>
                <a:r>
                  <a:rPr lang="ar-SY" sz="2000" b="1" dirty="0" smtClean="0"/>
                  <a:t>يكون فيها الشهر إمّا 30 أو 31 يوماً لكن الشهر الثاني منها يكون 28 يوماً كل 3 سنوات و في السنة الرابعة يكون 29 يوماً (</a:t>
                </a:r>
                <a:r>
                  <a:rPr lang="ar-SY" sz="2000" b="1" dirty="0" smtClean="0">
                    <a:solidFill>
                      <a:srgbClr val="C00000"/>
                    </a:solidFill>
                  </a:rPr>
                  <a:t>سنة كبيسة </a:t>
                </a:r>
                <a:r>
                  <a:rPr lang="ar-SY" sz="2000" b="1" dirty="0" smtClean="0"/>
                  <a:t>)</a:t>
                </a:r>
                <a:endParaRPr lang="en-US" sz="2000" b="1" dirty="0"/>
              </a:p>
            </p:txBody>
          </p:sp>
        </p:grpSp>
      </p:grpSp>
      <p:sp>
        <p:nvSpPr>
          <p:cNvPr id="5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1985072" y="323668"/>
            <a:ext cx="970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1  </a:t>
            </a:r>
            <a:r>
              <a:rPr lang="ar-SY" sz="2400" b="1" dirty="0"/>
              <a:t>ما أَوْجُهُ الشَّبَهِ وَالاخْتِلافِ بَيْنَ السَّنةِ المِيلادِيَّةِ وَالسَّنةِ </a:t>
            </a:r>
            <a:r>
              <a:rPr lang="ar-SY" sz="2400" b="1" dirty="0" smtClean="0"/>
              <a:t>الهِجْرِيَّةِ ؟</a:t>
            </a:r>
            <a:endParaRPr lang="ar-SY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8" grpId="0" animBg="1"/>
      <p:bldP spid="36" grpId="0" animBg="1"/>
      <p:bldP spid="2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51276" y="2260155"/>
            <a:ext cx="1817412" cy="2322961"/>
            <a:chOff x="1770389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15822" y="3629955"/>
              <a:ext cx="853068" cy="774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389" y="3211009"/>
              <a:ext cx="1815909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التَّقْويمُ المِيلادِيُّ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635123" y="1236585"/>
            <a:ext cx="253162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180785" y="782090"/>
            <a:ext cx="4613704" cy="90264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180785" y="896842"/>
            <a:ext cx="4613704" cy="536623"/>
            <a:chOff x="2757409" y="1971530"/>
            <a:chExt cx="4921198" cy="536623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757409" y="2046488"/>
              <a:ext cx="4921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اِقْرَئِي ثُمَّ لَوِّنِي تاريخَ </a:t>
              </a:r>
              <a:r>
                <a:rPr lang="ar-SY" sz="2400" b="1" dirty="0" smtClean="0"/>
                <a:t>اليَوْمِ </a:t>
              </a:r>
              <a:r>
                <a:rPr lang="ar-SY" sz="2400" b="1" dirty="0"/>
                <a:t>الوَطَنِيِّ السُّعُودِيِّ</a:t>
              </a:r>
            </a:p>
          </p:txBody>
        </p:sp>
      </p:grpSp>
      <p:pic>
        <p:nvPicPr>
          <p:cNvPr id="2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1952549"/>
            <a:ext cx="4001237" cy="4439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4788477" y="41602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4 </a:t>
            </a:r>
            <a:endParaRPr lang="ar-SY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51276" y="2260155"/>
            <a:ext cx="1817412" cy="2322961"/>
            <a:chOff x="1770389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6657" y="3649673"/>
              <a:ext cx="853069" cy="774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389" y="3175965"/>
              <a:ext cx="1815909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التَّقْويمُ المِيلادِيُّ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58" y="23961"/>
            <a:ext cx="5031751" cy="4559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4630057" y="5145512"/>
            <a:ext cx="6943605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تَوْزِيعُ الشهُورِ المِيلادِيَّةِ بَيْنَ الفُصولِ الأَرْبَعةِ</a:t>
            </a:r>
          </a:p>
        </p:txBody>
      </p:sp>
    </p:spTree>
    <p:extLst>
      <p:ext uri="{BB962C8B-B14F-4D97-AF65-F5344CB8AC3E}">
        <p14:creationId xmlns:p14="http://schemas.microsoft.com/office/powerpoint/2010/main" val="7834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6944</TotalTime>
  <Words>233</Words>
  <Application>Microsoft Office PowerPoint</Application>
  <PresentationFormat>مخصص</PresentationFormat>
  <Paragraphs>67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5008</cp:revision>
  <dcterms:created xsi:type="dcterms:W3CDTF">2020-10-10T04:32:51Z</dcterms:created>
  <dcterms:modified xsi:type="dcterms:W3CDTF">2021-04-25T15:33:59Z</dcterms:modified>
</cp:coreProperties>
</file>