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89" r:id="rId2"/>
    <p:sldId id="876" r:id="rId3"/>
    <p:sldId id="899" r:id="rId4"/>
    <p:sldId id="897" r:id="rId5"/>
    <p:sldId id="890" r:id="rId6"/>
    <p:sldId id="900" r:id="rId7"/>
    <p:sldId id="901" r:id="rId8"/>
    <p:sldId id="902" r:id="rId9"/>
    <p:sldId id="903" r:id="rId10"/>
    <p:sldId id="792" r:id="rId11"/>
    <p:sldId id="904" r:id="rId12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9933FF"/>
    <a:srgbClr val="00CC99"/>
    <a:srgbClr val="33CC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17" autoAdjust="0"/>
    <p:restoredTop sz="94660"/>
  </p:normalViewPr>
  <p:slideViewPr>
    <p:cSldViewPr snapToGrid="0">
      <p:cViewPr>
        <p:scale>
          <a:sx n="75" d="100"/>
          <a:sy n="75" d="100"/>
        </p:scale>
        <p:origin x="-480" y="-66"/>
      </p:cViewPr>
      <p:guideLst>
        <p:guide orient="horz" pos="1462"/>
        <p:guide pos="71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7C2867-E55A-4D78-9560-5A67FEF13D76}" type="datetimeFigureOut">
              <a:rPr lang="ar-SY" smtClean="0"/>
              <a:t>05/10/1442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B6B5D0-A538-4549-A260-0F35CF25369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8050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05/10/1442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05/10/1442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05/10/1442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05/10/1442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05/10/1442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05/10/1442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05/10/1442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05/10/1442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05/10/1442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05/10/1442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05/10/1442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05/10/1442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.jpg"/><Relationship Id="rId4" Type="http://schemas.openxmlformats.org/officeDocument/2006/relationships/image" Target="../media/image5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5.gif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.jpeg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jpeg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5.gif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1.gif"/><Relationship Id="rId3" Type="http://schemas.openxmlformats.org/officeDocument/2006/relationships/image" Target="../media/image4.jpeg"/><Relationship Id="rId7" Type="http://schemas.openxmlformats.org/officeDocument/2006/relationships/image" Target="../media/image28.gif"/><Relationship Id="rId12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12.png"/><Relationship Id="rId5" Type="http://schemas.openxmlformats.org/officeDocument/2006/relationships/image" Target="../media/image26.png"/><Relationship Id="rId10" Type="http://schemas.openxmlformats.org/officeDocument/2006/relationships/image" Target="../media/image16.png"/><Relationship Id="rId4" Type="http://schemas.openxmlformats.org/officeDocument/2006/relationships/image" Target="../media/image5.gif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oogle.com.sa/url?sa=i&amp;rct=j&amp;q=%D8%A7%D9%84%D8%A8%D8%BA%D8%A8%D8%BA%D8%A7%D8%A1&amp;source=images&amp;cd=&amp;cad=rja&amp;docid=FMDyN2FHeF7-7M&amp;tbnid=fz3ShjWzArGbuM:&amp;ved=0CAUQjRw&amp;url=http://wwww.moroccofree.com/t36-topic&amp;ei=6YovUY60MsODhQesloG4CA&amp;psig=AFQjCNGIa98Tg7qHN7zRxrkdoiACzMCR_Q&amp;ust=1362156576442210" TargetMode="External"/><Relationship Id="rId5" Type="http://schemas.openxmlformats.org/officeDocument/2006/relationships/image" Target="../media/image32.png"/><Relationship Id="rId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.jpg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>
            <a:off x="10982686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1339572" y="3082968"/>
              <a:ext cx="38692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الغابات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98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3062" y="2574902"/>
            <a:ext cx="2835777" cy="738664"/>
            <a:chOff x="4562485" y="2574902"/>
            <a:chExt cx="2835777" cy="738664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433199" y="2574902"/>
              <a:ext cx="196506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الرابع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المَوَاطِنُ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69934" y="3671143"/>
            <a:ext cx="2761070" cy="615093"/>
            <a:chOff x="4600442" y="3678322"/>
            <a:chExt cx="2761070" cy="61509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0442" y="3678322"/>
              <a:ext cx="794644" cy="59598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114163" y="3831750"/>
              <a:ext cx="2247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الغابات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369932" y="4698665"/>
            <a:ext cx="2252673" cy="794267"/>
            <a:chOff x="4380544" y="4698665"/>
            <a:chExt cx="2333578" cy="1093390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0544" y="4698665"/>
              <a:ext cx="1064347" cy="10933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18268" y="5031262"/>
              <a:ext cx="1295854" cy="508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TextBox 21">
            <a:extLst>
              <a:ext uri="{FF2B5EF4-FFF2-40B4-BE49-F238E27FC236}">
                <a16:creationId xmlns:a16="http://schemas.microsoft.com/office/drawing/2014/main" xmlns="" id="{97DB3C04-E536-4EB7-ABCE-64E37DBC02E0}"/>
              </a:ext>
            </a:extLst>
          </p:cNvPr>
          <p:cNvSpPr txBox="1"/>
          <p:nvPr/>
        </p:nvSpPr>
        <p:spPr>
          <a:xfrm>
            <a:off x="8241237" y="2480278"/>
            <a:ext cx="3188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000" b="1" dirty="0"/>
          </a:p>
        </p:txBody>
      </p:sp>
      <p:sp>
        <p:nvSpPr>
          <p:cNvPr id="21" name="Freeform: Shape 5">
            <a:extLst>
              <a:ext uri="{FF2B5EF4-FFF2-40B4-BE49-F238E27FC236}">
                <a16:creationId xmlns:a16="http://schemas.microsoft.com/office/drawing/2014/main" xmlns="" id="{38FE7F47-D248-4947-93AD-EFD88C6C6250}"/>
              </a:ext>
            </a:extLst>
          </p:cNvPr>
          <p:cNvSpPr/>
          <p:nvPr/>
        </p:nvSpPr>
        <p:spPr>
          <a:xfrm>
            <a:off x="6365888" y="1379397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 w="244475">
            <a:solidFill>
              <a:schemeClr val="tx1">
                <a:alpha val="20000"/>
              </a:schemeClr>
            </a:solidFill>
          </a:ln>
          <a:scene3d>
            <a:camera prst="perspectiveLeft"/>
            <a:lightRig rig="brightRoom" dir="t"/>
          </a:scene3d>
          <a:sp3d prstMaterial="matte">
            <a:bevelT w="0" h="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3">
            <a:extLst>
              <a:ext uri="{FF2B5EF4-FFF2-40B4-BE49-F238E27FC236}">
                <a16:creationId xmlns:a16="http://schemas.microsoft.com/office/drawing/2014/main" xmlns="" id="{05DD7B41-9B38-4767-944F-EC69296CFC48}"/>
              </a:ext>
            </a:extLst>
          </p:cNvPr>
          <p:cNvSpPr/>
          <p:nvPr/>
        </p:nvSpPr>
        <p:spPr>
          <a:xfrm>
            <a:off x="6110577" y="1016540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noFill/>
          <a:ln w="152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4000">
                  <a:schemeClr val="bg1"/>
                </a:gs>
                <a:gs pos="6000">
                  <a:schemeClr val="bg1"/>
                </a:gs>
                <a:gs pos="78000">
                  <a:srgbClr val="FFFFFF"/>
                </a:gs>
                <a:gs pos="87000">
                  <a:srgbClr val="FFFFFF"/>
                </a:gs>
                <a:gs pos="91000">
                  <a:schemeClr val="bg1">
                    <a:lumMod val="95000"/>
                  </a:schemeClr>
                </a:gs>
                <a:gs pos="98000">
                  <a:schemeClr val="bg1"/>
                </a:gs>
              </a:gsLst>
              <a:lin ang="18900000" scaled="1"/>
              <a:tileRect/>
            </a:gradFill>
          </a:ln>
          <a:scene3d>
            <a:camera prst="perspectiveLeft"/>
            <a:lightRig rig="twoPt" dir="t"/>
          </a:scene3d>
          <a:sp3d prstMaterial="powder">
            <a:bevelT w="0" h="6477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">
            <a:extLst>
              <a:ext uri="{FF2B5EF4-FFF2-40B4-BE49-F238E27FC236}">
                <a16:creationId xmlns:a16="http://schemas.microsoft.com/office/drawing/2014/main" xmlns="" id="{6FE97CA9-EEB8-4F25-905F-F46466192B23}"/>
              </a:ext>
            </a:extLst>
          </p:cNvPr>
          <p:cNvGrpSpPr/>
          <p:nvPr/>
        </p:nvGrpSpPr>
        <p:grpSpPr>
          <a:xfrm>
            <a:off x="7309317" y="1447887"/>
            <a:ext cx="3627273" cy="1349553"/>
            <a:chOff x="4392542" y="1215118"/>
            <a:chExt cx="3627273" cy="1349553"/>
          </a:xfrm>
        </p:grpSpPr>
        <p:sp>
          <p:nvSpPr>
            <p:cNvPr id="29" name="TextBox 6">
              <a:extLst>
                <a:ext uri="{FF2B5EF4-FFF2-40B4-BE49-F238E27FC236}">
                  <a16:creationId xmlns:a16="http://schemas.microsoft.com/office/drawing/2014/main" xmlns="" id="{85F6043C-396C-498A-A0A0-BA201A7ADC10}"/>
                </a:ext>
              </a:extLst>
            </p:cNvPr>
            <p:cNvSpPr txBox="1"/>
            <p:nvPr/>
          </p:nvSpPr>
          <p:spPr>
            <a:xfrm>
              <a:off x="4565205" y="1699157"/>
              <a:ext cx="22642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000" dirty="0">
                <a:latin typeface="Arial Nova" panose="020B0504020202020204" pitchFamily="34" charset="0"/>
                <a:ea typeface="Verdana" panose="020B060403050404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TextBox 7">
              <a:extLst>
                <a:ext uri="{FF2B5EF4-FFF2-40B4-BE49-F238E27FC236}">
                  <a16:creationId xmlns:a16="http://schemas.microsoft.com/office/drawing/2014/main" xmlns="" id="{52C665CB-E2B3-49D8-A1A8-3DFF8AD9800D}"/>
                </a:ext>
              </a:extLst>
            </p:cNvPr>
            <p:cNvSpPr txBox="1"/>
            <p:nvPr/>
          </p:nvSpPr>
          <p:spPr>
            <a:xfrm>
              <a:off x="4392542" y="1364342"/>
              <a:ext cx="8326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200" dirty="0"/>
            </a:p>
          </p:txBody>
        </p:sp>
        <p:sp>
          <p:nvSpPr>
            <p:cNvPr id="31" name="TextBox 8">
              <a:extLst>
                <a:ext uri="{FF2B5EF4-FFF2-40B4-BE49-F238E27FC236}">
                  <a16:creationId xmlns:a16="http://schemas.microsoft.com/office/drawing/2014/main" xmlns="" id="{D60F5F48-A5B2-4A46-8D88-01279B6641FE}"/>
                </a:ext>
              </a:extLst>
            </p:cNvPr>
            <p:cNvSpPr txBox="1"/>
            <p:nvPr/>
          </p:nvSpPr>
          <p:spPr>
            <a:xfrm>
              <a:off x="5960351" y="1215118"/>
              <a:ext cx="205946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72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33" name="TextBox 9">
            <a:extLst>
              <a:ext uri="{FF2B5EF4-FFF2-40B4-BE49-F238E27FC236}">
                <a16:creationId xmlns:a16="http://schemas.microsoft.com/office/drawing/2014/main" xmlns="" id="{393E9811-67FC-4C3C-B752-072534E2A030}"/>
              </a:ext>
            </a:extLst>
          </p:cNvPr>
          <p:cNvSpPr txBox="1"/>
          <p:nvPr/>
        </p:nvSpPr>
        <p:spPr>
          <a:xfrm>
            <a:off x="6616700" y="1306909"/>
            <a:ext cx="49327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C00000"/>
                </a:solidFill>
              </a:rPr>
              <a:t>1- </a:t>
            </a:r>
            <a:r>
              <a:rPr lang="ar-SY" sz="2000" b="1" dirty="0">
                <a:solidFill>
                  <a:srgbClr val="C00000"/>
                </a:solidFill>
              </a:rPr>
              <a:t> </a:t>
            </a:r>
            <a:r>
              <a:rPr lang="ar-SY" sz="2000" b="1" dirty="0" smtClean="0">
                <a:solidFill>
                  <a:srgbClr val="C00000"/>
                </a:solidFill>
              </a:rPr>
              <a:t>أُقارن. </a:t>
            </a:r>
            <a:r>
              <a:rPr lang="ar-SY" sz="2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فيم تتشابه الغابات و فيم تختلف</a:t>
            </a:r>
            <a:r>
              <a:rPr lang="ar-SY" sz="2000" b="1" dirty="0" smtClean="0">
                <a:solidFill>
                  <a:srgbClr val="C00000"/>
                </a:solidFill>
              </a:rPr>
              <a:t>؟</a:t>
            </a:r>
          </a:p>
          <a:p>
            <a:pPr algn="r"/>
            <a:r>
              <a:rPr lang="ar-SY" sz="2000" b="1" dirty="0" smtClean="0"/>
              <a:t>تتشابه الغابات في كثرة الأشجار و نباتات و أنواع مختلفة من الحيوانات و تختلف في طول الأشجار و نوعها و مناخ الغابة</a:t>
            </a:r>
          </a:p>
          <a:p>
            <a:pPr algn="r"/>
            <a:r>
              <a:rPr lang="ar-SY" sz="2000" b="1" dirty="0">
                <a:solidFill>
                  <a:srgbClr val="C00000"/>
                </a:solidFill>
              </a:rPr>
              <a:t>2- </a:t>
            </a:r>
            <a:r>
              <a:rPr lang="ar-SY" sz="2000" b="1" dirty="0" smtClean="0">
                <a:solidFill>
                  <a:srgbClr val="C00000"/>
                </a:solidFill>
              </a:rPr>
              <a:t>أُسمِّي حيوانات تعيش في الغابة؟</a:t>
            </a:r>
          </a:p>
          <a:p>
            <a:pPr algn="r"/>
            <a:r>
              <a:rPr lang="ar-SY" sz="2000" b="1" dirty="0" smtClean="0"/>
              <a:t>الأسد و النمر و نقّار الخشب و الغزال و السنجاب والببغاء</a:t>
            </a:r>
          </a:p>
          <a:p>
            <a:pPr algn="r"/>
            <a:r>
              <a:rPr lang="ar-SY" sz="2000" b="1" dirty="0" smtClean="0">
                <a:solidFill>
                  <a:srgbClr val="C00000"/>
                </a:solidFill>
              </a:rPr>
              <a:t>3- </a:t>
            </a:r>
            <a:r>
              <a:rPr lang="ar-SY" sz="2000" b="1" dirty="0">
                <a:solidFill>
                  <a:srgbClr val="C00000"/>
                </a:solidFill>
              </a:rPr>
              <a:t>السؤال الأساسي , </a:t>
            </a:r>
            <a:r>
              <a:rPr lang="ar-SY" sz="2000" b="1" dirty="0" smtClean="0">
                <a:solidFill>
                  <a:srgbClr val="C00000"/>
                </a:solidFill>
              </a:rPr>
              <a:t>كيف تعيش المخلوقات الحية في موطن الغابة؟</a:t>
            </a:r>
          </a:p>
          <a:p>
            <a:pPr algn="r"/>
            <a:r>
              <a:rPr lang="ar-SY" sz="2000" b="1" dirty="0" smtClean="0"/>
              <a:t>عندما يتوفّر الظروف المناسبة كالأمطار و ضوء الشمس في الغابات تنمو الأشجار العالية و بعض الحيوانات تعيش على قمم بعض الأشجار و بعضها يعيش على الأرض كما أن بعض الحيوانات تتغذّى على النباتات في الغابة</a:t>
            </a:r>
          </a:p>
        </p:txBody>
      </p:sp>
      <p:sp>
        <p:nvSpPr>
          <p:cNvPr id="35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10079888" y="160010"/>
            <a:ext cx="187263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أفكّر و أتحدّث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36" name="Picture 9">
            <a:extLst>
              <a:ext uri="{FF2B5EF4-FFF2-40B4-BE49-F238E27FC236}">
                <a16:creationId xmlns="" xmlns:a16="http://schemas.microsoft.com/office/drawing/2014/main" id="{9A6DC666-8C03-491E-856F-6D938661D0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715" y="1306909"/>
            <a:ext cx="2627862" cy="1747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Picture 22">
            <a:extLst>
              <a:ext uri="{FF2B5EF4-FFF2-40B4-BE49-F238E27FC236}">
                <a16:creationId xmlns="" xmlns:a16="http://schemas.microsoft.com/office/drawing/2014/main" id="{493E3294-B1F1-4237-A5FA-4D19F5A5E6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4720" y="3824572"/>
            <a:ext cx="2363852" cy="177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44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1801"/>
                            </p:stCondLst>
                            <p:childTnLst>
                              <p:par>
                                <p:cTn id="5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2301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1" grpId="0" animBg="1"/>
      <p:bldP spid="26" grpId="0" animBg="1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614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9">
            <a:extLst>
              <a:ext uri="{FF2B5EF4-FFF2-40B4-BE49-F238E27FC236}">
                <a16:creationId xmlns="" xmlns:a16="http://schemas.microsoft.com/office/drawing/2014/main" id="{9A6DC666-8C03-491E-856F-6D938661D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952" y="1683657"/>
            <a:ext cx="7279966" cy="4840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3062" y="2533507"/>
            <a:ext cx="2818393" cy="738664"/>
            <a:chOff x="4346090" y="2533507"/>
            <a:chExt cx="2818393" cy="738664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90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123542" y="2533507"/>
              <a:ext cx="204094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الرابع</a:t>
              </a:r>
            </a:p>
            <a:p>
              <a:pPr algn="ct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المَوَاطِنُ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92087" y="3616134"/>
            <a:ext cx="2506789" cy="630702"/>
            <a:chOff x="4485115" y="3616134"/>
            <a:chExt cx="2506789" cy="63070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115" y="3616134"/>
              <a:ext cx="840936" cy="63070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234107" y="3700652"/>
              <a:ext cx="17577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الغابات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392087" y="4701089"/>
            <a:ext cx="2275818" cy="896334"/>
            <a:chOff x="4485115" y="4701089"/>
            <a:chExt cx="2275818" cy="89633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115" y="4701089"/>
              <a:ext cx="872525" cy="8963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65079" y="496880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9075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Freeform: Shape 12">
            <a:extLst>
              <a:ext uri="{FF2B5EF4-FFF2-40B4-BE49-F238E27FC236}">
                <a16:creationId xmlns:a16="http://schemas.microsoft.com/office/drawing/2014/main" xmlns="" id="{66AAAF00-546E-4D11-A9DF-771E4009B418}"/>
              </a:ext>
            </a:extLst>
          </p:cNvPr>
          <p:cNvSpPr/>
          <p:nvPr/>
        </p:nvSpPr>
        <p:spPr>
          <a:xfrm flipH="1" flipV="1">
            <a:off x="6637148" y="3343936"/>
            <a:ext cx="5363169" cy="2906071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 flip="none" rotWithShape="1">
            <a:gsLst>
              <a:gs pos="0">
                <a:srgbClr val="00CCFF"/>
              </a:gs>
              <a:gs pos="100000">
                <a:srgbClr val="0033CC"/>
              </a:gs>
            </a:gsLst>
            <a:lin ang="10800000" scaled="1"/>
            <a:tileRect/>
          </a:gradFill>
          <a:ln>
            <a:noFill/>
          </a:ln>
          <a:effectLst>
            <a:innerShdw blurRad="2286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Freeform: Shape 13">
            <a:extLst>
              <a:ext uri="{FF2B5EF4-FFF2-40B4-BE49-F238E27FC236}">
                <a16:creationId xmlns:a16="http://schemas.microsoft.com/office/drawing/2014/main" xmlns="" id="{D2922E7D-05B2-4196-B387-C88EDA7D7FE0}"/>
              </a:ext>
            </a:extLst>
          </p:cNvPr>
          <p:cNvSpPr/>
          <p:nvPr/>
        </p:nvSpPr>
        <p:spPr>
          <a:xfrm flipH="1" flipV="1">
            <a:off x="6473935" y="3133699"/>
            <a:ext cx="5363168" cy="2906072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>
            <a:gsLst>
              <a:gs pos="47000">
                <a:schemeClr val="bg1"/>
              </a:gs>
              <a:gs pos="0">
                <a:schemeClr val="bg1">
                  <a:lumMod val="9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47" name="Group 2">
            <a:extLst>
              <a:ext uri="{FF2B5EF4-FFF2-40B4-BE49-F238E27FC236}">
                <a16:creationId xmlns:a16="http://schemas.microsoft.com/office/drawing/2014/main" xmlns="" id="{DE6A379F-7BDE-447D-BA19-E77AE351583C}"/>
              </a:ext>
            </a:extLst>
          </p:cNvPr>
          <p:cNvGrpSpPr/>
          <p:nvPr/>
        </p:nvGrpSpPr>
        <p:grpSpPr>
          <a:xfrm>
            <a:off x="7023821" y="4417350"/>
            <a:ext cx="4813282" cy="1360524"/>
            <a:chOff x="5386173" y="4063644"/>
            <a:chExt cx="4120218" cy="1360524"/>
          </a:xfrm>
        </p:grpSpPr>
        <p:sp>
          <p:nvSpPr>
            <p:cNvPr id="48" name="TextBox 22">
              <a:extLst>
                <a:ext uri="{FF2B5EF4-FFF2-40B4-BE49-F238E27FC236}">
                  <a16:creationId xmlns:a16="http://schemas.microsoft.com/office/drawing/2014/main" xmlns="" id="{3656659C-DE48-4A4A-8918-D6B6FE244D42}"/>
                </a:ext>
              </a:extLst>
            </p:cNvPr>
            <p:cNvSpPr txBox="1"/>
            <p:nvPr/>
          </p:nvSpPr>
          <p:spPr>
            <a:xfrm>
              <a:off x="5386173" y="4063644"/>
              <a:ext cx="41202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0033CC"/>
                  </a:solidFill>
                  <a:latin typeface="Century Gothic" panose="020B0502020202020204" pitchFamily="34" charset="0"/>
                </a:rPr>
                <a:t>تتشابه الغابات في كثرة الأشجار و نباتات و أنواع مختلفة من الحيوانات و تختلف في طول الأشجار و نوعها و مناخ الغابة</a:t>
              </a:r>
              <a:endParaRPr lang="ar-SY" sz="2400" b="1" dirty="0">
                <a:solidFill>
                  <a:srgbClr val="0033CC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9" name="TextBox 23">
              <a:extLst>
                <a:ext uri="{FF2B5EF4-FFF2-40B4-BE49-F238E27FC236}">
                  <a16:creationId xmlns:a16="http://schemas.microsoft.com/office/drawing/2014/main" xmlns="" id="{C2363FE4-D677-4806-9FF1-D3FD9513713E}"/>
                </a:ext>
              </a:extLst>
            </p:cNvPr>
            <p:cNvSpPr txBox="1"/>
            <p:nvPr/>
          </p:nvSpPr>
          <p:spPr>
            <a:xfrm>
              <a:off x="6566706" y="5024058"/>
              <a:ext cx="28342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000" b="1" dirty="0"/>
            </a:p>
          </p:txBody>
        </p:sp>
      </p:grpSp>
      <p:sp>
        <p:nvSpPr>
          <p:cNvPr id="26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849559" y="182735"/>
            <a:ext cx="50583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3200" b="1" dirty="0" smtClean="0">
                <a:solidFill>
                  <a:schemeClr val="bg1"/>
                </a:solidFill>
              </a:rPr>
              <a:t>الغابات</a:t>
            </a:r>
            <a:endParaRPr lang="ar-SY" sz="2800" b="1" dirty="0">
              <a:solidFill>
                <a:schemeClr val="bg1"/>
              </a:solidFill>
              <a:latin typeface="Oswald" panose="02000503000000000000" pitchFamily="2" charset="0"/>
            </a:endParaRPr>
          </a:p>
          <a:p>
            <a:pPr algn="ctr"/>
            <a:endParaRPr lang="ar-SY" sz="2800" b="1" dirty="0">
              <a:solidFill>
                <a:schemeClr val="bg1"/>
              </a:solidFill>
            </a:endParaRPr>
          </a:p>
        </p:txBody>
      </p:sp>
      <p:sp>
        <p:nvSpPr>
          <p:cNvPr id="28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6473935" y="906009"/>
            <a:ext cx="5507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فيم تتشابه الغابات و فيم تختلف ؟</a:t>
            </a:r>
            <a:endParaRPr lang="ar-SY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37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40" grpId="0" animBg="1"/>
      <p:bldP spid="41" grpId="0" animBg="1"/>
      <p:bldP spid="26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3062" y="2533507"/>
            <a:ext cx="2818393" cy="738664"/>
            <a:chOff x="4346090" y="2533507"/>
            <a:chExt cx="2818393" cy="738664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90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123542" y="2533507"/>
              <a:ext cx="204094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الرابع</a:t>
              </a:r>
            </a:p>
            <a:p>
              <a:pPr algn="ct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المَوَاطِنُ</a:t>
              </a:r>
              <a:endParaRPr lang="ar-SY" sz="2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92087" y="3616134"/>
            <a:ext cx="2803416" cy="630702"/>
            <a:chOff x="4485115" y="3616134"/>
            <a:chExt cx="2803416" cy="63070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115" y="3616134"/>
              <a:ext cx="840936" cy="63070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4999493" y="3732702"/>
              <a:ext cx="22890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الغابات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305676" y="4627782"/>
            <a:ext cx="2362229" cy="1051378"/>
            <a:chOff x="4398704" y="4627782"/>
            <a:chExt cx="2362229" cy="1051378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8704" y="4627782"/>
              <a:ext cx="1023451" cy="105137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65079" y="496880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9075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9361714" y="502036"/>
            <a:ext cx="2537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Y" sz="2400" b="1" dirty="0" smtClean="0">
                <a:solidFill>
                  <a:schemeClr val="bg1"/>
                </a:solidFill>
              </a:rPr>
              <a:t>كيف تبدو الْغابَةُ ؟ </a:t>
            </a:r>
            <a:endParaRPr lang="ar-SA" sz="2400" b="1" dirty="0">
              <a:solidFill>
                <a:schemeClr val="bg1"/>
              </a:solidFill>
            </a:endParaRPr>
          </a:p>
        </p:txBody>
      </p:sp>
      <p:sp>
        <p:nvSpPr>
          <p:cNvPr id="33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4059124" y="1099206"/>
            <a:ext cx="7837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Y" sz="2400" b="1" dirty="0" smtClean="0">
                <a:solidFill>
                  <a:schemeClr val="bg1"/>
                </a:solidFill>
              </a:rPr>
              <a:t>الغابة مَوْطِنُ تتوافر فيه </a:t>
            </a:r>
            <a:r>
              <a:rPr lang="ar-SY" sz="2400" b="1" dirty="0">
                <a:solidFill>
                  <a:schemeClr val="bg1"/>
                </a:solidFill>
              </a:rPr>
              <a:t>الأَمْطارِ</a:t>
            </a:r>
            <a:r>
              <a:rPr lang="ar-SY" sz="2400" b="1" dirty="0" smtClean="0">
                <a:solidFill>
                  <a:schemeClr val="bg1"/>
                </a:solidFill>
              </a:rPr>
              <a:t> و </a:t>
            </a:r>
            <a:r>
              <a:rPr lang="ar-SY" sz="2400" b="1" dirty="0">
                <a:solidFill>
                  <a:schemeClr val="bg1"/>
                </a:solidFill>
              </a:rPr>
              <a:t>ضَوْءِ الشَّمْسِ </a:t>
            </a:r>
            <a:r>
              <a:rPr lang="ar-SY" sz="2400" b="1" dirty="0" smtClean="0">
                <a:solidFill>
                  <a:schemeClr val="bg1"/>
                </a:solidFill>
              </a:rPr>
              <a:t>لذا تَنْمُو </a:t>
            </a:r>
            <a:r>
              <a:rPr lang="ar-SY" sz="2400" b="1" dirty="0">
                <a:solidFill>
                  <a:schemeClr val="bg1"/>
                </a:solidFill>
              </a:rPr>
              <a:t>فِيهِ </a:t>
            </a:r>
            <a:r>
              <a:rPr lang="ar-SY" sz="2400" b="1" dirty="0" smtClean="0">
                <a:solidFill>
                  <a:schemeClr val="bg1"/>
                </a:solidFill>
              </a:rPr>
              <a:t>أَشْجارُ كثيرة  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37" name="Picture 82">
            <a:extLst>
              <a:ext uri="{FF2B5EF4-FFF2-40B4-BE49-F238E27FC236}">
                <a16:creationId xmlns="" xmlns:a16="http://schemas.microsoft.com/office/drawing/2014/main" id="{70EA20BE-A8BF-4EF4-8548-789D40F0F6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209" t="-1" r="-1" b="659"/>
          <a:stretch/>
        </p:blipFill>
        <p:spPr>
          <a:xfrm>
            <a:off x="5423540" y="1769090"/>
            <a:ext cx="2554573" cy="2154324"/>
          </a:xfrm>
          <a:prstGeom prst="rect">
            <a:avLst/>
          </a:prstGeom>
        </p:spPr>
      </p:pic>
      <p:pic>
        <p:nvPicPr>
          <p:cNvPr id="38" name="Picture 22">
            <a:extLst>
              <a:ext uri="{FF2B5EF4-FFF2-40B4-BE49-F238E27FC236}">
                <a16:creationId xmlns="" xmlns:a16="http://schemas.microsoft.com/office/drawing/2014/main" id="{493E3294-B1F1-4237-A5FA-4D19F5A5E6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0460" y="1769090"/>
            <a:ext cx="2959936" cy="2219953"/>
          </a:xfrm>
          <a:prstGeom prst="rect">
            <a:avLst/>
          </a:prstGeom>
        </p:spPr>
      </p:pic>
      <p:sp>
        <p:nvSpPr>
          <p:cNvPr id="26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5374277" y="4124846"/>
            <a:ext cx="6401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400" b="1" dirty="0">
                <a:solidFill>
                  <a:schemeClr val="bg1"/>
                </a:solidFill>
              </a:rPr>
              <a:t>مُعْظَمُ الأَشْجارِ لَهَا أَوْراقٌ يَتَغَيَّرُ لَوْنُهَا، وَتَتَسَاقَطُ في فَصْلِ الْخَرِيفِ، وَلَكِنَّ بَعْضَها يَبْقَى أَخْضَرَ طَوَالَ السَّنَةِ</a:t>
            </a:r>
          </a:p>
        </p:txBody>
      </p:sp>
      <p:pic>
        <p:nvPicPr>
          <p:cNvPr id="27" name="Picture 8">
            <a:extLst>
              <a:ext uri="{FF2B5EF4-FFF2-40B4-BE49-F238E27FC236}">
                <a16:creationId xmlns="" xmlns:a16="http://schemas.microsoft.com/office/drawing/2014/main" id="{DD36D5CD-3D0B-4E1A-936E-1C5FB46DA68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2641"/>
          <a:stretch/>
        </p:blipFill>
        <p:spPr>
          <a:xfrm>
            <a:off x="8959356" y="5210876"/>
            <a:ext cx="2323355" cy="1400090"/>
          </a:xfrm>
          <a:prstGeom prst="rect">
            <a:avLst/>
          </a:prstGeom>
        </p:spPr>
      </p:pic>
      <p:pic>
        <p:nvPicPr>
          <p:cNvPr id="31" name="Picture 8">
            <a:extLst>
              <a:ext uri="{FF2B5EF4-FFF2-40B4-BE49-F238E27FC236}">
                <a16:creationId xmlns="" xmlns:a16="http://schemas.microsoft.com/office/drawing/2014/main" id="{DD36D5CD-3D0B-4E1A-936E-1C5FB46DA6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757" y="5153471"/>
            <a:ext cx="2591103" cy="1457495"/>
          </a:xfrm>
          <a:prstGeom prst="rect">
            <a:avLst/>
          </a:prstGeom>
        </p:spPr>
      </p:pic>
      <p:pic>
        <p:nvPicPr>
          <p:cNvPr id="39" name="Picture 8">
            <a:extLst>
              <a:ext uri="{FF2B5EF4-FFF2-40B4-BE49-F238E27FC236}">
                <a16:creationId xmlns="" xmlns:a16="http://schemas.microsoft.com/office/drawing/2014/main" id="{DD36D5CD-3D0B-4E1A-936E-1C5FB46DA68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367" y="5104761"/>
            <a:ext cx="2224691" cy="155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97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9" grpId="0"/>
      <p:bldP spid="33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3062" y="2533507"/>
            <a:ext cx="2818393" cy="738664"/>
            <a:chOff x="4346090" y="2533507"/>
            <a:chExt cx="2818393" cy="738664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90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123542" y="2533507"/>
              <a:ext cx="204094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الرابع</a:t>
              </a:r>
            </a:p>
            <a:p>
              <a:pPr algn="ct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المَوَاطِنُ</a:t>
              </a:r>
              <a:endParaRPr lang="ar-SY" sz="2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92087" y="3616134"/>
            <a:ext cx="2709506" cy="630702"/>
            <a:chOff x="4485115" y="3616134"/>
            <a:chExt cx="2709506" cy="63070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115" y="3616134"/>
              <a:ext cx="840936" cy="63070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4905583" y="3708618"/>
              <a:ext cx="22890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الغابات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316732" y="4701089"/>
            <a:ext cx="2351173" cy="985971"/>
            <a:chOff x="4409760" y="4701089"/>
            <a:chExt cx="2351173" cy="985971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760" y="4701089"/>
              <a:ext cx="959781" cy="9859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65079" y="496880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9075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2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5588735" y="1026853"/>
            <a:ext cx="6401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400" b="1" dirty="0">
                <a:solidFill>
                  <a:schemeClr val="bg1"/>
                </a:solidFill>
              </a:rPr>
              <a:t>فِي الْغاباتِ تَعيشُ الْغِزْلانُ وَالدِّبَبَةُ السَّوْداءُ وَالثَّعالِبُ.</a:t>
            </a:r>
          </a:p>
        </p:txBody>
      </p:sp>
      <p:pic>
        <p:nvPicPr>
          <p:cNvPr id="43" name="Picture 5">
            <a:extLst>
              <a:ext uri="{FF2B5EF4-FFF2-40B4-BE49-F238E27FC236}">
                <a16:creationId xmlns="" xmlns:a16="http://schemas.microsoft.com/office/drawing/2014/main" id="{8078B3A2-3B60-4495-842D-64D1E3684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3085" y="1675657"/>
            <a:ext cx="2665639" cy="1554402"/>
          </a:xfrm>
          <a:prstGeom prst="rect">
            <a:avLst/>
          </a:prstGeom>
        </p:spPr>
      </p:pic>
      <p:pic>
        <p:nvPicPr>
          <p:cNvPr id="44" name="Picture 15">
            <a:extLst>
              <a:ext uri="{FF2B5EF4-FFF2-40B4-BE49-F238E27FC236}">
                <a16:creationId xmlns="" xmlns:a16="http://schemas.microsoft.com/office/drawing/2014/main" id="{49727126-BB69-4611-8310-F58A1222E8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7667" y="1675657"/>
            <a:ext cx="2787193" cy="1554402"/>
          </a:xfrm>
          <a:prstGeom prst="rect">
            <a:avLst/>
          </a:prstGeom>
        </p:spPr>
      </p:pic>
      <p:pic>
        <p:nvPicPr>
          <p:cNvPr id="45" name="Picture 20">
            <a:extLst>
              <a:ext uri="{FF2B5EF4-FFF2-40B4-BE49-F238E27FC236}">
                <a16:creationId xmlns="" xmlns:a16="http://schemas.microsoft.com/office/drawing/2014/main" id="{75D09BE1-D151-4901-987B-F693DBE5A0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86457" y="1664717"/>
            <a:ext cx="2802278" cy="1576281"/>
          </a:xfrm>
          <a:prstGeom prst="rect">
            <a:avLst/>
          </a:prstGeom>
        </p:spPr>
      </p:pic>
      <p:sp>
        <p:nvSpPr>
          <p:cNvPr id="47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4063676" y="3469820"/>
            <a:ext cx="7837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Y" sz="2400" b="1" dirty="0">
                <a:solidFill>
                  <a:schemeClr val="bg1"/>
                </a:solidFill>
              </a:rPr>
              <a:t>فِي الْغاباتِ تَعيشُ الطُّيُورُ وَالْحَشَراتُ وَالدِّيدانُ</a:t>
            </a:r>
          </a:p>
        </p:txBody>
      </p:sp>
      <p:pic>
        <p:nvPicPr>
          <p:cNvPr id="48" name="Picture 6">
            <a:extLst>
              <a:ext uri="{FF2B5EF4-FFF2-40B4-BE49-F238E27FC236}">
                <a16:creationId xmlns="" xmlns:a16="http://schemas.microsoft.com/office/drawing/2014/main" id="{5092B53D-342B-42E9-A642-1D64943F0B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32158" y="4360132"/>
            <a:ext cx="1974077" cy="1314766"/>
          </a:xfrm>
          <a:prstGeom prst="rect">
            <a:avLst/>
          </a:prstGeom>
        </p:spPr>
      </p:pic>
      <p:pic>
        <p:nvPicPr>
          <p:cNvPr id="49" name="Picture 2">
            <a:extLst>
              <a:ext uri="{FF2B5EF4-FFF2-40B4-BE49-F238E27FC236}">
                <a16:creationId xmlns="" xmlns:a16="http://schemas.microsoft.com/office/drawing/2014/main" id="{7B659CC4-BAE2-4EF7-B86C-49F9F060A4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50994" y="4222080"/>
            <a:ext cx="2018924" cy="1391866"/>
          </a:xfrm>
          <a:prstGeom prst="rect">
            <a:avLst/>
          </a:prstGeom>
        </p:spPr>
      </p:pic>
      <p:pic>
        <p:nvPicPr>
          <p:cNvPr id="50" name="Picture 5">
            <a:extLst>
              <a:ext uri="{FF2B5EF4-FFF2-40B4-BE49-F238E27FC236}">
                <a16:creationId xmlns="" xmlns:a16="http://schemas.microsoft.com/office/drawing/2014/main" id="{76163CC6-F6BA-4D1A-B7A1-C02FE122990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5837"/>
          <a:stretch/>
        </p:blipFill>
        <p:spPr>
          <a:xfrm>
            <a:off x="6484800" y="4414439"/>
            <a:ext cx="2019623" cy="1199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8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42" grpId="0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3062" y="2533507"/>
            <a:ext cx="2818393" cy="738664"/>
            <a:chOff x="4346090" y="2533507"/>
            <a:chExt cx="2818393" cy="738664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90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123542" y="2533507"/>
              <a:ext cx="204094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الرابع</a:t>
              </a:r>
            </a:p>
            <a:p>
              <a:pPr algn="ct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المَوَاطِنُ</a:t>
              </a:r>
              <a:endParaRPr lang="ar-SY" sz="2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92087" y="3616134"/>
            <a:ext cx="2804533" cy="658079"/>
            <a:chOff x="4485115" y="3616134"/>
            <a:chExt cx="2804533" cy="658079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115" y="3616134"/>
              <a:ext cx="840936" cy="63070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000610" y="3812548"/>
              <a:ext cx="22890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الغابات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332664" y="4521031"/>
            <a:ext cx="2335241" cy="985971"/>
            <a:chOff x="4425692" y="4521031"/>
            <a:chExt cx="2335241" cy="985971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5692" y="4521031"/>
              <a:ext cx="959781" cy="9859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65079" y="496880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9075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9347837" y="251563"/>
            <a:ext cx="2346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Y" sz="2800" b="1" dirty="0">
                <a:solidFill>
                  <a:schemeClr val="bg1"/>
                </a:solidFill>
              </a:rPr>
              <a:t>الحياة في الغابة</a:t>
            </a:r>
          </a:p>
        </p:txBody>
      </p:sp>
      <p:sp>
        <p:nvSpPr>
          <p:cNvPr id="33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3469173" y="1099206"/>
            <a:ext cx="8224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Y" sz="2400" b="1" dirty="0">
                <a:solidFill>
                  <a:srgbClr val="FFFF00"/>
                </a:solidFill>
              </a:rPr>
              <a:t>اَلْبُومُ</a:t>
            </a:r>
            <a:r>
              <a:rPr lang="ar-SY" sz="2400" b="1" dirty="0">
                <a:solidFill>
                  <a:schemeClr val="bg1"/>
                </a:solidFill>
              </a:rPr>
              <a:t> لَهُ عَيْنانِ </a:t>
            </a:r>
            <a:r>
              <a:rPr lang="ar-SY" sz="2400" b="1" dirty="0" smtClean="0">
                <a:solidFill>
                  <a:schemeClr val="bg1"/>
                </a:solidFill>
              </a:rPr>
              <a:t>كَبيرَتانِ</a:t>
            </a:r>
            <a:r>
              <a:rPr lang="ar-SY" sz="2400" b="1" dirty="0">
                <a:solidFill>
                  <a:schemeClr val="bg1"/>
                </a:solidFill>
              </a:rPr>
              <a:t> يَصْطادُ الْبُومُ فِي اللَّيْلِ، مُسْتَخْدِمًا حاسَّتَيِ السَّمْعِ وَالْبَصَرِ</a:t>
            </a:r>
            <a:r>
              <a:rPr lang="ar-SY" sz="2400" b="1" dirty="0" smtClean="0">
                <a:solidFill>
                  <a:schemeClr val="bg1"/>
                </a:solidFill>
              </a:rPr>
              <a:t>.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34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3875054" y="1810045"/>
            <a:ext cx="7819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400" b="1" dirty="0">
                <a:solidFill>
                  <a:srgbClr val="FFFF00"/>
                </a:solidFill>
              </a:rPr>
              <a:t>نَقّارُ الْخَشَبِ </a:t>
            </a:r>
            <a:r>
              <a:rPr lang="ar-SA" sz="2400" b="1" dirty="0">
                <a:solidFill>
                  <a:schemeClr val="bg1"/>
                </a:solidFill>
              </a:rPr>
              <a:t>لَهُ مِنْقارٌ طَوِيلٌ حَادٌّ يَنْقُرُ بهِ الأَشْجارَ بَحْثًا عَنِ الْحَشَراتِ لِيَأْكُلَها.</a:t>
            </a:r>
          </a:p>
        </p:txBody>
      </p:sp>
      <p:sp>
        <p:nvSpPr>
          <p:cNvPr id="28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3991689" y="2628620"/>
            <a:ext cx="7702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Y" sz="2400" b="1" dirty="0">
                <a:solidFill>
                  <a:srgbClr val="FFFF00"/>
                </a:solidFill>
              </a:rPr>
              <a:t>السِّنْجَابُ</a:t>
            </a:r>
            <a:r>
              <a:rPr lang="ar-SY" sz="2400" b="1" dirty="0">
                <a:solidFill>
                  <a:schemeClr val="bg1"/>
                </a:solidFill>
              </a:rPr>
              <a:t> لَهُ خُدُودٌ كَبيرَةٌ تُساعِدُهُ في حَمْلِ </a:t>
            </a:r>
            <a:r>
              <a:rPr lang="ar-SY" sz="2400" b="1" dirty="0" smtClean="0">
                <a:solidFill>
                  <a:schemeClr val="bg1"/>
                </a:solidFill>
              </a:rPr>
              <a:t>الْكَثِيرِ مِنَ </a:t>
            </a:r>
            <a:r>
              <a:rPr lang="ar-SY" sz="2400" b="1" dirty="0">
                <a:solidFill>
                  <a:schemeClr val="bg1"/>
                </a:solidFill>
              </a:rPr>
              <a:t>الْجَوْزِ.</a:t>
            </a:r>
          </a:p>
        </p:txBody>
      </p:sp>
      <p:pic>
        <p:nvPicPr>
          <p:cNvPr id="26" name="Picture 4">
            <a:extLst>
              <a:ext uri="{FF2B5EF4-FFF2-40B4-BE49-F238E27FC236}">
                <a16:creationId xmlns="" xmlns:a16="http://schemas.microsoft.com/office/drawing/2014/main" id="{2242CFEE-B646-4C98-88A4-07E146751B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5872" y="4462210"/>
            <a:ext cx="1890155" cy="1245398"/>
          </a:xfrm>
          <a:prstGeom prst="rect">
            <a:avLst/>
          </a:prstGeom>
        </p:spPr>
      </p:pic>
      <p:pic>
        <p:nvPicPr>
          <p:cNvPr id="27" name="Picture 1">
            <a:extLst>
              <a:ext uri="{FF2B5EF4-FFF2-40B4-BE49-F238E27FC236}">
                <a16:creationId xmlns="" xmlns:a16="http://schemas.microsoft.com/office/drawing/2014/main" id="{66895310-C4F3-40BF-869D-78EF5A90053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328" r="24069"/>
          <a:stretch/>
        </p:blipFill>
        <p:spPr>
          <a:xfrm>
            <a:off x="9700562" y="4391318"/>
            <a:ext cx="1993600" cy="1245398"/>
          </a:xfrm>
          <a:prstGeom prst="rect">
            <a:avLst/>
          </a:prstGeom>
        </p:spPr>
      </p:pic>
      <p:pic>
        <p:nvPicPr>
          <p:cNvPr id="36" name="Picture 6">
            <a:extLst>
              <a:ext uri="{FF2B5EF4-FFF2-40B4-BE49-F238E27FC236}">
                <a16:creationId xmlns="" xmlns:a16="http://schemas.microsoft.com/office/drawing/2014/main" id="{A3C2AC52-1386-46A0-8EB1-CD1B3C68F7B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5763"/>
          <a:stretch/>
        </p:blipFill>
        <p:spPr>
          <a:xfrm>
            <a:off x="5281169" y="4391318"/>
            <a:ext cx="2133073" cy="1262822"/>
          </a:xfrm>
          <a:prstGeom prst="rect">
            <a:avLst/>
          </a:prstGeom>
        </p:spPr>
      </p:pic>
      <p:sp>
        <p:nvSpPr>
          <p:cNvPr id="37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3991689" y="3350883"/>
            <a:ext cx="7702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Y" sz="2400" b="1" dirty="0">
                <a:solidFill>
                  <a:srgbClr val="FFFF00"/>
                </a:solidFill>
              </a:rPr>
              <a:t>اَلْغَزَالُ</a:t>
            </a:r>
            <a:r>
              <a:rPr lang="ar-SY" sz="2400" b="1" dirty="0">
                <a:solidFill>
                  <a:schemeClr val="bg1"/>
                </a:solidFill>
              </a:rPr>
              <a:t> مُلَوَّنٌ وَمُنَقَّطٌ مِمّا يُساعِدُهُ عَلى الاخْتِبَاءِ في الْغابَةِ</a:t>
            </a:r>
            <a:r>
              <a:rPr lang="ar-SY" sz="2400" b="1" dirty="0" smtClean="0">
                <a:solidFill>
                  <a:schemeClr val="bg1"/>
                </a:solidFill>
              </a:rPr>
              <a:t>.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38" name="Picture 2">
            <a:extLst>
              <a:ext uri="{FF2B5EF4-FFF2-40B4-BE49-F238E27FC236}">
                <a16:creationId xmlns="" xmlns:a16="http://schemas.microsoft.com/office/drawing/2014/main" id="{A111BF0F-3DF4-4CC5-BE87-47BA9F20714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498" r="16996" b="5546"/>
          <a:stretch/>
        </p:blipFill>
        <p:spPr>
          <a:xfrm>
            <a:off x="3189587" y="4380890"/>
            <a:ext cx="1861690" cy="127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27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9" grpId="0"/>
      <p:bldP spid="33" grpId="0"/>
      <p:bldP spid="34" grpId="0"/>
      <p:bldP spid="28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3062" y="2533507"/>
            <a:ext cx="2818393" cy="738664"/>
            <a:chOff x="4346090" y="2533507"/>
            <a:chExt cx="2818393" cy="738664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90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123542" y="2533507"/>
              <a:ext cx="204094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الرابع</a:t>
              </a:r>
            </a:p>
            <a:p>
              <a:pPr algn="ct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المَوَاطِنُ</a:t>
              </a:r>
              <a:endParaRPr lang="ar-SY" sz="2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92087" y="3616134"/>
            <a:ext cx="2652593" cy="630702"/>
            <a:chOff x="4485115" y="3616134"/>
            <a:chExt cx="2652593" cy="63070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115" y="3616134"/>
              <a:ext cx="840936" cy="63070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4848670" y="3731430"/>
              <a:ext cx="22890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الغابات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392088" y="4701089"/>
            <a:ext cx="2275817" cy="908559"/>
            <a:chOff x="4485116" y="4701089"/>
            <a:chExt cx="2275817" cy="908559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116" y="4701089"/>
              <a:ext cx="884426" cy="90855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65079" y="496880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9075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9231202" y="251563"/>
            <a:ext cx="2346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Y" sz="2800" b="1" dirty="0">
                <a:solidFill>
                  <a:schemeClr val="bg1"/>
                </a:solidFill>
              </a:rPr>
              <a:t>ما الْغابَةُ الْمَطَرِيَّةُ؟</a:t>
            </a:r>
          </a:p>
        </p:txBody>
      </p:sp>
      <p:sp>
        <p:nvSpPr>
          <p:cNvPr id="33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4432300" y="1099206"/>
            <a:ext cx="72618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Y" sz="2400" b="1" dirty="0">
                <a:solidFill>
                  <a:schemeClr val="bg1"/>
                </a:solidFill>
              </a:rPr>
              <a:t>هي مُوْطِنٌ تَتَساقَطُ فِيهِ الأَمْطارُ كُلَّ يَوْمٍ تَقْريبًا لِذَا تَنْمُو فِيهَا الأَشْجَارُ عَالِيًا، وَتَكونُ لَها أَوْراقٌ ضَخْمَةٌ</a:t>
            </a:r>
          </a:p>
        </p:txBody>
      </p:sp>
      <p:pic>
        <p:nvPicPr>
          <p:cNvPr id="31" name="Picture 7">
            <a:extLst>
              <a:ext uri="{FF2B5EF4-FFF2-40B4-BE49-F238E27FC236}">
                <a16:creationId xmlns="" xmlns:a16="http://schemas.microsoft.com/office/drawing/2014/main" id="{5BCBFD8A-5368-4505-A6CB-C4C3922AB4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401158" y="4443087"/>
            <a:ext cx="1614887" cy="2149089"/>
          </a:xfrm>
          <a:prstGeom prst="rect">
            <a:avLst/>
          </a:prstGeom>
        </p:spPr>
      </p:pic>
      <p:pic>
        <p:nvPicPr>
          <p:cNvPr id="35" name="Picture 4">
            <a:extLst>
              <a:ext uri="{FF2B5EF4-FFF2-40B4-BE49-F238E27FC236}">
                <a16:creationId xmlns="" xmlns:a16="http://schemas.microsoft.com/office/drawing/2014/main" id="{B2802D53-1145-44A3-8CE7-73B011525B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V="1">
            <a:off x="8097824" y="4720359"/>
            <a:ext cx="2324970" cy="1594545"/>
          </a:xfrm>
          <a:prstGeom prst="rect">
            <a:avLst/>
          </a:prstGeom>
        </p:spPr>
      </p:pic>
      <p:pic>
        <p:nvPicPr>
          <p:cNvPr id="39" name="Picture 2">
            <a:extLst>
              <a:ext uri="{FF2B5EF4-FFF2-40B4-BE49-F238E27FC236}">
                <a16:creationId xmlns="" xmlns:a16="http://schemas.microsoft.com/office/drawing/2014/main" id="{CA097D4A-2B71-428C-8B82-2FF0D8F615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4684" y="2735149"/>
            <a:ext cx="2523918" cy="1677435"/>
          </a:xfrm>
          <a:prstGeom prst="rect">
            <a:avLst/>
          </a:prstGeom>
        </p:spPr>
      </p:pic>
      <p:pic>
        <p:nvPicPr>
          <p:cNvPr id="40" name="Picture 1">
            <a:extLst>
              <a:ext uri="{FF2B5EF4-FFF2-40B4-BE49-F238E27FC236}">
                <a16:creationId xmlns="" xmlns:a16="http://schemas.microsoft.com/office/drawing/2014/main" id="{09B07056-0A3D-4F1B-B18E-32F0B2A29C6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3234"/>
          <a:stretch/>
        </p:blipFill>
        <p:spPr>
          <a:xfrm>
            <a:off x="6783991" y="2719103"/>
            <a:ext cx="2447211" cy="1693481"/>
          </a:xfrm>
          <a:prstGeom prst="rect">
            <a:avLst/>
          </a:prstGeom>
        </p:spPr>
      </p:pic>
      <p:pic>
        <p:nvPicPr>
          <p:cNvPr id="41" name="Picture 109">
            <a:extLst>
              <a:ext uri="{FF2B5EF4-FFF2-40B4-BE49-F238E27FC236}">
                <a16:creationId xmlns="" xmlns:a16="http://schemas.microsoft.com/office/drawing/2014/main" id="{99950DB0-A3A7-4876-AD75-D41CA5F83E6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429"/>
          <a:stretch/>
        </p:blipFill>
        <p:spPr>
          <a:xfrm>
            <a:off x="9720614" y="2669464"/>
            <a:ext cx="2237395" cy="174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60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9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3062" y="2533507"/>
            <a:ext cx="2818393" cy="738664"/>
            <a:chOff x="4346090" y="2533507"/>
            <a:chExt cx="2818393" cy="738664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90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123542" y="2533507"/>
              <a:ext cx="204094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الرابع</a:t>
              </a:r>
            </a:p>
            <a:p>
              <a:pPr algn="ct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المَوَاطِنُ</a:t>
              </a:r>
              <a:endParaRPr lang="ar-SY" sz="2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92087" y="3616134"/>
            <a:ext cx="2803416" cy="630702"/>
            <a:chOff x="4485115" y="3616134"/>
            <a:chExt cx="2803416" cy="63070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115" y="3616134"/>
              <a:ext cx="840936" cy="63070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4999493" y="3731430"/>
              <a:ext cx="22890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الغابات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488878" y="4683058"/>
            <a:ext cx="2179027" cy="860258"/>
            <a:chOff x="4581906" y="4683058"/>
            <a:chExt cx="2179027" cy="860258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1906" y="4683058"/>
              <a:ext cx="837407" cy="86025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65079" y="496880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9075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5281169" y="390320"/>
            <a:ext cx="6412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Y" sz="2400" b="1" dirty="0">
                <a:solidFill>
                  <a:srgbClr val="FFFF00"/>
                </a:solidFill>
              </a:rPr>
              <a:t>فِي الْغَابَةِ الْمَطَرِيَّةِ</a:t>
            </a:r>
            <a:r>
              <a:rPr lang="ar-SY" sz="2400" b="1" dirty="0">
                <a:solidFill>
                  <a:schemeClr val="bg1"/>
                </a:solidFill>
              </a:rPr>
              <a:t>، تَعيشُ أَنْواعٌ </a:t>
            </a:r>
            <a:r>
              <a:rPr lang="ar-SY" sz="2400" b="1" dirty="0">
                <a:solidFill>
                  <a:srgbClr val="FFFF00"/>
                </a:solidFill>
              </a:rPr>
              <a:t>كَثيرَةٌ</a:t>
            </a:r>
            <a:r>
              <a:rPr lang="ar-SY" sz="2400" b="1" dirty="0">
                <a:solidFill>
                  <a:schemeClr val="bg1"/>
                </a:solidFill>
              </a:rPr>
              <a:t> مِنَ النَّباتاتِ وَالْحَيَواناتِ.</a:t>
            </a:r>
          </a:p>
        </p:txBody>
      </p:sp>
      <p:sp>
        <p:nvSpPr>
          <p:cNvPr id="33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3496400" y="1108730"/>
            <a:ext cx="8224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Y" sz="2400" b="1" dirty="0">
                <a:solidFill>
                  <a:schemeClr val="bg1"/>
                </a:solidFill>
              </a:rPr>
              <a:t>اَلْخَفافيشُ وَالْحَشَراتُ وَالطّيورُ الْمُلَوَّنَةُ </a:t>
            </a:r>
            <a:r>
              <a:rPr lang="ar-SY" sz="2400" b="1" dirty="0" smtClean="0">
                <a:solidFill>
                  <a:schemeClr val="bg1"/>
                </a:solidFill>
              </a:rPr>
              <a:t>وَحَيَواناتٌ </a:t>
            </a:r>
            <a:r>
              <a:rPr lang="ar-SY" sz="2400" b="1" dirty="0">
                <a:solidFill>
                  <a:schemeClr val="bg1"/>
                </a:solidFill>
              </a:rPr>
              <a:t>أُخْرى تَعيشُ عَلى قِمَمِ </a:t>
            </a:r>
            <a:r>
              <a:rPr lang="ar-SY" sz="2400" b="1" dirty="0" smtClean="0">
                <a:solidFill>
                  <a:schemeClr val="bg1"/>
                </a:solidFill>
              </a:rPr>
              <a:t>الأَشْجَارِ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34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3875054" y="2050402"/>
            <a:ext cx="7819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400" b="1" dirty="0">
                <a:solidFill>
                  <a:schemeClr val="bg1"/>
                </a:solidFill>
              </a:rPr>
              <a:t>أَمَّا النُّمُورُ وَآكِلاتُ النَّمْلِ فَتَعيشُ عَلَى الأَرْضِ</a:t>
            </a:r>
          </a:p>
        </p:txBody>
      </p:sp>
      <p:pic>
        <p:nvPicPr>
          <p:cNvPr id="31" name="Picture 6">
            <a:extLst>
              <a:ext uri="{FF2B5EF4-FFF2-40B4-BE49-F238E27FC236}">
                <a16:creationId xmlns="" xmlns:a16="http://schemas.microsoft.com/office/drawing/2014/main" id="{7AFBBC8B-74CC-4DFD-9907-95F2B920FD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3994" y="4883199"/>
            <a:ext cx="2359406" cy="1240143"/>
          </a:xfrm>
          <a:prstGeom prst="rect">
            <a:avLst/>
          </a:prstGeom>
        </p:spPr>
      </p:pic>
      <p:pic>
        <p:nvPicPr>
          <p:cNvPr id="35" name="Picture 4">
            <a:extLst>
              <a:ext uri="{FF2B5EF4-FFF2-40B4-BE49-F238E27FC236}">
                <a16:creationId xmlns="" xmlns:a16="http://schemas.microsoft.com/office/drawing/2014/main" id="{72274AD3-A10A-44AA-AA22-6A0F9A8577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6400" y="3296597"/>
            <a:ext cx="1784769" cy="1110871"/>
          </a:xfrm>
          <a:prstGeom prst="rect">
            <a:avLst/>
          </a:prstGeom>
        </p:spPr>
      </p:pic>
      <p:pic>
        <p:nvPicPr>
          <p:cNvPr id="39" name="Picture 2">
            <a:extLst>
              <a:ext uri="{FF2B5EF4-FFF2-40B4-BE49-F238E27FC236}">
                <a16:creationId xmlns="" xmlns:a16="http://schemas.microsoft.com/office/drawing/2014/main" id="{9B2D8FA2-E297-4608-9366-EC50C43AE4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169" y="1762272"/>
            <a:ext cx="1520670" cy="1317447"/>
          </a:xfrm>
          <a:prstGeom prst="rect">
            <a:avLst/>
          </a:prstGeom>
        </p:spPr>
      </p:pic>
      <p:pic>
        <p:nvPicPr>
          <p:cNvPr id="40" name="Picture 109">
            <a:extLst>
              <a:ext uri="{FF2B5EF4-FFF2-40B4-BE49-F238E27FC236}">
                <a16:creationId xmlns="" xmlns:a16="http://schemas.microsoft.com/office/drawing/2014/main" id="{8B139F20-26B2-4C5E-8B09-F5E33069D94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209"/>
          <a:stretch/>
        </p:blipFill>
        <p:spPr>
          <a:xfrm>
            <a:off x="9826406" y="4883199"/>
            <a:ext cx="2102217" cy="1240143"/>
          </a:xfrm>
          <a:prstGeom prst="rect">
            <a:avLst/>
          </a:prstGeom>
        </p:spPr>
      </p:pic>
      <p:pic>
        <p:nvPicPr>
          <p:cNvPr id="41" name="Picture 6">
            <a:extLst>
              <a:ext uri="{FF2B5EF4-FFF2-40B4-BE49-F238E27FC236}">
                <a16:creationId xmlns="" xmlns:a16="http://schemas.microsoft.com/office/drawing/2014/main" id="{5092B53D-342B-42E9-A642-1D64943F0B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83267" y="3358055"/>
            <a:ext cx="1978025" cy="1049413"/>
          </a:xfrm>
          <a:prstGeom prst="rect">
            <a:avLst/>
          </a:prstGeom>
        </p:spPr>
      </p:pic>
      <p:pic>
        <p:nvPicPr>
          <p:cNvPr id="42" name="Picture 5">
            <a:extLst>
              <a:ext uri="{FF2B5EF4-FFF2-40B4-BE49-F238E27FC236}">
                <a16:creationId xmlns="" xmlns:a16="http://schemas.microsoft.com/office/drawing/2014/main" id="{76163CC6-F6BA-4D1A-B7A1-C02FE122990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5837"/>
          <a:stretch/>
        </p:blipFill>
        <p:spPr>
          <a:xfrm>
            <a:off x="5535276" y="3365083"/>
            <a:ext cx="1901279" cy="1042385"/>
          </a:xfrm>
          <a:prstGeom prst="rect">
            <a:avLst/>
          </a:prstGeom>
        </p:spPr>
      </p:pic>
      <p:pic>
        <p:nvPicPr>
          <p:cNvPr id="26" name="Picture 15">
            <a:extLst>
              <a:ext uri="{FF2B5EF4-FFF2-40B4-BE49-F238E27FC236}">
                <a16:creationId xmlns="" xmlns:a16="http://schemas.microsoft.com/office/drawing/2014/main" id="{49727126-BB69-4611-8310-F58A1222E8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22050" y="4968806"/>
            <a:ext cx="2253332" cy="1154536"/>
          </a:xfrm>
          <a:prstGeom prst="rect">
            <a:avLst/>
          </a:prstGeom>
        </p:spPr>
      </p:pic>
      <p:pic>
        <p:nvPicPr>
          <p:cNvPr id="27" name="Picture 2">
            <a:extLst>
              <a:ext uri="{FF2B5EF4-FFF2-40B4-BE49-F238E27FC236}">
                <a16:creationId xmlns="" xmlns:a16="http://schemas.microsoft.com/office/drawing/2014/main" id="{9B2D8FA2-E297-4608-9366-EC50C43AE4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26406" y="3327278"/>
            <a:ext cx="2197737" cy="1084961"/>
          </a:xfrm>
          <a:prstGeom prst="rect">
            <a:avLst/>
          </a:prstGeom>
        </p:spPr>
      </p:pic>
      <p:pic>
        <p:nvPicPr>
          <p:cNvPr id="28" name="Picture 2">
            <a:extLst>
              <a:ext uri="{FF2B5EF4-FFF2-40B4-BE49-F238E27FC236}">
                <a16:creationId xmlns="" xmlns:a16="http://schemas.microsoft.com/office/drawing/2014/main" id="{9B2D8FA2-E297-4608-9366-EC50C43AE4E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475" y="1900458"/>
            <a:ext cx="1520670" cy="111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6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500"/>
                            </p:stCondLst>
                            <p:childTnLst>
                              <p:par>
                                <p:cTn id="8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0"/>
                            </p:stCondLst>
                            <p:childTnLst>
                              <p:par>
                                <p:cTn id="8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500"/>
                            </p:stCondLst>
                            <p:childTnLst>
                              <p:par>
                                <p:cTn id="8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9" grpId="0"/>
      <p:bldP spid="33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3062" y="2533507"/>
            <a:ext cx="2818393" cy="738664"/>
            <a:chOff x="4346090" y="2533507"/>
            <a:chExt cx="2818393" cy="738664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90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123542" y="2533507"/>
              <a:ext cx="204094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الرابع</a:t>
              </a:r>
            </a:p>
            <a:p>
              <a:pPr algn="ct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المَوَاطِنُ</a:t>
              </a:r>
              <a:endParaRPr lang="ar-SY" sz="2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92087" y="3616134"/>
            <a:ext cx="2804533" cy="630702"/>
            <a:chOff x="4485115" y="3616134"/>
            <a:chExt cx="2804533" cy="63070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115" y="3616134"/>
              <a:ext cx="840936" cy="63070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000610" y="3731430"/>
              <a:ext cx="22890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الغابات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482600" y="4701089"/>
            <a:ext cx="2185305" cy="815577"/>
            <a:chOff x="4575628" y="4701089"/>
            <a:chExt cx="2185305" cy="815577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5628" y="4701089"/>
              <a:ext cx="793913" cy="81557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65079" y="496880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9075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7289800" y="931344"/>
            <a:ext cx="4671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Y" sz="2400" b="1" dirty="0">
                <a:solidFill>
                  <a:schemeClr val="bg1"/>
                </a:solidFill>
              </a:rPr>
              <a:t> النمر يبحث عن غذائه على الأرض </a:t>
            </a:r>
          </a:p>
        </p:txBody>
      </p:sp>
      <p:sp>
        <p:nvSpPr>
          <p:cNvPr id="26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6886484" y="2527171"/>
            <a:ext cx="5201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Y" sz="2400" b="1" dirty="0">
                <a:solidFill>
                  <a:schemeClr val="bg1"/>
                </a:solidFill>
              </a:rPr>
              <a:t>هذه الببغاء تأكل الثمار والبذور من الأشجار العالية </a:t>
            </a:r>
          </a:p>
        </p:txBody>
      </p:sp>
      <p:pic>
        <p:nvPicPr>
          <p:cNvPr id="27" name="Picture 7">
            <a:extLst>
              <a:ext uri="{FF2B5EF4-FFF2-40B4-BE49-F238E27FC236}">
                <a16:creationId xmlns="" xmlns:a16="http://schemas.microsoft.com/office/drawing/2014/main" id="{31342E7C-7C98-4120-9EB1-829848C386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5282"/>
          <a:stretch/>
        </p:blipFill>
        <p:spPr>
          <a:xfrm>
            <a:off x="3946200" y="554378"/>
            <a:ext cx="2940285" cy="1677265"/>
          </a:xfrm>
          <a:prstGeom prst="rect">
            <a:avLst/>
          </a:prstGeom>
        </p:spPr>
      </p:pic>
      <p:pic>
        <p:nvPicPr>
          <p:cNvPr id="28" name="Picture 2" descr="http://img244.imageshack.us/img244/209/hhheu6.png">
            <a:hlinkClick r:id="rId6"/>
            <a:extLst>
              <a:ext uri="{FF2B5EF4-FFF2-40B4-BE49-F238E27FC236}">
                <a16:creationId xmlns="" xmlns:a16="http://schemas.microsoft.com/office/drawing/2014/main" id="{1F13BFE4-8A69-4DF0-B149-7CF49EB591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8185"/>
          <a:stretch/>
        </p:blipFill>
        <p:spPr bwMode="auto">
          <a:xfrm>
            <a:off x="3946200" y="2447961"/>
            <a:ext cx="2940284" cy="214372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86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3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3062" y="2533507"/>
            <a:ext cx="2818393" cy="738664"/>
            <a:chOff x="4346090" y="2533507"/>
            <a:chExt cx="2818393" cy="738664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90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123542" y="2533507"/>
              <a:ext cx="204094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الرابع</a:t>
              </a:r>
            </a:p>
            <a:p>
              <a:pPr algn="ctr"/>
              <a:r>
                <a:rPr lang="ar-SY" sz="2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المَوَاطِنُ</a:t>
              </a:r>
              <a:endParaRPr lang="ar-SY" sz="2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92087" y="3616134"/>
            <a:ext cx="2795087" cy="630702"/>
            <a:chOff x="4485115" y="3616134"/>
            <a:chExt cx="2795087" cy="630702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115" y="3616134"/>
              <a:ext cx="840936" cy="63070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4991164" y="3731430"/>
              <a:ext cx="22890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الغابات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546100" y="4701089"/>
            <a:ext cx="2121805" cy="750344"/>
            <a:chOff x="4639128" y="4701089"/>
            <a:chExt cx="2121805" cy="75034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128" y="4701089"/>
              <a:ext cx="730413" cy="75034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65079" y="496880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9075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7035800" y="575744"/>
            <a:ext cx="4671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Y" sz="2400" b="1" dirty="0" smtClean="0">
                <a:solidFill>
                  <a:schemeClr val="bg1"/>
                </a:solidFill>
              </a:rPr>
              <a:t>كيف تبقى النباتات حيَّة في الغابة المطيرة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26" name="TextBox 30">
            <a:extLst>
              <a:ext uri="{FF2B5EF4-FFF2-40B4-BE49-F238E27FC236}">
                <a16:creationId xmlns="" xmlns:a16="http://schemas.microsoft.com/office/drawing/2014/main" id="{D8F9E3FD-B5D3-4B86-8653-8703D951B48D}"/>
              </a:ext>
            </a:extLst>
          </p:cNvPr>
          <p:cNvSpPr txBox="1"/>
          <p:nvPr/>
        </p:nvSpPr>
        <p:spPr>
          <a:xfrm>
            <a:off x="4924988" y="1435967"/>
            <a:ext cx="6893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Y" sz="2400" b="1" dirty="0" smtClean="0">
                <a:solidFill>
                  <a:schemeClr val="bg1"/>
                </a:solidFill>
              </a:rPr>
              <a:t>الأشجار العالية تنمو في </a:t>
            </a:r>
            <a:r>
              <a:rPr lang="ar-SY" sz="2400" b="1" dirty="0">
                <a:solidFill>
                  <a:schemeClr val="bg1"/>
                </a:solidFill>
              </a:rPr>
              <a:t>الغابة </a:t>
            </a:r>
            <a:r>
              <a:rPr lang="ar-SY" sz="2400" b="1" dirty="0" smtClean="0">
                <a:solidFill>
                  <a:schemeClr val="bg1"/>
                </a:solidFill>
              </a:rPr>
              <a:t>المطيرة و ذات أوراق ضخمة لتستطيع العيش في ظروف الغابة  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="" xmlns:a16="http://schemas.microsoft.com/office/drawing/2014/main" id="{9A6DC666-8C03-491E-856F-6D938661D0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2732994"/>
            <a:ext cx="3858262" cy="2565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4">
            <a:extLst>
              <a:ext uri="{FF2B5EF4-FFF2-40B4-BE49-F238E27FC236}">
                <a16:creationId xmlns="" xmlns:a16="http://schemas.microsoft.com/office/drawing/2014/main" id="{B2802D53-1145-44A3-8CE7-73B011525B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V="1">
            <a:off x="3920474" y="2820581"/>
            <a:ext cx="3514602" cy="241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52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3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8824</TotalTime>
  <Words>394</Words>
  <Application>Microsoft Office PowerPoint</Application>
  <PresentationFormat>مخصص</PresentationFormat>
  <Paragraphs>76</Paragraphs>
  <Slides>11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6230</cp:revision>
  <dcterms:created xsi:type="dcterms:W3CDTF">2020-10-10T04:32:51Z</dcterms:created>
  <dcterms:modified xsi:type="dcterms:W3CDTF">2021-05-16T08:24:54Z</dcterms:modified>
</cp:coreProperties>
</file>