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91" r:id="rId2"/>
    <p:sldId id="393" r:id="rId3"/>
    <p:sldId id="392" r:id="rId4"/>
    <p:sldId id="396" r:id="rId5"/>
    <p:sldId id="395" r:id="rId6"/>
    <p:sldId id="397" r:id="rId7"/>
    <p:sldId id="398" r:id="rId8"/>
    <p:sldId id="402" r:id="rId9"/>
    <p:sldId id="400" r:id="rId10"/>
    <p:sldId id="403" r:id="rId11"/>
    <p:sldId id="406" r:id="rId12"/>
    <p:sldId id="405" r:id="rId13"/>
    <p:sldId id="404" r:id="rId14"/>
    <p:sldId id="407" r:id="rId15"/>
    <p:sldId id="408" r:id="rId16"/>
    <p:sldId id="409" r:id="rId17"/>
    <p:sldId id="410" r:id="rId18"/>
    <p:sldId id="411" r:id="rId1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ECBF"/>
    <a:srgbClr val="0066CC"/>
    <a:srgbClr val="7BA6F3"/>
    <a:srgbClr val="FF0066"/>
    <a:srgbClr val="FF6699"/>
    <a:srgbClr val="A50021"/>
    <a:srgbClr val="B2B2B2"/>
    <a:srgbClr val="FFCC00"/>
    <a:srgbClr val="CC3399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376" autoAdjust="0"/>
    <p:restoredTop sz="94472" autoAdjust="0"/>
  </p:normalViewPr>
  <p:slideViewPr>
    <p:cSldViewPr>
      <p:cViewPr varScale="1">
        <p:scale>
          <a:sx n="97" d="100"/>
          <a:sy n="97" d="100"/>
        </p:scale>
        <p:origin x="-11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C2FB6-D74D-4B20-AF9E-1D4105B6B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3EC4E-2174-4CC3-AA15-C77512E49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49422-8BF1-4F05-89AD-54F2FCF4B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545DD-4196-4081-9E3B-7390C29F7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DF64C-4E25-49A6-8BEF-B87F58590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E163C-73D3-4394-AC94-945F88E58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22F7C-6E1B-4D9B-94B9-2A78994F0C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C1885-A73D-482C-A2F1-63AE09880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44541-AC39-4DD6-8D8B-8D493E5C7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C5CA0-9593-4FC1-95EF-837EB3573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9D6E8-0BC9-40B5-A163-014D649E0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914DBEA-4135-4FB4-98AF-3B0FC590A5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dirty="0" smtClean="0">
                <a:solidFill>
                  <a:schemeClr val="accent5">
                    <a:lumMod val="90000"/>
                  </a:schemeClr>
                </a:solidFill>
              </a:rPr>
              <a:t>مستويات التنظيم</a:t>
            </a:r>
            <a:endParaRPr lang="en-US" sz="2800" b="1" dirty="0">
              <a:solidFill>
                <a:schemeClr val="accent5">
                  <a:lumMod val="90000"/>
                </a:schemeClr>
              </a:solidFill>
            </a:endParaRPr>
          </a:p>
        </p:txBody>
      </p:sp>
      <p:grpSp>
        <p:nvGrpSpPr>
          <p:cNvPr id="47" name="مجموعة 46"/>
          <p:cNvGrpSpPr/>
          <p:nvPr/>
        </p:nvGrpSpPr>
        <p:grpSpPr>
          <a:xfrm>
            <a:off x="714348" y="3357562"/>
            <a:ext cx="7786742" cy="2214578"/>
            <a:chOff x="1362519" y="5478395"/>
            <a:chExt cx="4201261" cy="833507"/>
          </a:xfrm>
        </p:grpSpPr>
        <p:sp>
          <p:nvSpPr>
            <p:cNvPr id="179209" name="Freeform 9"/>
            <p:cNvSpPr>
              <a:spLocks/>
            </p:cNvSpPr>
            <p:nvPr/>
          </p:nvSpPr>
          <p:spPr bwMode="gray">
            <a:xfrm>
              <a:off x="4969434" y="5478395"/>
              <a:ext cx="594345" cy="833507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9210" name="Freeform 10"/>
            <p:cNvSpPr>
              <a:spLocks/>
            </p:cNvSpPr>
            <p:nvPr/>
          </p:nvSpPr>
          <p:spPr bwMode="gray">
            <a:xfrm>
              <a:off x="1363928" y="5485010"/>
              <a:ext cx="4199852" cy="531857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9225" name="Rectangle 25"/>
            <p:cNvSpPr>
              <a:spLocks noChangeArrowheads="1"/>
            </p:cNvSpPr>
            <p:nvPr/>
          </p:nvSpPr>
          <p:spPr bwMode="gray">
            <a:xfrm>
              <a:off x="1362519" y="6018190"/>
              <a:ext cx="3615365" cy="292389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ar-SA" sz="4000" b="1" dirty="0" smtClean="0">
                  <a:solidFill>
                    <a:srgbClr val="FFFFFF"/>
                  </a:solidFill>
                  <a:latin typeface="Verdana" pitchFamily="34" charset="0"/>
                </a:rPr>
                <a:t>المخلوق الحي</a:t>
              </a:r>
              <a:endParaRPr lang="en-US" sz="40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pic>
        <p:nvPicPr>
          <p:cNvPr id="1026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736"/>
            <a:ext cx="2857520" cy="285752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1142976" y="5786454"/>
            <a:ext cx="5429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/>
              <a:t>أي فرد من احد أنواع المخلوقات الحية</a:t>
            </a:r>
            <a:endParaRPr lang="ar-SA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214282" y="1857364"/>
            <a:ext cx="292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/>
              <a:t>يعد المخلوق الحي أبسط مستويات </a:t>
            </a:r>
            <a:r>
              <a:rPr lang="ar-SA" sz="2800" b="1" dirty="0" smtClean="0"/>
              <a:t>التنظيم .</a:t>
            </a:r>
            <a:endParaRPr lang="ar-SA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العلاقات المتبادلة في المجتمع الحيوي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dirty="0" smtClean="0"/>
              <a:t>التنافس : يحدث التنافس عندما يستخدم أكثر من مخلوق حي واحد المصادر ذاتها في الوقت نفسه</a:t>
            </a:r>
          </a:p>
          <a:p>
            <a:endParaRPr lang="ar-SA" sz="4000" dirty="0" smtClean="0"/>
          </a:p>
        </p:txBody>
      </p:sp>
      <p:sp>
        <p:nvSpPr>
          <p:cNvPr id="6" name="مربع نص 5"/>
          <p:cNvSpPr txBox="1"/>
          <p:nvPr/>
        </p:nvSpPr>
        <p:spPr>
          <a:xfrm>
            <a:off x="6643702" y="3357562"/>
            <a:ext cx="1675460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/>
              <a:t>التنافس من</a:t>
            </a:r>
          </a:p>
          <a:p>
            <a:r>
              <a:rPr lang="ar-SA" sz="2800" b="1" dirty="0" smtClean="0"/>
              <a:t> اجل التزاوج</a:t>
            </a:r>
            <a:endParaRPr lang="ar-SA" sz="2800" b="1" dirty="0"/>
          </a:p>
        </p:txBody>
      </p:sp>
      <p:pic>
        <p:nvPicPr>
          <p:cNvPr id="8194" name="Picture 2" descr="نتيجة بحث الصور عن صراع الحيوانا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6143636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العلاقات المتبادلة في المجتمع الحيوي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dirty="0" smtClean="0"/>
              <a:t>التنافس : يحدث التنافس عندما يستخدم أكثر من مخلوق حي واحد المصادر ذاتها في الوقت نفسه</a:t>
            </a:r>
          </a:p>
          <a:p>
            <a:endParaRPr lang="ar-SA" sz="4000" dirty="0" smtClean="0"/>
          </a:p>
        </p:txBody>
      </p:sp>
      <p:pic>
        <p:nvPicPr>
          <p:cNvPr id="2050" name="Picture 2" descr="نتيجة بحث الصور عن الجفاف والفي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7"/>
            <a:ext cx="6038850" cy="4357694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6572264" y="3643314"/>
            <a:ext cx="230223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/>
              <a:t>التنافس على الماء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العلاقات المتبادلة في المجتمع الحيوي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dirty="0" smtClean="0"/>
              <a:t>التنافس : يحدث التنافس عندما يستخدم أكثر من مخلوق حي واحد المصادر ذاتها في الوقت نفسه</a:t>
            </a:r>
          </a:p>
          <a:p>
            <a:endParaRPr lang="ar-SA" sz="4000" dirty="0" smtClean="0"/>
          </a:p>
        </p:txBody>
      </p:sp>
      <p:pic>
        <p:nvPicPr>
          <p:cNvPr id="2050" name="Picture 2" descr="نتيجة بحث الصور عن الجفاف والفي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7"/>
            <a:ext cx="6038850" cy="4357694"/>
          </a:xfrm>
          <a:prstGeom prst="rect">
            <a:avLst/>
          </a:prstGeom>
          <a:noFill/>
        </p:spPr>
      </p:pic>
      <p:pic>
        <p:nvPicPr>
          <p:cNvPr id="2052" name="Picture 4" descr="نتيجة بحث الصور عن هجرة الحيوانا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6072198" cy="4357694"/>
          </a:xfrm>
          <a:prstGeom prst="rect">
            <a:avLst/>
          </a:prstGeom>
          <a:noFill/>
        </p:spPr>
      </p:pic>
      <p:pic>
        <p:nvPicPr>
          <p:cNvPr id="2054" name="Picture 6" descr="نتيجة بحث الصور عن هجرة الاسما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6572264" y="3643314"/>
            <a:ext cx="240001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/>
              <a:t>التنافس على الغذاء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العلاقات المتبادلة في المجتمع الحيوي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dirty="0" smtClean="0"/>
              <a:t>الافتراس :التهام مخلوق حي لمخلوق حي آخر</a:t>
            </a:r>
          </a:p>
          <a:p>
            <a:endParaRPr lang="ar-SA" sz="4000" dirty="0" smtClean="0"/>
          </a:p>
          <a:p>
            <a:pPr>
              <a:buNone/>
            </a:pPr>
            <a:endParaRPr lang="ar-SA" sz="4000" dirty="0" smtClean="0"/>
          </a:p>
        </p:txBody>
      </p:sp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5307"/>
            <a:ext cx="5857884" cy="4972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العلاقات المتبادلة في المجتمع الحيوي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dirty="0" smtClean="0"/>
              <a:t>الافتراس :التهام مخلوق حي لمخلوق حي آخر</a:t>
            </a:r>
          </a:p>
          <a:p>
            <a:endParaRPr lang="ar-SA" sz="4000" dirty="0" smtClean="0"/>
          </a:p>
          <a:p>
            <a:pPr>
              <a:buNone/>
            </a:pPr>
            <a:endParaRPr lang="ar-SA" sz="4000" dirty="0" smtClean="0"/>
          </a:p>
        </p:txBody>
      </p:sp>
      <p:pic>
        <p:nvPicPr>
          <p:cNvPr id="1028" name="Picture 4" descr="نتيجة بحث الصور عن الافترا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9429"/>
            <a:ext cx="7072330" cy="4718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العلاقات المتبادلة في المجتمع الحيوي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dirty="0" smtClean="0"/>
              <a:t>الافتراس :التهام مخلوق حي لمخلوق حي آخر</a:t>
            </a:r>
          </a:p>
          <a:p>
            <a:endParaRPr lang="ar-SA" sz="4000" dirty="0" smtClean="0"/>
          </a:p>
          <a:p>
            <a:pPr>
              <a:buNone/>
            </a:pPr>
            <a:endParaRPr lang="ar-SA" sz="4000" dirty="0" smtClean="0"/>
          </a:p>
        </p:txBody>
      </p:sp>
      <p:pic>
        <p:nvPicPr>
          <p:cNvPr id="1030" name="Picture 6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39527"/>
            <a:ext cx="6786578" cy="5089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العلاقات المتبادلة في المجتمع الحيوي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dirty="0" smtClean="0"/>
              <a:t>الافتراس :التهام مخلوق حي لمخلوق حي آخر</a:t>
            </a:r>
          </a:p>
          <a:p>
            <a:pPr>
              <a:buNone/>
            </a:pPr>
            <a:endParaRPr lang="ar-SA" sz="4000" dirty="0" smtClean="0"/>
          </a:p>
        </p:txBody>
      </p:sp>
      <p:pic>
        <p:nvPicPr>
          <p:cNvPr id="1032" name="Picture 8" descr="نتيجة بحث الصور عن نبات اكل الحشرا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276600"/>
            <a:ext cx="4857752" cy="3581400"/>
          </a:xfrm>
          <a:prstGeom prst="rect">
            <a:avLst/>
          </a:prstGeom>
          <a:noFill/>
        </p:spPr>
      </p:pic>
      <p:pic>
        <p:nvPicPr>
          <p:cNvPr id="1036" name="Picture 12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785926"/>
            <a:ext cx="4286250" cy="5072074"/>
          </a:xfrm>
          <a:prstGeom prst="rect">
            <a:avLst/>
          </a:prstGeom>
          <a:noFill/>
        </p:spPr>
      </p:pic>
      <p:sp>
        <p:nvSpPr>
          <p:cNvPr id="10" name="مربع نص 9"/>
          <p:cNvSpPr txBox="1"/>
          <p:nvPr/>
        </p:nvSpPr>
        <p:spPr>
          <a:xfrm>
            <a:off x="928662" y="2214554"/>
            <a:ext cx="324640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/>
              <a:t>نبات آكلات الحشرات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العلاقات المتبادلة في المجتمع الحيوي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dirty="0" smtClean="0"/>
              <a:t>الافتراس :التهام مخلوق حي لمخلوق حي آخر</a:t>
            </a:r>
          </a:p>
          <a:p>
            <a:endParaRPr lang="ar-SA" sz="4000" dirty="0" smtClean="0"/>
          </a:p>
          <a:p>
            <a:pPr>
              <a:buNone/>
            </a:pPr>
            <a:endParaRPr lang="ar-SA" sz="4000" dirty="0" smtClean="0"/>
          </a:p>
        </p:txBody>
      </p:sp>
      <p:pic>
        <p:nvPicPr>
          <p:cNvPr id="1034" name="Picture 10" descr="نتيجة بحث الصور عن نبات اكل الحشرا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4171"/>
            <a:ext cx="9144000" cy="4353829"/>
          </a:xfrm>
          <a:prstGeom prst="rect">
            <a:avLst/>
          </a:prstGeom>
          <a:noFill/>
        </p:spPr>
      </p:pic>
      <p:sp>
        <p:nvSpPr>
          <p:cNvPr id="10" name="مربع نص 9"/>
          <p:cNvSpPr txBox="1"/>
          <p:nvPr/>
        </p:nvSpPr>
        <p:spPr>
          <a:xfrm>
            <a:off x="714348" y="1785926"/>
            <a:ext cx="324640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/>
              <a:t>نبات آكلات الحشرات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2976" y="3071810"/>
            <a:ext cx="6643734" cy="1071570"/>
          </a:xfrm>
        </p:spPr>
        <p:txBody>
          <a:bodyPr/>
          <a:lstStyle/>
          <a:p>
            <a:r>
              <a:rPr lang="ar-SA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لا تنسوني من دعاؤكم</a:t>
            </a:r>
            <a:endParaRPr lang="ar-SA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dirty="0" smtClean="0">
                <a:solidFill>
                  <a:schemeClr val="accent5">
                    <a:lumMod val="90000"/>
                  </a:schemeClr>
                </a:solidFill>
              </a:rPr>
              <a:t>مستويات التنظيم</a:t>
            </a:r>
            <a:endParaRPr lang="en-US" sz="2800" b="1" dirty="0">
              <a:solidFill>
                <a:schemeClr val="accent5">
                  <a:lumMod val="90000"/>
                </a:schemeClr>
              </a:solidFill>
            </a:endParaRPr>
          </a:p>
        </p:txBody>
      </p:sp>
      <p:grpSp>
        <p:nvGrpSpPr>
          <p:cNvPr id="8" name="مجموعة 47"/>
          <p:cNvGrpSpPr/>
          <p:nvPr/>
        </p:nvGrpSpPr>
        <p:grpSpPr>
          <a:xfrm>
            <a:off x="500034" y="3429000"/>
            <a:ext cx="7929618" cy="2240806"/>
            <a:chOff x="2214602" y="4717655"/>
            <a:chExt cx="3946339" cy="791007"/>
          </a:xfrm>
        </p:grpSpPr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5563779" y="4717655"/>
              <a:ext cx="590120" cy="781749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gray">
            <a:xfrm>
              <a:off x="2214602" y="4717655"/>
              <a:ext cx="3946339" cy="537149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gray">
            <a:xfrm>
              <a:off x="2217419" y="5247227"/>
              <a:ext cx="3359036" cy="261435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ar-SA" sz="4000" b="1" dirty="0" smtClean="0">
                  <a:solidFill>
                    <a:srgbClr val="FFFFFF"/>
                  </a:solidFill>
                  <a:latin typeface="Verdana" pitchFamily="34" charset="0"/>
                </a:rPr>
                <a:t>الجماعة الحيوية</a:t>
              </a:r>
              <a:endParaRPr lang="en-US" sz="40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pic>
        <p:nvPicPr>
          <p:cNvPr id="1026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2857520" cy="2857520"/>
          </a:xfrm>
          <a:prstGeom prst="rect">
            <a:avLst/>
          </a:prstGeom>
          <a:noFill/>
        </p:spPr>
      </p:pic>
      <p:pic>
        <p:nvPicPr>
          <p:cNvPr id="12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14488"/>
            <a:ext cx="2857520" cy="2857520"/>
          </a:xfrm>
          <a:prstGeom prst="rect">
            <a:avLst/>
          </a:prstGeom>
          <a:noFill/>
        </p:spPr>
      </p:pic>
      <p:pic>
        <p:nvPicPr>
          <p:cNvPr id="13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643050"/>
            <a:ext cx="2857520" cy="2857520"/>
          </a:xfrm>
          <a:prstGeom prst="rect">
            <a:avLst/>
          </a:prstGeom>
          <a:noFill/>
        </p:spPr>
      </p:pic>
      <p:pic>
        <p:nvPicPr>
          <p:cNvPr id="14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2857520" cy="2857520"/>
          </a:xfrm>
          <a:prstGeom prst="rect">
            <a:avLst/>
          </a:prstGeom>
          <a:noFill/>
        </p:spPr>
      </p:pic>
      <p:pic>
        <p:nvPicPr>
          <p:cNvPr id="15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2857520" cy="2857520"/>
          </a:xfrm>
          <a:prstGeom prst="rect">
            <a:avLst/>
          </a:prstGeom>
          <a:noFill/>
        </p:spPr>
      </p:pic>
      <p:sp>
        <p:nvSpPr>
          <p:cNvPr id="16" name="مستطيل 15"/>
          <p:cNvSpPr/>
          <p:nvPr/>
        </p:nvSpPr>
        <p:spPr>
          <a:xfrm>
            <a:off x="6429420" y="1081145"/>
            <a:ext cx="2571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/>
              <a:t>تتنافس أفراد الجماعة الحيوية على المصادر</a:t>
            </a:r>
          </a:p>
          <a:p>
            <a:r>
              <a:rPr lang="ar-SA" sz="3200" b="1" dirty="0" smtClean="0"/>
              <a:t>نفسها</a:t>
            </a:r>
            <a:endParaRPr lang="ar-SA" sz="3200" b="1" dirty="0"/>
          </a:p>
        </p:txBody>
      </p:sp>
      <p:sp>
        <p:nvSpPr>
          <p:cNvPr id="17" name="مستطيل 16"/>
          <p:cNvSpPr/>
          <p:nvPr/>
        </p:nvSpPr>
        <p:spPr>
          <a:xfrm>
            <a:off x="785786" y="5857892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/>
              <a:t>مجموعة من المخلوقات الحية من النوع نفسه تعيش وتتكاثر في المكان ذاته وفي فترة زمنية واحدة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dirty="0" smtClean="0">
                <a:solidFill>
                  <a:schemeClr val="accent5">
                    <a:lumMod val="90000"/>
                  </a:schemeClr>
                </a:solidFill>
              </a:rPr>
              <a:t>مستويات التنظيم</a:t>
            </a:r>
            <a:endParaRPr lang="en-US" sz="2800" b="1" dirty="0">
              <a:solidFill>
                <a:schemeClr val="accent5">
                  <a:lumMod val="90000"/>
                </a:schemeClr>
              </a:solidFill>
            </a:endParaRPr>
          </a:p>
        </p:txBody>
      </p:sp>
      <p:grpSp>
        <p:nvGrpSpPr>
          <p:cNvPr id="4" name="مجموعة 48"/>
          <p:cNvGrpSpPr/>
          <p:nvPr/>
        </p:nvGrpSpPr>
        <p:grpSpPr>
          <a:xfrm>
            <a:off x="357158" y="3143248"/>
            <a:ext cx="8143932" cy="2286015"/>
            <a:chOff x="3062459" y="3898702"/>
            <a:chExt cx="3698461" cy="828215"/>
          </a:xfrm>
        </p:grpSpPr>
        <p:sp>
          <p:nvSpPr>
            <p:cNvPr id="179206" name="Freeform 6"/>
            <p:cNvSpPr>
              <a:spLocks/>
            </p:cNvSpPr>
            <p:nvPr/>
          </p:nvSpPr>
          <p:spPr bwMode="gray">
            <a:xfrm>
              <a:off x="6162350" y="3898702"/>
              <a:ext cx="591528" cy="828215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9207" name="Freeform 7"/>
            <p:cNvSpPr>
              <a:spLocks/>
            </p:cNvSpPr>
            <p:nvPr/>
          </p:nvSpPr>
          <p:spPr bwMode="gray">
            <a:xfrm>
              <a:off x="3062459" y="3898702"/>
              <a:ext cx="3698461" cy="531857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9222" name="Rectangle 22"/>
            <p:cNvSpPr>
              <a:spLocks noChangeArrowheads="1"/>
            </p:cNvSpPr>
            <p:nvPr/>
          </p:nvSpPr>
          <p:spPr bwMode="gray">
            <a:xfrm>
              <a:off x="3063868" y="4430558"/>
              <a:ext cx="3104116" cy="293712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ar-SA" sz="4000" b="1" dirty="0" smtClean="0">
                  <a:solidFill>
                    <a:srgbClr val="FFFFFF"/>
                  </a:solidFill>
                  <a:latin typeface="Verdana" pitchFamily="34" charset="0"/>
                </a:rPr>
                <a:t>المجتمع الحيوي</a:t>
              </a:r>
              <a:endParaRPr lang="en-US" sz="40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pic>
        <p:nvPicPr>
          <p:cNvPr id="1030" name="Picture 6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6925" y="2571744"/>
            <a:ext cx="1646777" cy="1143008"/>
          </a:xfrm>
          <a:prstGeom prst="rect">
            <a:avLst/>
          </a:prstGeom>
          <a:noFill/>
        </p:spPr>
      </p:pic>
      <p:pic>
        <p:nvPicPr>
          <p:cNvPr id="1036" name="Picture 12" descr="نتيجة بحث الصور عن حيوان كرتو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14554"/>
            <a:ext cx="2071702" cy="2071702"/>
          </a:xfrm>
          <a:prstGeom prst="rect">
            <a:avLst/>
          </a:prstGeom>
          <a:noFill/>
        </p:spPr>
      </p:pic>
      <p:pic>
        <p:nvPicPr>
          <p:cNvPr id="1032" name="Picture 8" descr="نتيجة بحث الصور عن شجر كرتوني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1573509" cy="2905112"/>
          </a:xfrm>
          <a:prstGeom prst="rect">
            <a:avLst/>
          </a:prstGeom>
          <a:noFill/>
        </p:spPr>
      </p:pic>
      <p:pic>
        <p:nvPicPr>
          <p:cNvPr id="28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428736"/>
            <a:ext cx="2428892" cy="2428892"/>
          </a:xfrm>
          <a:prstGeom prst="rect">
            <a:avLst/>
          </a:prstGeom>
          <a:noFill/>
        </p:spPr>
      </p:pic>
      <p:pic>
        <p:nvPicPr>
          <p:cNvPr id="48" name="Picture 6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71810"/>
            <a:ext cx="1646777" cy="1143008"/>
          </a:xfrm>
          <a:prstGeom prst="rect">
            <a:avLst/>
          </a:prstGeom>
          <a:noFill/>
        </p:spPr>
      </p:pic>
      <p:pic>
        <p:nvPicPr>
          <p:cNvPr id="49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714488"/>
            <a:ext cx="2428892" cy="2428892"/>
          </a:xfrm>
          <a:prstGeom prst="rect">
            <a:avLst/>
          </a:prstGeom>
          <a:noFill/>
        </p:spPr>
      </p:pic>
      <p:pic>
        <p:nvPicPr>
          <p:cNvPr id="50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428736"/>
            <a:ext cx="2428892" cy="2428892"/>
          </a:xfrm>
          <a:prstGeom prst="rect">
            <a:avLst/>
          </a:prstGeom>
          <a:noFill/>
        </p:spPr>
      </p:pic>
      <p:pic>
        <p:nvPicPr>
          <p:cNvPr id="58" name="Picture 10" descr="نتيجة بحث الصور عن عشب كرتوني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0034" y="3500438"/>
            <a:ext cx="7500990" cy="50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10" descr="نتيجة بحث الصور عن عشب كرتوني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5720" y="3786190"/>
            <a:ext cx="8286808" cy="50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نتيجة بحث الصور عن عشب كرتوني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5720" y="4071942"/>
            <a:ext cx="7715304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مستطيل 16"/>
          <p:cNvSpPr/>
          <p:nvPr/>
        </p:nvSpPr>
        <p:spPr>
          <a:xfrm>
            <a:off x="928662" y="564357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/>
              <a:t>يتكون من الجماعات الحيوية من الأنواع المختلفة للمخلوقات الحية</a:t>
            </a:r>
            <a:endParaRPr lang="ar-SA" sz="2800" b="1" dirty="0"/>
          </a:p>
        </p:txBody>
      </p:sp>
      <p:sp>
        <p:nvSpPr>
          <p:cNvPr id="18" name="مستطيل 17"/>
          <p:cNvSpPr/>
          <p:nvPr/>
        </p:nvSpPr>
        <p:spPr>
          <a:xfrm>
            <a:off x="4857752" y="1142984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قد تتنافس المخلوقات الحية في</a:t>
            </a:r>
          </a:p>
          <a:p>
            <a:r>
              <a:rPr lang="ar-SA" sz="2400" b="1" dirty="0" smtClean="0"/>
              <a:t>المجتمع الحيوي على نفس المصادر وقد لا تتنافس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49"/>
          <p:cNvGrpSpPr/>
          <p:nvPr/>
        </p:nvGrpSpPr>
        <p:grpSpPr>
          <a:xfrm>
            <a:off x="642910" y="3095559"/>
            <a:ext cx="8143932" cy="2262267"/>
            <a:chOff x="3918767" y="3071810"/>
            <a:chExt cx="3439315" cy="833507"/>
          </a:xfrm>
        </p:grpSpPr>
        <p:sp>
          <p:nvSpPr>
            <p:cNvPr id="18" name="Freeform 4"/>
            <p:cNvSpPr>
              <a:spLocks/>
            </p:cNvSpPr>
            <p:nvPr/>
          </p:nvSpPr>
          <p:spPr bwMode="gray">
            <a:xfrm>
              <a:off x="6758103" y="3071810"/>
              <a:ext cx="592937" cy="833507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gray">
            <a:xfrm>
              <a:off x="3918767" y="3071810"/>
              <a:ext cx="3439315" cy="533180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gray">
            <a:xfrm>
              <a:off x="3924401" y="3604990"/>
              <a:ext cx="2847787" cy="299004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ar-SA" sz="4400" b="1" dirty="0" smtClean="0">
                  <a:solidFill>
                    <a:srgbClr val="FFFFFF"/>
                  </a:solidFill>
                  <a:latin typeface="Verdana" pitchFamily="34" charset="0"/>
                </a:rPr>
                <a:t>النظام البيئي </a:t>
              </a:r>
              <a:endParaRPr lang="en-US" sz="44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pic>
        <p:nvPicPr>
          <p:cNvPr id="3" name="Picture 6" descr="نتيجة بحث الصور عن صخو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429000"/>
            <a:ext cx="2171700" cy="895351"/>
          </a:xfrm>
          <a:prstGeom prst="rect">
            <a:avLst/>
          </a:prstGeom>
          <a:noFill/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dirty="0" smtClean="0"/>
              <a:t>مستويات التنظيم</a:t>
            </a:r>
            <a:endParaRPr lang="en-US" sz="2800" dirty="0"/>
          </a:p>
        </p:txBody>
      </p:sp>
      <p:pic>
        <p:nvPicPr>
          <p:cNvPr id="1030" name="Picture 6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925" y="2571744"/>
            <a:ext cx="1646777" cy="1143008"/>
          </a:xfrm>
          <a:prstGeom prst="rect">
            <a:avLst/>
          </a:prstGeom>
          <a:noFill/>
        </p:spPr>
      </p:pic>
      <p:pic>
        <p:nvPicPr>
          <p:cNvPr id="1036" name="Picture 12" descr="نتيجة بحث الصور عن حيوان كرتو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00240"/>
            <a:ext cx="2071702" cy="2071702"/>
          </a:xfrm>
          <a:prstGeom prst="rect">
            <a:avLst/>
          </a:prstGeom>
          <a:noFill/>
        </p:spPr>
      </p:pic>
      <p:pic>
        <p:nvPicPr>
          <p:cNvPr id="48" name="Picture 6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1646777" cy="1143008"/>
          </a:xfrm>
          <a:prstGeom prst="rect">
            <a:avLst/>
          </a:prstGeom>
          <a:noFill/>
        </p:spPr>
      </p:pic>
      <p:pic>
        <p:nvPicPr>
          <p:cNvPr id="49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714488"/>
            <a:ext cx="2428892" cy="2428892"/>
          </a:xfrm>
          <a:prstGeom prst="rect">
            <a:avLst/>
          </a:prstGeom>
          <a:noFill/>
        </p:spPr>
      </p:pic>
      <p:pic>
        <p:nvPicPr>
          <p:cNvPr id="50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428736"/>
            <a:ext cx="2428892" cy="2428892"/>
          </a:xfrm>
          <a:prstGeom prst="rect">
            <a:avLst/>
          </a:prstGeom>
          <a:noFill/>
        </p:spPr>
      </p:pic>
      <p:pic>
        <p:nvPicPr>
          <p:cNvPr id="58" name="Picture 10" descr="نتيجة بحث الصور عن عشب كرتوني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0034" y="3500438"/>
            <a:ext cx="7500990" cy="50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نتيجة بحث الصور عن عشب كرتوني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4071942"/>
            <a:ext cx="8001024" cy="50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نتيجة بحث الصور عن غيوم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785794"/>
            <a:ext cx="2000264" cy="1714512"/>
          </a:xfrm>
          <a:prstGeom prst="rect">
            <a:avLst/>
          </a:prstGeom>
          <a:noFill/>
        </p:spPr>
      </p:pic>
      <p:pic>
        <p:nvPicPr>
          <p:cNvPr id="23" name="Picture 4" descr="نتيجة بحث الصور عن غيوم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928670"/>
            <a:ext cx="1500198" cy="1490197"/>
          </a:xfrm>
          <a:prstGeom prst="rect">
            <a:avLst/>
          </a:prstGeom>
          <a:noFill/>
        </p:spPr>
      </p:pic>
      <p:pic>
        <p:nvPicPr>
          <p:cNvPr id="25" name="Picture 6" descr="نتيجة بحث الصور عن صخو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928934"/>
            <a:ext cx="2171700" cy="895351"/>
          </a:xfrm>
          <a:prstGeom prst="rect">
            <a:avLst/>
          </a:prstGeom>
          <a:noFill/>
        </p:spPr>
      </p:pic>
      <p:pic>
        <p:nvPicPr>
          <p:cNvPr id="1032" name="Picture 8" descr="نتيجة بحث الصور عن شجر كرتوني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1309706"/>
            <a:ext cx="1573509" cy="2905112"/>
          </a:xfrm>
          <a:prstGeom prst="rect">
            <a:avLst/>
          </a:prstGeom>
          <a:noFill/>
        </p:spPr>
      </p:pic>
      <p:pic>
        <p:nvPicPr>
          <p:cNvPr id="59" name="Picture 10" descr="نتيجة بحث الصور عن عشب كرتوني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5720" y="3786190"/>
            <a:ext cx="8286808" cy="50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357298"/>
            <a:ext cx="2428892" cy="2428892"/>
          </a:xfrm>
          <a:prstGeom prst="rect">
            <a:avLst/>
          </a:prstGeom>
          <a:noFill/>
        </p:spPr>
      </p:pic>
      <p:sp>
        <p:nvSpPr>
          <p:cNvPr id="21" name="مستطيل 20"/>
          <p:cNvSpPr/>
          <p:nvPr/>
        </p:nvSpPr>
        <p:spPr>
          <a:xfrm>
            <a:off x="785786" y="5643578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/>
              <a:t>يتكون من المجتمع الحيوي والعوامل </a:t>
            </a:r>
            <a:r>
              <a:rPr lang="ar-SA" sz="2800" b="1" dirty="0" err="1" smtClean="0"/>
              <a:t>اللاحيوية</a:t>
            </a:r>
            <a:r>
              <a:rPr lang="ar-SA" sz="2800" b="1" dirty="0" smtClean="0"/>
              <a:t> كلها التي تؤثر فيه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dirty="0" smtClean="0"/>
              <a:t>مستويات التنظيم</a:t>
            </a:r>
            <a:endParaRPr lang="en-US" sz="2800" dirty="0"/>
          </a:p>
        </p:txBody>
      </p:sp>
      <p:grpSp>
        <p:nvGrpSpPr>
          <p:cNvPr id="7" name="مجموعة 36"/>
          <p:cNvGrpSpPr/>
          <p:nvPr/>
        </p:nvGrpSpPr>
        <p:grpSpPr>
          <a:xfrm>
            <a:off x="357158" y="2786058"/>
            <a:ext cx="8072494" cy="2333705"/>
            <a:chOff x="4357685" y="1643050"/>
            <a:chExt cx="3439315" cy="833507"/>
          </a:xfrm>
        </p:grpSpPr>
        <p:sp>
          <p:nvSpPr>
            <p:cNvPr id="34" name="Freeform 4"/>
            <p:cNvSpPr>
              <a:spLocks/>
            </p:cNvSpPr>
            <p:nvPr/>
          </p:nvSpPr>
          <p:spPr bwMode="gray">
            <a:xfrm>
              <a:off x="7197022" y="1643050"/>
              <a:ext cx="592937" cy="833507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rgbClr val="A5002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4357685" y="1643050"/>
              <a:ext cx="3439315" cy="533180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FF66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gray">
            <a:xfrm>
              <a:off x="4363320" y="2176230"/>
              <a:ext cx="2847787" cy="299004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ar-SA" sz="4400" b="1" dirty="0" smtClean="0">
                  <a:solidFill>
                    <a:srgbClr val="FFFFFF"/>
                  </a:solidFill>
                  <a:latin typeface="Verdana" pitchFamily="34" charset="0"/>
                </a:rPr>
                <a:t>المنطقة الحيوية</a:t>
              </a:r>
              <a:endParaRPr lang="en-US" sz="44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pic>
        <p:nvPicPr>
          <p:cNvPr id="49" name="صورة 48" descr="بدون عنوان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75488">
            <a:off x="2843798" y="1153544"/>
            <a:ext cx="3156405" cy="4577536"/>
          </a:xfrm>
          <a:prstGeom prst="rect">
            <a:avLst/>
          </a:prstGeom>
        </p:spPr>
      </p:pic>
      <p:pic>
        <p:nvPicPr>
          <p:cNvPr id="58" name="صورة 57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288" y="0"/>
            <a:ext cx="3328712" cy="1936009"/>
          </a:xfrm>
          <a:prstGeom prst="rect">
            <a:avLst/>
          </a:prstGeom>
        </p:spPr>
      </p:pic>
      <p:pic>
        <p:nvPicPr>
          <p:cNvPr id="59" name="صورة 58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142984"/>
            <a:ext cx="3316361" cy="1928826"/>
          </a:xfrm>
          <a:prstGeom prst="rect">
            <a:avLst/>
          </a:prstGeom>
        </p:spPr>
      </p:pic>
      <p:pic>
        <p:nvPicPr>
          <p:cNvPr id="60" name="صورة 59" descr="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0042"/>
            <a:ext cx="3571868" cy="2077431"/>
          </a:xfrm>
          <a:prstGeom prst="rect">
            <a:avLst/>
          </a:prstGeom>
        </p:spPr>
      </p:pic>
      <p:cxnSp>
        <p:nvCxnSpPr>
          <p:cNvPr id="62" name="رابط منحني 61"/>
          <p:cNvCxnSpPr/>
          <p:nvPr/>
        </p:nvCxnSpPr>
        <p:spPr bwMode="auto">
          <a:xfrm rot="5400000">
            <a:off x="5870264" y="1869744"/>
            <a:ext cx="1857388" cy="140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5" name="رابط منحني 64"/>
          <p:cNvCxnSpPr/>
          <p:nvPr/>
        </p:nvCxnSpPr>
        <p:spPr bwMode="auto">
          <a:xfrm rot="16200000" flipH="1">
            <a:off x="2214546" y="2357430"/>
            <a:ext cx="1000132" cy="85725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رابط منحني 69"/>
          <p:cNvCxnSpPr/>
          <p:nvPr/>
        </p:nvCxnSpPr>
        <p:spPr bwMode="auto">
          <a:xfrm rot="5400000">
            <a:off x="4536281" y="2821777"/>
            <a:ext cx="714380" cy="50006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4" name="مستطيل 13"/>
          <p:cNvSpPr/>
          <p:nvPr/>
        </p:nvSpPr>
        <p:spPr>
          <a:xfrm>
            <a:off x="857224" y="5500702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/>
              <a:t>تتكون المنطقة الحيوية من مجموعة من الأنظمة البيئية التي تشترك في المناخ نفسه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dirty="0" smtClean="0">
                <a:solidFill>
                  <a:schemeClr val="accent5">
                    <a:lumMod val="90000"/>
                  </a:schemeClr>
                </a:solidFill>
              </a:rPr>
              <a:t>مستويات التنظيم</a:t>
            </a:r>
            <a:endParaRPr lang="en-US" sz="2800" b="1" dirty="0">
              <a:solidFill>
                <a:schemeClr val="accent5">
                  <a:lumMod val="90000"/>
                </a:schemeClr>
              </a:solidFill>
            </a:endParaRPr>
          </a:p>
        </p:txBody>
      </p:sp>
      <p:grpSp>
        <p:nvGrpSpPr>
          <p:cNvPr id="8" name="مجموعة 37"/>
          <p:cNvGrpSpPr/>
          <p:nvPr/>
        </p:nvGrpSpPr>
        <p:grpSpPr>
          <a:xfrm>
            <a:off x="785786" y="3071810"/>
            <a:ext cx="7786742" cy="2428892"/>
            <a:chOff x="4357686" y="1643050"/>
            <a:chExt cx="3439315" cy="833507"/>
          </a:xfrm>
        </p:grpSpPr>
        <p:sp>
          <p:nvSpPr>
            <p:cNvPr id="39" name="Freeform 4"/>
            <p:cNvSpPr>
              <a:spLocks/>
            </p:cNvSpPr>
            <p:nvPr/>
          </p:nvSpPr>
          <p:spPr bwMode="gray">
            <a:xfrm>
              <a:off x="7197022" y="1643050"/>
              <a:ext cx="592937" cy="833507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gray">
            <a:xfrm>
              <a:off x="4357686" y="1643050"/>
              <a:ext cx="3439315" cy="533180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7BA6F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gray">
            <a:xfrm>
              <a:off x="4363320" y="2176230"/>
              <a:ext cx="2847787" cy="299004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ar-SA" sz="4400" b="1" dirty="0" smtClean="0">
                  <a:solidFill>
                    <a:srgbClr val="FFFFFF"/>
                  </a:solidFill>
                  <a:latin typeface="Verdana" pitchFamily="34" charset="0"/>
                </a:rPr>
                <a:t>الغلاف الحيوي</a:t>
              </a:r>
              <a:endParaRPr lang="en-US" sz="44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pic>
        <p:nvPicPr>
          <p:cNvPr id="58" name="صورة 57" descr="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714356"/>
            <a:ext cx="5357850" cy="398711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357158" y="1428736"/>
            <a:ext cx="3357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/>
              <a:t>أعلى مستوى في التنظيم هو الغلاف الحيوي</a:t>
            </a:r>
            <a:endParaRPr lang="ar-SA" sz="2800" b="1" dirty="0"/>
          </a:p>
        </p:txBody>
      </p:sp>
      <p:sp>
        <p:nvSpPr>
          <p:cNvPr id="10" name="مستطيل 9"/>
          <p:cNvSpPr/>
          <p:nvPr/>
        </p:nvSpPr>
        <p:spPr>
          <a:xfrm>
            <a:off x="1500166" y="5857892"/>
            <a:ext cx="4775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/>
              <a:t>الطبقة من الأرض التي تدعم الحياة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dirty="0" smtClean="0">
                <a:solidFill>
                  <a:schemeClr val="accent5">
                    <a:lumMod val="90000"/>
                  </a:schemeClr>
                </a:solidFill>
              </a:rPr>
              <a:t>مستويات التنظيم</a:t>
            </a:r>
            <a:endParaRPr lang="en-US" sz="2800" b="1" dirty="0">
              <a:solidFill>
                <a:schemeClr val="accent5">
                  <a:lumMod val="90000"/>
                </a:schemeClr>
              </a:solidFill>
            </a:endParaRPr>
          </a:p>
        </p:txBody>
      </p:sp>
      <p:grpSp>
        <p:nvGrpSpPr>
          <p:cNvPr id="3" name="مجموعة 49"/>
          <p:cNvGrpSpPr/>
          <p:nvPr/>
        </p:nvGrpSpPr>
        <p:grpSpPr>
          <a:xfrm>
            <a:off x="3918767" y="3095559"/>
            <a:ext cx="3439315" cy="833507"/>
            <a:chOff x="3918767" y="3071810"/>
            <a:chExt cx="3439315" cy="833507"/>
          </a:xfrm>
        </p:grpSpPr>
        <p:sp>
          <p:nvSpPr>
            <p:cNvPr id="179204" name="Freeform 4"/>
            <p:cNvSpPr>
              <a:spLocks/>
            </p:cNvSpPr>
            <p:nvPr/>
          </p:nvSpPr>
          <p:spPr bwMode="gray">
            <a:xfrm>
              <a:off x="6758103" y="3071810"/>
              <a:ext cx="592937" cy="833507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9205" name="Freeform 5"/>
            <p:cNvSpPr>
              <a:spLocks/>
            </p:cNvSpPr>
            <p:nvPr/>
          </p:nvSpPr>
          <p:spPr bwMode="gray">
            <a:xfrm>
              <a:off x="3918767" y="3071810"/>
              <a:ext cx="3439315" cy="533180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9221" name="Rectangle 21"/>
            <p:cNvSpPr>
              <a:spLocks noChangeArrowheads="1"/>
            </p:cNvSpPr>
            <p:nvPr/>
          </p:nvSpPr>
          <p:spPr bwMode="gray">
            <a:xfrm>
              <a:off x="3924401" y="3604990"/>
              <a:ext cx="2847787" cy="299004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ar-SA" b="1" dirty="0" smtClean="0">
                  <a:solidFill>
                    <a:srgbClr val="FFFFFF"/>
                  </a:solidFill>
                  <a:latin typeface="Verdana" pitchFamily="34" charset="0"/>
                </a:rPr>
                <a:t>النظام البيئي </a:t>
              </a:r>
              <a:endParaRPr lang="en-US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مجموعة 48"/>
          <p:cNvGrpSpPr/>
          <p:nvPr/>
        </p:nvGrpSpPr>
        <p:grpSpPr>
          <a:xfrm>
            <a:off x="3062459" y="3958107"/>
            <a:ext cx="3698461" cy="828215"/>
            <a:chOff x="3062459" y="3898702"/>
            <a:chExt cx="3698461" cy="828215"/>
          </a:xfrm>
        </p:grpSpPr>
        <p:sp>
          <p:nvSpPr>
            <p:cNvPr id="179206" name="Freeform 6"/>
            <p:cNvSpPr>
              <a:spLocks/>
            </p:cNvSpPr>
            <p:nvPr/>
          </p:nvSpPr>
          <p:spPr bwMode="gray">
            <a:xfrm>
              <a:off x="6162350" y="3898702"/>
              <a:ext cx="591528" cy="828215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9207" name="Freeform 7"/>
            <p:cNvSpPr>
              <a:spLocks/>
            </p:cNvSpPr>
            <p:nvPr/>
          </p:nvSpPr>
          <p:spPr bwMode="gray">
            <a:xfrm>
              <a:off x="3062459" y="3898702"/>
              <a:ext cx="3698461" cy="531857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9222" name="Rectangle 22"/>
            <p:cNvSpPr>
              <a:spLocks noChangeArrowheads="1"/>
            </p:cNvSpPr>
            <p:nvPr/>
          </p:nvSpPr>
          <p:spPr bwMode="gray">
            <a:xfrm>
              <a:off x="3063868" y="4430558"/>
              <a:ext cx="3104116" cy="293712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ar-SA" b="1" dirty="0" smtClean="0">
                  <a:solidFill>
                    <a:srgbClr val="FFFFFF"/>
                  </a:solidFill>
                  <a:latin typeface="Verdana" pitchFamily="34" charset="0"/>
                </a:rPr>
                <a:t>المجتمع الحيوي</a:t>
              </a:r>
              <a:endParaRPr lang="en-US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5" name="مجموعة 47"/>
          <p:cNvGrpSpPr/>
          <p:nvPr/>
        </p:nvGrpSpPr>
        <p:grpSpPr>
          <a:xfrm>
            <a:off x="2214602" y="4811394"/>
            <a:ext cx="3946339" cy="832184"/>
            <a:chOff x="2214602" y="4717655"/>
            <a:chExt cx="3946339" cy="832184"/>
          </a:xfrm>
        </p:grpSpPr>
        <p:sp>
          <p:nvSpPr>
            <p:cNvPr id="179208" name="Freeform 8"/>
            <p:cNvSpPr>
              <a:spLocks/>
            </p:cNvSpPr>
            <p:nvPr/>
          </p:nvSpPr>
          <p:spPr bwMode="gray">
            <a:xfrm>
              <a:off x="5563779" y="4717655"/>
              <a:ext cx="590120" cy="832184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9223" name="Freeform 23"/>
            <p:cNvSpPr>
              <a:spLocks/>
            </p:cNvSpPr>
            <p:nvPr/>
          </p:nvSpPr>
          <p:spPr bwMode="gray">
            <a:xfrm>
              <a:off x="2214602" y="4717655"/>
              <a:ext cx="3946339" cy="537149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9224" name="Rectangle 24"/>
            <p:cNvSpPr>
              <a:spLocks noChangeArrowheads="1"/>
            </p:cNvSpPr>
            <p:nvPr/>
          </p:nvSpPr>
          <p:spPr bwMode="gray">
            <a:xfrm>
              <a:off x="2217419" y="5214950"/>
              <a:ext cx="3359036" cy="293712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ar-SA" b="1" dirty="0" smtClean="0">
                  <a:solidFill>
                    <a:srgbClr val="FFFFFF"/>
                  </a:solidFill>
                  <a:latin typeface="Verdana" pitchFamily="34" charset="0"/>
                </a:rPr>
                <a:t>الجماعة الحيوية</a:t>
              </a:r>
              <a:endParaRPr lang="en-US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مجموعة 46"/>
          <p:cNvGrpSpPr/>
          <p:nvPr/>
        </p:nvGrpSpPr>
        <p:grpSpPr>
          <a:xfrm>
            <a:off x="1362519" y="5595889"/>
            <a:ext cx="4201261" cy="833507"/>
            <a:chOff x="1362519" y="5478395"/>
            <a:chExt cx="4201261" cy="833507"/>
          </a:xfrm>
        </p:grpSpPr>
        <p:sp>
          <p:nvSpPr>
            <p:cNvPr id="179209" name="Freeform 9"/>
            <p:cNvSpPr>
              <a:spLocks/>
            </p:cNvSpPr>
            <p:nvPr/>
          </p:nvSpPr>
          <p:spPr bwMode="gray">
            <a:xfrm>
              <a:off x="4969434" y="5478395"/>
              <a:ext cx="594345" cy="833507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9210" name="Freeform 10"/>
            <p:cNvSpPr>
              <a:spLocks/>
            </p:cNvSpPr>
            <p:nvPr/>
          </p:nvSpPr>
          <p:spPr bwMode="gray">
            <a:xfrm>
              <a:off x="1363928" y="5485010"/>
              <a:ext cx="4199852" cy="531857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9225" name="Rectangle 25"/>
            <p:cNvSpPr>
              <a:spLocks noChangeArrowheads="1"/>
            </p:cNvSpPr>
            <p:nvPr/>
          </p:nvSpPr>
          <p:spPr bwMode="gray">
            <a:xfrm>
              <a:off x="1362519" y="6018190"/>
              <a:ext cx="3615365" cy="292389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ar-SA" b="1" dirty="0" smtClean="0">
                  <a:solidFill>
                    <a:srgbClr val="FFFFFF"/>
                  </a:solidFill>
                  <a:latin typeface="Verdana" pitchFamily="34" charset="0"/>
                </a:rPr>
                <a:t>المخلوق الحي</a:t>
              </a:r>
              <a:endParaRPr lang="en-US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7" name="مجموعة 36"/>
          <p:cNvGrpSpPr/>
          <p:nvPr/>
        </p:nvGrpSpPr>
        <p:grpSpPr>
          <a:xfrm>
            <a:off x="4714876" y="2309741"/>
            <a:ext cx="3214710" cy="833507"/>
            <a:chOff x="4357686" y="1643050"/>
            <a:chExt cx="3439315" cy="833507"/>
          </a:xfrm>
        </p:grpSpPr>
        <p:sp>
          <p:nvSpPr>
            <p:cNvPr id="34" name="Freeform 4"/>
            <p:cNvSpPr>
              <a:spLocks/>
            </p:cNvSpPr>
            <p:nvPr/>
          </p:nvSpPr>
          <p:spPr bwMode="gray">
            <a:xfrm>
              <a:off x="7197022" y="1643050"/>
              <a:ext cx="592937" cy="833507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rgbClr val="A5002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4357686" y="1643050"/>
              <a:ext cx="3439315" cy="533180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FF66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gray">
            <a:xfrm>
              <a:off x="4363320" y="2176230"/>
              <a:ext cx="2847787" cy="299004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ar-SA" b="1" dirty="0" smtClean="0">
                  <a:solidFill>
                    <a:srgbClr val="FFFFFF"/>
                  </a:solidFill>
                  <a:latin typeface="Verdana" pitchFamily="34" charset="0"/>
                </a:rPr>
                <a:t>المنطقة الحيوية</a:t>
              </a:r>
              <a:endParaRPr lang="en-US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8" name="مجموعة 37"/>
          <p:cNvGrpSpPr/>
          <p:nvPr/>
        </p:nvGrpSpPr>
        <p:grpSpPr>
          <a:xfrm>
            <a:off x="5429256" y="1452485"/>
            <a:ext cx="3010687" cy="833507"/>
            <a:chOff x="4357686" y="1643050"/>
            <a:chExt cx="3439315" cy="833507"/>
          </a:xfrm>
        </p:grpSpPr>
        <p:sp>
          <p:nvSpPr>
            <p:cNvPr id="39" name="Freeform 4"/>
            <p:cNvSpPr>
              <a:spLocks/>
            </p:cNvSpPr>
            <p:nvPr/>
          </p:nvSpPr>
          <p:spPr bwMode="gray">
            <a:xfrm>
              <a:off x="7197022" y="1643050"/>
              <a:ext cx="592937" cy="833507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gray">
            <a:xfrm>
              <a:off x="4357686" y="1643050"/>
              <a:ext cx="3439315" cy="533180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7BA6F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gray">
            <a:xfrm>
              <a:off x="4363320" y="2176230"/>
              <a:ext cx="2847787" cy="299004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ar-SA" b="1" dirty="0" smtClean="0">
                  <a:solidFill>
                    <a:srgbClr val="FFFFFF"/>
                  </a:solidFill>
                  <a:latin typeface="Verdana" pitchFamily="34" charset="0"/>
                </a:rPr>
                <a:t>الغلاف الحيوي</a:t>
              </a:r>
              <a:endParaRPr lang="en-US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pic>
        <p:nvPicPr>
          <p:cNvPr id="1026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636"/>
            <a:ext cx="1000132" cy="1000132"/>
          </a:xfrm>
          <a:prstGeom prst="rect">
            <a:avLst/>
          </a:prstGeom>
          <a:noFill/>
        </p:spPr>
      </p:pic>
      <p:pic>
        <p:nvPicPr>
          <p:cNvPr id="29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14686"/>
            <a:ext cx="1000132" cy="1000132"/>
          </a:xfrm>
          <a:prstGeom prst="rect">
            <a:avLst/>
          </a:prstGeom>
          <a:noFill/>
        </p:spPr>
      </p:pic>
      <p:pic>
        <p:nvPicPr>
          <p:cNvPr id="1030" name="Picture 6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834121"/>
            <a:ext cx="651409" cy="452135"/>
          </a:xfrm>
          <a:prstGeom prst="rect">
            <a:avLst/>
          </a:prstGeom>
          <a:noFill/>
        </p:spPr>
      </p:pic>
      <p:pic>
        <p:nvPicPr>
          <p:cNvPr id="42" name="Picture 6" descr="صورة ذات صل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57752" y="3857628"/>
            <a:ext cx="571504" cy="452135"/>
          </a:xfrm>
          <a:prstGeom prst="rect">
            <a:avLst/>
          </a:prstGeom>
          <a:noFill/>
        </p:spPr>
      </p:pic>
      <p:pic>
        <p:nvPicPr>
          <p:cNvPr id="1032" name="Picture 8" descr="نتيجة بحث الصور عن شجر كرتوني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1367" y="3214686"/>
            <a:ext cx="716253" cy="1262038"/>
          </a:xfrm>
          <a:prstGeom prst="rect">
            <a:avLst/>
          </a:prstGeom>
          <a:noFill/>
        </p:spPr>
      </p:pic>
      <p:pic>
        <p:nvPicPr>
          <p:cNvPr id="43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143380"/>
            <a:ext cx="1000132" cy="1000132"/>
          </a:xfrm>
          <a:prstGeom prst="rect">
            <a:avLst/>
          </a:prstGeom>
          <a:noFill/>
        </p:spPr>
      </p:pic>
      <p:pic>
        <p:nvPicPr>
          <p:cNvPr id="44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143380"/>
            <a:ext cx="1000132" cy="1000132"/>
          </a:xfrm>
          <a:prstGeom prst="rect">
            <a:avLst/>
          </a:prstGeom>
          <a:noFill/>
        </p:spPr>
      </p:pic>
      <p:pic>
        <p:nvPicPr>
          <p:cNvPr id="45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214818"/>
            <a:ext cx="1000132" cy="1000132"/>
          </a:xfrm>
          <a:prstGeom prst="rect">
            <a:avLst/>
          </a:prstGeom>
          <a:noFill/>
        </p:spPr>
      </p:pic>
      <p:pic>
        <p:nvPicPr>
          <p:cNvPr id="1036" name="Picture 12" descr="نتيجة بحث الصور عن حيوان كرتو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571876"/>
            <a:ext cx="857256" cy="857256"/>
          </a:xfrm>
          <a:prstGeom prst="rect">
            <a:avLst/>
          </a:prstGeom>
          <a:noFill/>
        </p:spPr>
      </p:pic>
      <p:pic>
        <p:nvPicPr>
          <p:cNvPr id="46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428868"/>
            <a:ext cx="1000132" cy="1000132"/>
          </a:xfrm>
          <a:prstGeom prst="rect">
            <a:avLst/>
          </a:prstGeom>
          <a:noFill/>
        </p:spPr>
      </p:pic>
      <p:pic>
        <p:nvPicPr>
          <p:cNvPr id="51" name="Picture 6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7979" y="3119741"/>
            <a:ext cx="651409" cy="452135"/>
          </a:xfrm>
          <a:prstGeom prst="rect">
            <a:avLst/>
          </a:prstGeom>
          <a:noFill/>
        </p:spPr>
      </p:pic>
      <p:pic>
        <p:nvPicPr>
          <p:cNvPr id="52" name="Picture 6" descr="صورة ذات صل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86380" y="3048303"/>
            <a:ext cx="571504" cy="452135"/>
          </a:xfrm>
          <a:prstGeom prst="rect">
            <a:avLst/>
          </a:prstGeom>
          <a:noFill/>
        </p:spPr>
      </p:pic>
      <p:pic>
        <p:nvPicPr>
          <p:cNvPr id="53" name="Picture 8" descr="نتيجة بحث الصور عن شجر كرتوني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2937" y="2166962"/>
            <a:ext cx="716253" cy="1262038"/>
          </a:xfrm>
          <a:prstGeom prst="rect">
            <a:avLst/>
          </a:prstGeom>
          <a:noFill/>
        </p:spPr>
      </p:pic>
      <p:pic>
        <p:nvPicPr>
          <p:cNvPr id="54" name="Picture 10" descr="نتيجة بحث الصور عن عشب كرتوني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57620" y="3214686"/>
            <a:ext cx="3357586" cy="37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12" descr="نتيجة بحث الصور عن حيوان كرتو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857496"/>
            <a:ext cx="857256" cy="857256"/>
          </a:xfrm>
          <a:prstGeom prst="rect">
            <a:avLst/>
          </a:prstGeom>
          <a:noFill/>
        </p:spPr>
      </p:pic>
      <p:pic>
        <p:nvPicPr>
          <p:cNvPr id="56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428868"/>
            <a:ext cx="1000132" cy="1000132"/>
          </a:xfrm>
          <a:prstGeom prst="rect">
            <a:avLst/>
          </a:prstGeom>
          <a:noFill/>
        </p:spPr>
      </p:pic>
      <p:pic>
        <p:nvPicPr>
          <p:cNvPr id="57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500306"/>
            <a:ext cx="1000132" cy="1000132"/>
          </a:xfrm>
          <a:prstGeom prst="rect">
            <a:avLst/>
          </a:prstGeom>
          <a:noFill/>
        </p:spPr>
      </p:pic>
      <p:pic>
        <p:nvPicPr>
          <p:cNvPr id="30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357562"/>
            <a:ext cx="1000132" cy="1000132"/>
          </a:xfrm>
          <a:prstGeom prst="rect">
            <a:avLst/>
          </a:prstGeom>
          <a:noFill/>
        </p:spPr>
      </p:pic>
      <p:pic>
        <p:nvPicPr>
          <p:cNvPr id="28" name="Picture 2" descr="نتيجة بحث الصور عن زرافه كرتو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357562"/>
            <a:ext cx="1000132" cy="1000132"/>
          </a:xfrm>
          <a:prstGeom prst="rect">
            <a:avLst/>
          </a:prstGeom>
          <a:noFill/>
        </p:spPr>
      </p:pic>
      <p:pic>
        <p:nvPicPr>
          <p:cNvPr id="1034" name="Picture 10" descr="نتيجة بحث الصور عن عشب كرتوني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071802" y="4071942"/>
            <a:ext cx="3500462" cy="37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" descr="نتيجة بحث الصور عن غيو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714620"/>
            <a:ext cx="499107" cy="495780"/>
          </a:xfrm>
          <a:prstGeom prst="rect">
            <a:avLst/>
          </a:prstGeom>
          <a:noFill/>
        </p:spPr>
      </p:pic>
      <p:pic>
        <p:nvPicPr>
          <p:cNvPr id="49" name="صورة 48" descr="بدون عنوان-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375488">
            <a:off x="5740008" y="1821901"/>
            <a:ext cx="1004657" cy="1456991"/>
          </a:xfrm>
          <a:prstGeom prst="rect">
            <a:avLst/>
          </a:prstGeom>
        </p:spPr>
      </p:pic>
      <p:pic>
        <p:nvPicPr>
          <p:cNvPr id="50" name="صورة 49" descr="8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714356"/>
            <a:ext cx="1638493" cy="121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A0ECBF"/>
                </a:solidFill>
              </a:rPr>
              <a:t>العلاقات المتبادلة في النظام البيئي</a:t>
            </a:r>
            <a:endParaRPr lang="ar-SA" b="1" dirty="0">
              <a:solidFill>
                <a:srgbClr val="A0ECBF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dirty="0" smtClean="0"/>
              <a:t>الموطن</a:t>
            </a:r>
          </a:p>
          <a:p>
            <a:r>
              <a:rPr lang="ar-SA" sz="4000" dirty="0" smtClean="0"/>
              <a:t>المكان أو المساحة التي يعيش فيها الكائن الحي </a:t>
            </a:r>
          </a:p>
        </p:txBody>
      </p:sp>
      <p:pic>
        <p:nvPicPr>
          <p:cNvPr id="20484" name="Picture 4" descr="نتيجة بحث الصور عن ببغا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</p:spPr>
      </p:pic>
      <p:pic>
        <p:nvPicPr>
          <p:cNvPr id="20486" name="Picture 6" descr="نتيجة بحث الصور عن كوبر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21012"/>
            <a:ext cx="9144000" cy="4236988"/>
          </a:xfrm>
          <a:prstGeom prst="rect">
            <a:avLst/>
          </a:prstGeom>
          <a:noFill/>
        </p:spPr>
      </p:pic>
      <p:pic>
        <p:nvPicPr>
          <p:cNvPr id="20488" name="Picture 8" descr="نتيجة بحث الصور عن قرد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A0ECBF"/>
                </a:solidFill>
              </a:rPr>
              <a:t>العلاقات المتبادلة في النظام البيئي</a:t>
            </a:r>
            <a:endParaRPr lang="ar-SA" b="1" dirty="0">
              <a:solidFill>
                <a:srgbClr val="A0ECBF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dirty="0" smtClean="0"/>
              <a:t>الإطار </a:t>
            </a:r>
            <a:r>
              <a:rPr lang="ar-SA" sz="4000" dirty="0" smtClean="0"/>
              <a:t>البيئي الدور </a:t>
            </a:r>
            <a:r>
              <a:rPr lang="ar-SA" sz="4000" dirty="0" smtClean="0"/>
              <a:t>الذي يقوم </a:t>
            </a:r>
            <a:r>
              <a:rPr lang="ar-SA" sz="4000" dirty="0" err="1" smtClean="0"/>
              <a:t>به</a:t>
            </a:r>
            <a:r>
              <a:rPr lang="ar-SA" sz="4000" dirty="0" smtClean="0"/>
              <a:t> المخلوق الحي في بيئته</a:t>
            </a:r>
          </a:p>
        </p:txBody>
      </p:sp>
      <p:pic>
        <p:nvPicPr>
          <p:cNvPr id="22530" name="Picture 2" descr="نتيجة بحث الصور عن بناء الع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3"/>
            <a:ext cx="9001156" cy="4214818"/>
          </a:xfrm>
          <a:prstGeom prst="rect">
            <a:avLst/>
          </a:prstGeom>
          <a:noFill/>
        </p:spPr>
      </p:pic>
      <p:pic>
        <p:nvPicPr>
          <p:cNvPr id="22534" name="Picture 6" descr="نتيجة بحث الصور عن الافترا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</p:spPr>
      </p:pic>
      <p:pic>
        <p:nvPicPr>
          <p:cNvPr id="22532" name="Picture 4" descr="نتيجة بحث الصور عن نقار الخشب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5572132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G_Diagram_074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TG_Diagram_074</Template>
  <TotalTime>530</TotalTime>
  <Words>311</Words>
  <Application>Microsoft PowerPoint</Application>
  <PresentationFormat>عرض على الشاشة (3:4)‏</PresentationFormat>
  <Paragraphs>59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TG_Diagram_074</vt:lpstr>
      <vt:lpstr>مستويات التنظيم</vt:lpstr>
      <vt:lpstr>مستويات التنظيم</vt:lpstr>
      <vt:lpstr>مستويات التنظيم</vt:lpstr>
      <vt:lpstr>مستويات التنظيم</vt:lpstr>
      <vt:lpstr>مستويات التنظيم</vt:lpstr>
      <vt:lpstr>مستويات التنظيم</vt:lpstr>
      <vt:lpstr>مستويات التنظيم</vt:lpstr>
      <vt:lpstr>العلاقات المتبادلة في النظام البيئي</vt:lpstr>
      <vt:lpstr>العلاقات المتبادلة في النظام البيئي</vt:lpstr>
      <vt:lpstr>العلاقات المتبادلة في المجتمع الحيوي</vt:lpstr>
      <vt:lpstr>العلاقات المتبادلة في المجتمع الحيوي</vt:lpstr>
      <vt:lpstr>العلاقات المتبادلة في المجتمع الحيوي</vt:lpstr>
      <vt:lpstr>العلاقات المتبادلة في المجتمع الحيوي</vt:lpstr>
      <vt:lpstr>العلاقات المتبادلة في المجتمع الحيوي</vt:lpstr>
      <vt:lpstr>العلاقات المتبادلة في المجتمع الحيوي</vt:lpstr>
      <vt:lpstr>العلاقات المتبادلة في المجتمع الحيوي</vt:lpstr>
      <vt:lpstr>العلاقات المتبادلة في المجتمع الحيوي</vt:lpstr>
      <vt:lpstr>لا تنسوني من دعاؤكم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User</dc:creator>
  <cp:lastModifiedBy>User</cp:lastModifiedBy>
  <cp:revision>67</cp:revision>
  <dcterms:created xsi:type="dcterms:W3CDTF">2016-02-29T14:47:04Z</dcterms:created>
  <dcterms:modified xsi:type="dcterms:W3CDTF">2017-02-15T16:24:20Z</dcterms:modified>
</cp:coreProperties>
</file>