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660066"/>
    <a:srgbClr val="006600"/>
    <a:srgbClr val="FFFF99"/>
    <a:srgbClr val="CC9900"/>
    <a:srgbClr val="FFFFCC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نمط فاتح 3 - تميي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F6BF463-A324-4C19-A512-FC7283BD76A4}" type="datetimeFigureOut">
              <a:rPr lang="ar-SA" smtClean="0"/>
              <a:pPr/>
              <a:t>04/11/35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2496A7E-59D0-4FD9-AB7A-68A118805CD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38916-833B-40C4-B432-63AABAE9FC99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AD80E-D8DC-4383-A35C-DB2827201ED6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EBAE8-86A3-4391-A30A-0784C6E54CD0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A203-5644-4E56-808B-CEC8CA0AB5F0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4838A-2D5B-48EB-BE41-2C53D1D09B44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DC8B-A137-4504-9260-A91D67920130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34E62-2106-4926-98B1-5368C03E7E59}" type="datetime1">
              <a:rPr lang="ar-SA" smtClean="0"/>
              <a:t>04/11/35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88E9D-75E7-4021-BACC-3B503EB396C2}" type="datetime1">
              <a:rPr lang="ar-SA" smtClean="0"/>
              <a:t>04/11/35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00088-8217-44B2-9D50-F274DA6FDF2D}" type="datetime1">
              <a:rPr lang="ar-SA" smtClean="0"/>
              <a:t>04/11/35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A29-84EE-4AD3-BAA2-0F7622DBFE4B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213AD-1019-4EDC-85F2-01B91A28CCE5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23344-D3A5-4627-BEC7-E75916789D27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2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5929322" y="2357430"/>
            <a:ext cx="20717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الدرس السابع :</a:t>
            </a:r>
            <a:endParaRPr lang="ar-SA" sz="2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714612" y="3357562"/>
            <a:ext cx="4357718" cy="830997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pPr algn="ctr"/>
            <a:r>
              <a:rPr lang="ar-SA" sz="4800" b="1" dirty="0" smtClean="0">
                <a:solidFill>
                  <a:srgbClr val="000066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أنواع العبادة</a:t>
            </a:r>
            <a:endParaRPr lang="ar-SA" sz="4800" b="1" dirty="0">
              <a:solidFill>
                <a:srgbClr val="000066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  <p:sp>
        <p:nvSpPr>
          <p:cNvPr id="13" name="سهم إلى اليسار 12"/>
          <p:cNvSpPr/>
          <p:nvPr/>
        </p:nvSpPr>
        <p:spPr>
          <a:xfrm>
            <a:off x="7572396" y="0"/>
            <a:ext cx="1428760" cy="928694"/>
          </a:xfrm>
          <a:prstGeom prst="leftArrow">
            <a:avLst/>
          </a:prstGeom>
          <a:solidFill>
            <a:srgbClr val="92D050"/>
          </a:solidFill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نشاط1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21431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النشاط 14</a:t>
            </a:r>
            <a:endParaRPr lang="ar-SA" sz="24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214282" y="1000108"/>
            <a:ext cx="8429684" cy="26776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يحرص معاذ على تحقيق الإخلاص في عبادته , ويحب الله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رسوله ,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يراقب الله في السر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العلن.</a:t>
            </a:r>
          </a:p>
          <a:p>
            <a:pPr algn="ctr"/>
            <a:r>
              <a:rPr lang="ar-SA" sz="2800" b="1" dirty="0" smtClean="0"/>
              <a:t>و من صفاته الطيبة أنه محافظ على قراءة القرآن الكريم , مكثر من الاستغفار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التسبيح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الصلاة على النبي    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الصدقة على الفقراء</a:t>
            </a:r>
          </a:p>
          <a:p>
            <a:pPr algn="ctr"/>
            <a:r>
              <a:rPr lang="ar-SA" sz="2800" b="1" dirty="0" smtClean="0"/>
              <a:t>وفقه الله لأداء فريضة الحج فاقتدى بنبيه     في حجه ,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حمد الله على توفيقه له .</a:t>
            </a:r>
            <a:endParaRPr lang="ar-SA" sz="2800" b="1" dirty="0"/>
          </a:p>
        </p:txBody>
      </p:sp>
      <p:pic>
        <p:nvPicPr>
          <p:cNvPr id="15" name="صورة 14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786058"/>
            <a:ext cx="428628" cy="555406"/>
          </a:xfrm>
          <a:prstGeom prst="rect">
            <a:avLst/>
          </a:prstGeom>
        </p:spPr>
      </p:pic>
      <p:pic>
        <p:nvPicPr>
          <p:cNvPr id="16" name="صورة 15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285992"/>
            <a:ext cx="428628" cy="555406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642910" y="3857628"/>
            <a:ext cx="80010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660066"/>
                </a:solidFill>
              </a:rPr>
              <a:t>قام معاذ بمجموعة من العبادات المختلفة , من خلال دراستي لأنواع العبادة أحدد التالي :</a:t>
            </a:r>
            <a:endParaRPr lang="ar-SA" sz="2800" b="1" dirty="0">
              <a:solidFill>
                <a:srgbClr val="660066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500562" y="5072074"/>
            <a:ext cx="1571636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1-</a:t>
            </a:r>
            <a:r>
              <a:rPr lang="ar-SA" sz="2400" b="1" dirty="0" smtClean="0"/>
              <a:t>مراقبة الله</a:t>
            </a:r>
            <a:endParaRPr lang="ar-SA" sz="2800" b="1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2571736" y="5072074"/>
            <a:ext cx="185738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2-</a:t>
            </a:r>
            <a:r>
              <a:rPr lang="ar-SA" sz="2800" dirty="0" smtClean="0"/>
              <a:t>.............</a:t>
            </a:r>
            <a:endParaRPr lang="ar-SA" sz="28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357158" y="5072074"/>
            <a:ext cx="214310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3-</a:t>
            </a:r>
            <a:r>
              <a:rPr lang="ar-SA" sz="2800" dirty="0" smtClean="0"/>
              <a:t>............</a:t>
            </a:r>
            <a:endParaRPr lang="ar-SA" sz="2800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715008" y="5072074"/>
            <a:ext cx="28575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</a:rPr>
              <a:t>1- العبادات </a:t>
            </a:r>
            <a:r>
              <a:rPr lang="ar-SA" sz="2800" b="1" dirty="0" err="1" smtClean="0">
                <a:solidFill>
                  <a:srgbClr val="00B050"/>
                </a:solidFill>
              </a:rPr>
              <a:t>الباطنة</a:t>
            </a:r>
            <a:r>
              <a:rPr lang="ar-SA" sz="2800" b="1" dirty="0" smtClean="0">
                <a:solidFill>
                  <a:srgbClr val="00B050"/>
                </a:solidFill>
              </a:rPr>
              <a:t> :</a:t>
            </a:r>
            <a:endParaRPr lang="ar-SA" sz="2800" b="1" dirty="0">
              <a:solidFill>
                <a:srgbClr val="00B05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643174" y="5072074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smtClean="0">
                <a:solidFill>
                  <a:srgbClr val="3333CC"/>
                </a:solidFill>
              </a:rPr>
              <a:t>محبة الله</a:t>
            </a:r>
            <a:endParaRPr lang="ar-SA" sz="2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715140" y="142852"/>
            <a:ext cx="2071702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تمهيد</a:t>
            </a:r>
            <a:endParaRPr lang="ar-SA" sz="2400" b="1" dirty="0">
              <a:solidFill>
                <a:srgbClr val="C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28596" y="714356"/>
            <a:ext cx="8001056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شرع الله لنا أنواعاً كثيرةُ من العبادة لكي نكثر من الأعمال الصالحة .</a:t>
            </a:r>
          </a:p>
          <a:p>
            <a:pPr algn="ctr"/>
            <a:r>
              <a:rPr lang="ar-SA" sz="28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أكتب في المربعات الآتية ما أعرفه من أنواع العبادة التي أراها </a:t>
            </a:r>
            <a:r>
              <a:rPr lang="ar-SA" sz="2800" b="1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و</a:t>
            </a:r>
            <a:r>
              <a:rPr lang="ar-SA" sz="28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أسمعها</a:t>
            </a:r>
            <a:endParaRPr lang="ar-SA" sz="28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1428728" y="3143248"/>
          <a:ext cx="6096000" cy="1920240"/>
        </p:xfrm>
        <a:graphic>
          <a:graphicData uri="http://schemas.openxmlformats.org/drawingml/2006/table">
            <a:tbl>
              <a:tblPr rtl="1" firstRow="1" bandRow="1">
                <a:tableStyleId>{BDBED569-4797-4DF1-A0F4-6AAB3CD982D8}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/>
                        <a:t>الزكاة</a:t>
                      </a:r>
                      <a:endParaRPr lang="ar-SA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3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/>
                        <a:t>الذكر</a:t>
                      </a:r>
                      <a:endParaRPr lang="ar-SA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36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مربع نص 7"/>
          <p:cNvSpPr txBox="1"/>
          <p:nvPr/>
        </p:nvSpPr>
        <p:spPr>
          <a:xfrm>
            <a:off x="3571868" y="3143248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الصلاة</a:t>
            </a:r>
            <a:endParaRPr lang="ar-SA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500166" y="3143248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الصوم</a:t>
            </a:r>
            <a:endParaRPr lang="ar-SA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572132" y="3786190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الحج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71868" y="3786190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محبة الله</a:t>
            </a:r>
            <a:endParaRPr lang="ar-SA" sz="36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500694" y="4357694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الدعاء</a:t>
            </a:r>
            <a:endParaRPr lang="ar-SA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3571868" y="4429132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الإخلاص</a:t>
            </a:r>
            <a:endParaRPr lang="ar-SA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500166" y="4429132"/>
            <a:ext cx="185738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الاستغفار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14438" y="3133725"/>
            <a:ext cx="68135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ar-EG" sz="3600" b="1" dirty="0">
                <a:solidFill>
                  <a:srgbClr val="FF0000"/>
                </a:solidFill>
              </a:rPr>
              <a:t> </a:t>
            </a:r>
            <a:r>
              <a:rPr lang="ar-EG" sz="3600" b="1" dirty="0">
                <a:solidFill>
                  <a:srgbClr val="002060"/>
                </a:solidFill>
              </a:rPr>
              <a:t>العبادة نوعان: </a:t>
            </a:r>
            <a:r>
              <a:rPr lang="ar-EG" sz="3600" b="1" dirty="0">
                <a:solidFill>
                  <a:srgbClr val="FF0000"/>
                </a:solidFill>
              </a:rPr>
              <a:t>ظاهرة </a:t>
            </a:r>
            <a:r>
              <a:rPr lang="ar-EG" sz="3600" b="1" dirty="0" err="1" smtClean="0">
                <a:solidFill>
                  <a:srgbClr val="FF0000"/>
                </a:solidFill>
              </a:rPr>
              <a:t>و</a:t>
            </a:r>
            <a:r>
              <a:rPr lang="ar-SA" sz="3600" b="1" dirty="0" smtClean="0">
                <a:solidFill>
                  <a:srgbClr val="FF0000"/>
                </a:solidFill>
              </a:rPr>
              <a:t> </a:t>
            </a:r>
            <a:r>
              <a:rPr lang="ar-EG" sz="3600" b="1" dirty="0" err="1" smtClean="0">
                <a:solidFill>
                  <a:srgbClr val="FF0000"/>
                </a:solidFill>
              </a:rPr>
              <a:t>باطنة</a:t>
            </a:r>
            <a:r>
              <a:rPr lang="ar-EG" sz="3600" b="1" dirty="0">
                <a:solidFill>
                  <a:srgbClr val="FF0000"/>
                </a:solidFill>
              </a:rPr>
              <a:t>.</a:t>
            </a:r>
            <a:endParaRPr lang="ar-EG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285852" y="2143116"/>
            <a:ext cx="682765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ar-EG" sz="3600" b="1" dirty="0">
                <a:solidFill>
                  <a:srgbClr val="FF0000"/>
                </a:solidFill>
              </a:rPr>
              <a:t> </a:t>
            </a:r>
            <a:r>
              <a:rPr lang="ar-EG" sz="3600" b="1" dirty="0">
                <a:solidFill>
                  <a:srgbClr val="002060"/>
                </a:solidFill>
              </a:rPr>
              <a:t>أمَّا العبادات الظاهرة: </a:t>
            </a:r>
            <a:r>
              <a:rPr lang="ar-EG" sz="3600" b="1" dirty="0">
                <a:solidFill>
                  <a:srgbClr val="FF0000"/>
                </a:solidFill>
              </a:rPr>
              <a:t>فه</a:t>
            </a:r>
            <a:r>
              <a:rPr lang="ar-SA" sz="3600" b="1" dirty="0">
                <a:solidFill>
                  <a:srgbClr val="FF0000"/>
                </a:solidFill>
              </a:rPr>
              <a:t>ي</a:t>
            </a:r>
            <a:r>
              <a:rPr lang="ar-EG" sz="3600" b="1" dirty="0">
                <a:solidFill>
                  <a:srgbClr val="FF0000"/>
                </a:solidFill>
              </a:rPr>
              <a:t> التي تكون ظاهرة لنا، بأن نراها أو نسمعها، مثل الصلاة وقراءة القرآن.</a:t>
            </a:r>
            <a:endParaRPr lang="ar-EG" sz="4400" dirty="0">
              <a:solidFill>
                <a:srgbClr val="FF0000"/>
              </a:solidFill>
            </a:endParaRPr>
          </a:p>
        </p:txBody>
      </p:sp>
      <p:pic>
        <p:nvPicPr>
          <p:cNvPr id="10" name="صورة 9" descr="713117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4143380"/>
            <a:ext cx="2945907" cy="1958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صورة 10" descr="16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4143380"/>
            <a:ext cx="2799919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85852" y="2214554"/>
            <a:ext cx="68135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ar-EG" sz="3600" b="1" dirty="0">
                <a:solidFill>
                  <a:srgbClr val="002060"/>
                </a:solidFill>
              </a:rPr>
              <a:t>وأمَّا العبادات </a:t>
            </a:r>
            <a:r>
              <a:rPr lang="ar-EG" sz="3600" b="1" dirty="0" err="1">
                <a:solidFill>
                  <a:srgbClr val="002060"/>
                </a:solidFill>
              </a:rPr>
              <a:t>الباطنة</a:t>
            </a:r>
            <a:r>
              <a:rPr lang="ar-EG" sz="3600" b="1" dirty="0">
                <a:solidFill>
                  <a:srgbClr val="002060"/>
                </a:solidFill>
              </a:rPr>
              <a:t>: </a:t>
            </a:r>
            <a:r>
              <a:rPr lang="ar-EG" sz="3600" b="1" dirty="0">
                <a:solidFill>
                  <a:srgbClr val="FF0000"/>
                </a:solidFill>
              </a:rPr>
              <a:t>فهي التي محلها القلب، مثل: محبة الله تعالى والخوف منه.</a:t>
            </a:r>
            <a:endParaRPr lang="ar-EG" sz="4400" dirty="0">
              <a:solidFill>
                <a:srgbClr val="FF0000"/>
              </a:solidFill>
            </a:endParaRPr>
          </a:p>
        </p:txBody>
      </p:sp>
      <p:pic>
        <p:nvPicPr>
          <p:cNvPr id="12" name="صورة 11" descr="يحبهم و يحبون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3357562"/>
            <a:ext cx="2000264" cy="27117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</a:gradFill>
        </p:spPr>
      </p:pic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  <p:sp>
        <p:nvSpPr>
          <p:cNvPr id="17" name="دبوس زينة 16"/>
          <p:cNvSpPr/>
          <p:nvPr/>
        </p:nvSpPr>
        <p:spPr>
          <a:xfrm>
            <a:off x="3786182" y="142852"/>
            <a:ext cx="2143140" cy="642942"/>
          </a:xfrm>
          <a:prstGeom prst="plaque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38100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أنواع العبادة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18" name="مخطط انسيابي: محطة طرفية 17"/>
          <p:cNvSpPr/>
          <p:nvPr/>
        </p:nvSpPr>
        <p:spPr>
          <a:xfrm>
            <a:off x="6000760" y="1428736"/>
            <a:ext cx="2500330" cy="500066"/>
          </a:xfrm>
          <a:prstGeom prst="flowChartTerminator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عبادات ظاهرة 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19" name="مخطط انسيابي: محطة طرفية 18"/>
          <p:cNvSpPr/>
          <p:nvPr/>
        </p:nvSpPr>
        <p:spPr>
          <a:xfrm>
            <a:off x="1000100" y="1357298"/>
            <a:ext cx="2500330" cy="500066"/>
          </a:xfrm>
          <a:prstGeom prst="flowChartTerminator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عبادات </a:t>
            </a:r>
            <a:r>
              <a:rPr lang="ar-SA" sz="2800" b="1" dirty="0" err="1" smtClean="0">
                <a:solidFill>
                  <a:schemeClr val="tx1"/>
                </a:solidFill>
              </a:rPr>
              <a:t>باطنة</a:t>
            </a:r>
            <a:r>
              <a:rPr lang="ar-SA" sz="2800" b="1" dirty="0" smtClean="0">
                <a:solidFill>
                  <a:schemeClr val="tx1"/>
                </a:solidFill>
              </a:rPr>
              <a:t> 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20" name="خماسي 19"/>
          <p:cNvSpPr/>
          <p:nvPr/>
        </p:nvSpPr>
        <p:spPr>
          <a:xfrm>
            <a:off x="7429520" y="2500306"/>
            <a:ext cx="1714480" cy="500066"/>
          </a:xfrm>
          <a:prstGeom prst="homePlat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أقوال ظاهرة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21" name="خماسي 20"/>
          <p:cNvSpPr/>
          <p:nvPr/>
        </p:nvSpPr>
        <p:spPr>
          <a:xfrm rot="10800000">
            <a:off x="5072066" y="2500306"/>
            <a:ext cx="1643074" cy="500066"/>
          </a:xfrm>
          <a:prstGeom prst="homePlat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" name="مربع نص 21"/>
          <p:cNvSpPr txBox="1"/>
          <p:nvPr/>
        </p:nvSpPr>
        <p:spPr>
          <a:xfrm>
            <a:off x="4929190" y="2500306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أعمال ظاهرة</a:t>
            </a:r>
            <a:endParaRPr lang="ar-SA" sz="2800" b="1" dirty="0"/>
          </a:p>
        </p:txBody>
      </p:sp>
      <p:pic>
        <p:nvPicPr>
          <p:cNvPr id="23" name="صورة 22" descr="6258211798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3500438"/>
            <a:ext cx="1857389" cy="1074020"/>
          </a:xfrm>
          <a:prstGeom prst="rect">
            <a:avLst/>
          </a:prstGeom>
        </p:spPr>
      </p:pic>
      <p:pic>
        <p:nvPicPr>
          <p:cNvPr id="24" name="صورة 23" descr="DSC024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3500438"/>
            <a:ext cx="1913736" cy="1054860"/>
          </a:xfrm>
          <a:prstGeom prst="rect">
            <a:avLst/>
          </a:prstGeom>
        </p:spPr>
      </p:pic>
      <p:pic>
        <p:nvPicPr>
          <p:cNvPr id="25" name="صورة 24" descr="Opened_Qur'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9520" y="3500438"/>
            <a:ext cx="1714480" cy="1076272"/>
          </a:xfrm>
          <a:prstGeom prst="rect">
            <a:avLst/>
          </a:prstGeom>
        </p:spPr>
      </p:pic>
      <p:sp>
        <p:nvSpPr>
          <p:cNvPr id="26" name="وسيلة شرح مستطيلة 25"/>
          <p:cNvSpPr/>
          <p:nvPr/>
        </p:nvSpPr>
        <p:spPr>
          <a:xfrm>
            <a:off x="7358082" y="5000636"/>
            <a:ext cx="1785918" cy="1643074"/>
          </a:xfrm>
          <a:prstGeom prst="wedgeRect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مثل :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قراءة القرآن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و.............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..............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27" name="وسيلة شرح مستطيلة 26"/>
          <p:cNvSpPr/>
          <p:nvPr/>
        </p:nvSpPr>
        <p:spPr>
          <a:xfrm>
            <a:off x="3929058" y="4929198"/>
            <a:ext cx="2357422" cy="1643074"/>
          </a:xfrm>
          <a:prstGeom prst="wedgeRect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مثل :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الصلاة </a:t>
            </a:r>
            <a:r>
              <a:rPr lang="ar-SA" sz="2400" b="1" dirty="0" err="1" smtClean="0">
                <a:solidFill>
                  <a:schemeClr val="tx1"/>
                </a:solidFill>
              </a:rPr>
              <a:t>و</a:t>
            </a:r>
            <a:r>
              <a:rPr lang="ar-SA" sz="2400" b="1" dirty="0" smtClean="0">
                <a:solidFill>
                  <a:schemeClr val="tx1"/>
                </a:solidFill>
              </a:rPr>
              <a:t> الحج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و.............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..............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28" name="وسيلة شرح مستطيلة 27"/>
          <p:cNvSpPr/>
          <p:nvPr/>
        </p:nvSpPr>
        <p:spPr>
          <a:xfrm>
            <a:off x="714348" y="2428868"/>
            <a:ext cx="2357422" cy="2143140"/>
          </a:xfrm>
          <a:prstGeom prst="wedgeRect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مثل :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الإخلاص لله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ومحبة الله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و.............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..............</a:t>
            </a:r>
            <a:endParaRPr lang="ar-SA" sz="2400" b="1" dirty="0">
              <a:solidFill>
                <a:schemeClr val="tx1"/>
              </a:solidFill>
            </a:endParaRPr>
          </a:p>
        </p:txBody>
      </p:sp>
      <p:cxnSp>
        <p:nvCxnSpPr>
          <p:cNvPr id="30" name="رابط كسهم مستقيم 29"/>
          <p:cNvCxnSpPr/>
          <p:nvPr/>
        </p:nvCxnSpPr>
        <p:spPr>
          <a:xfrm>
            <a:off x="6000760" y="428604"/>
            <a:ext cx="1500198" cy="9286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رابط كسهم مستقيم 32"/>
          <p:cNvCxnSpPr/>
          <p:nvPr/>
        </p:nvCxnSpPr>
        <p:spPr>
          <a:xfrm rot="10800000" flipV="1">
            <a:off x="2000232" y="500042"/>
            <a:ext cx="1714512" cy="75009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رابط كسهم مستقيم 38"/>
          <p:cNvCxnSpPr/>
          <p:nvPr/>
        </p:nvCxnSpPr>
        <p:spPr>
          <a:xfrm rot="5400000">
            <a:off x="6143636" y="2000240"/>
            <a:ext cx="500066" cy="35719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رابط كسهم مستقيم 39"/>
          <p:cNvCxnSpPr/>
          <p:nvPr/>
        </p:nvCxnSpPr>
        <p:spPr>
          <a:xfrm rot="16200000" flipH="1">
            <a:off x="7858148" y="1928802"/>
            <a:ext cx="500066" cy="5000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رابط كسهم مستقيم 46"/>
          <p:cNvCxnSpPr/>
          <p:nvPr/>
        </p:nvCxnSpPr>
        <p:spPr>
          <a:xfrm rot="5400000">
            <a:off x="8001818" y="3213892"/>
            <a:ext cx="42862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رابط كسهم مستقيم 49"/>
          <p:cNvCxnSpPr/>
          <p:nvPr/>
        </p:nvCxnSpPr>
        <p:spPr>
          <a:xfrm rot="5400000">
            <a:off x="5715802" y="3213892"/>
            <a:ext cx="42862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رابط كسهم مستقيم 50"/>
          <p:cNvCxnSpPr/>
          <p:nvPr/>
        </p:nvCxnSpPr>
        <p:spPr>
          <a:xfrm rot="5400000">
            <a:off x="8073256" y="4785528"/>
            <a:ext cx="42862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رابط كسهم مستقيم 51"/>
          <p:cNvCxnSpPr/>
          <p:nvPr/>
        </p:nvCxnSpPr>
        <p:spPr>
          <a:xfrm rot="5400000">
            <a:off x="4929984" y="4714090"/>
            <a:ext cx="42862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رابط كسهم مستقيم 52"/>
          <p:cNvCxnSpPr/>
          <p:nvPr/>
        </p:nvCxnSpPr>
        <p:spPr>
          <a:xfrm rot="5400000">
            <a:off x="1786712" y="2142322"/>
            <a:ext cx="42862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4" name="مربع نص 53"/>
          <p:cNvSpPr txBox="1"/>
          <p:nvPr/>
        </p:nvSpPr>
        <p:spPr>
          <a:xfrm>
            <a:off x="7643802" y="5786454"/>
            <a:ext cx="15001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006600"/>
                </a:solidFill>
              </a:rPr>
              <a:t>الذكر</a:t>
            </a:r>
            <a:endParaRPr lang="ar-SA" sz="2800" b="1" dirty="0">
              <a:solidFill>
                <a:srgbClr val="006600"/>
              </a:solidFill>
            </a:endParaRPr>
          </a:p>
        </p:txBody>
      </p:sp>
      <p:sp>
        <p:nvSpPr>
          <p:cNvPr id="55" name="مربع نص 54"/>
          <p:cNvSpPr txBox="1"/>
          <p:nvPr/>
        </p:nvSpPr>
        <p:spPr>
          <a:xfrm>
            <a:off x="7643802" y="6143644"/>
            <a:ext cx="15001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006600"/>
                </a:solidFill>
              </a:rPr>
              <a:t>الاستغفار</a:t>
            </a:r>
            <a:endParaRPr lang="ar-SA" sz="2800" b="1" dirty="0">
              <a:solidFill>
                <a:srgbClr val="006600"/>
              </a:solidFill>
            </a:endParaRPr>
          </a:p>
        </p:txBody>
      </p:sp>
      <p:sp>
        <p:nvSpPr>
          <p:cNvPr id="56" name="مربع نص 55"/>
          <p:cNvSpPr txBox="1"/>
          <p:nvPr/>
        </p:nvSpPr>
        <p:spPr>
          <a:xfrm>
            <a:off x="4286248" y="5643578"/>
            <a:ext cx="15716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006600"/>
                </a:solidFill>
              </a:rPr>
              <a:t>الصوم</a:t>
            </a:r>
            <a:endParaRPr lang="ar-SA" sz="2800" b="1" dirty="0">
              <a:solidFill>
                <a:srgbClr val="006600"/>
              </a:solidFill>
            </a:endParaRPr>
          </a:p>
        </p:txBody>
      </p:sp>
      <p:sp>
        <p:nvSpPr>
          <p:cNvPr id="57" name="مربع نص 56"/>
          <p:cNvSpPr txBox="1"/>
          <p:nvPr/>
        </p:nvSpPr>
        <p:spPr>
          <a:xfrm>
            <a:off x="4429124" y="6072206"/>
            <a:ext cx="15001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006600"/>
                </a:solidFill>
              </a:rPr>
              <a:t>الزكاة</a:t>
            </a:r>
            <a:endParaRPr lang="ar-SA" sz="2800" b="1" dirty="0">
              <a:solidFill>
                <a:srgbClr val="006600"/>
              </a:solidFill>
            </a:endParaRPr>
          </a:p>
        </p:txBody>
      </p:sp>
      <p:sp>
        <p:nvSpPr>
          <p:cNvPr id="58" name="مربع نص 57"/>
          <p:cNvSpPr txBox="1"/>
          <p:nvPr/>
        </p:nvSpPr>
        <p:spPr>
          <a:xfrm>
            <a:off x="785786" y="3643314"/>
            <a:ext cx="17145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6600"/>
                </a:solidFill>
              </a:rPr>
              <a:t>الخوف من الله</a:t>
            </a:r>
            <a:endParaRPr lang="ar-SA" sz="2400" b="1" dirty="0">
              <a:solidFill>
                <a:srgbClr val="006600"/>
              </a:solidFill>
            </a:endParaRPr>
          </a:p>
        </p:txBody>
      </p:sp>
      <p:sp>
        <p:nvSpPr>
          <p:cNvPr id="59" name="مربع نص 58"/>
          <p:cNvSpPr txBox="1"/>
          <p:nvPr/>
        </p:nvSpPr>
        <p:spPr>
          <a:xfrm>
            <a:off x="1142976" y="4000504"/>
            <a:ext cx="15001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006600"/>
                </a:solidFill>
              </a:rPr>
              <a:t>رجاء الله</a:t>
            </a:r>
            <a:endParaRPr lang="ar-SA" sz="2800" b="1" dirty="0">
              <a:solidFill>
                <a:srgbClr val="006600"/>
              </a:solidFill>
            </a:endParaRPr>
          </a:p>
        </p:txBody>
      </p:sp>
      <p:sp>
        <p:nvSpPr>
          <p:cNvPr id="60" name="مربع نص 59"/>
          <p:cNvSpPr txBox="1"/>
          <p:nvPr/>
        </p:nvSpPr>
        <p:spPr>
          <a:xfrm>
            <a:off x="0" y="0"/>
            <a:ext cx="21431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الطالبة 26</a:t>
            </a:r>
            <a:endParaRPr lang="ar-SA" sz="2400" b="1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85852" y="2214554"/>
            <a:ext cx="68135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س1عددي أنواع العبادة</a:t>
            </a:r>
            <a:r>
              <a:rPr lang="ar-EG" sz="3600" b="1" dirty="0" smtClean="0">
                <a:solidFill>
                  <a:srgbClr val="FF0000"/>
                </a:solidFill>
              </a:rPr>
              <a:t>.</a:t>
            </a:r>
            <a:endParaRPr lang="ar-EG" sz="4400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14282" y="3143248"/>
            <a:ext cx="771530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أ-</a:t>
            </a:r>
            <a:r>
              <a:rPr lang="ar-SA" sz="2800" dirty="0" smtClean="0"/>
              <a:t>.................................</a:t>
            </a:r>
          </a:p>
          <a:p>
            <a:endParaRPr lang="ar-SA" sz="2800" dirty="0" smtClean="0"/>
          </a:p>
          <a:p>
            <a:r>
              <a:rPr lang="ar-SA" sz="2800" b="1" dirty="0" smtClean="0"/>
              <a:t>ب-</a:t>
            </a:r>
            <a:r>
              <a:rPr lang="ar-SA" sz="2800" dirty="0" smtClean="0"/>
              <a:t>................................</a:t>
            </a:r>
            <a:endParaRPr lang="ar-SA" sz="28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4929190" y="3071810"/>
            <a:ext cx="264320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3333CC"/>
                </a:solidFill>
              </a:rPr>
              <a:t>عبادات ظاهرة </a:t>
            </a:r>
            <a:endParaRPr lang="ar-SA" sz="3600" b="1" dirty="0">
              <a:solidFill>
                <a:srgbClr val="3333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857752" y="3929066"/>
            <a:ext cx="264320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3333CC"/>
                </a:solidFill>
              </a:rPr>
              <a:t>عبادات </a:t>
            </a:r>
            <a:r>
              <a:rPr lang="ar-SA" sz="3600" b="1" dirty="0" err="1" smtClean="0">
                <a:solidFill>
                  <a:srgbClr val="3333CC"/>
                </a:solidFill>
              </a:rPr>
              <a:t>باطنة</a:t>
            </a:r>
            <a:r>
              <a:rPr lang="ar-SA" sz="3600" b="1" dirty="0" smtClean="0">
                <a:solidFill>
                  <a:srgbClr val="3333CC"/>
                </a:solidFill>
              </a:rPr>
              <a:t> </a:t>
            </a:r>
            <a:endParaRPr lang="ar-SA" sz="3600" b="1" dirty="0">
              <a:solidFill>
                <a:srgbClr val="3333CC"/>
              </a:solidFill>
            </a:endParaRPr>
          </a:p>
        </p:txBody>
      </p:sp>
      <p:sp>
        <p:nvSpPr>
          <p:cNvPr id="13" name="سهم إلى اليسار 12"/>
          <p:cNvSpPr/>
          <p:nvPr/>
        </p:nvSpPr>
        <p:spPr>
          <a:xfrm>
            <a:off x="6786578" y="714356"/>
            <a:ext cx="1428760" cy="928694"/>
          </a:xfrm>
          <a:prstGeom prst="leftArrow">
            <a:avLst/>
          </a:prstGeom>
          <a:solidFill>
            <a:srgbClr val="92D050"/>
          </a:solidFill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الأسئلة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21431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الطالبة 27</a:t>
            </a:r>
            <a:endParaRPr lang="ar-SA" sz="2400" b="1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  <p:sp>
        <p:nvSpPr>
          <p:cNvPr id="13" name="سهم إلى اليسار 12"/>
          <p:cNvSpPr/>
          <p:nvPr/>
        </p:nvSpPr>
        <p:spPr>
          <a:xfrm>
            <a:off x="7572396" y="0"/>
            <a:ext cx="1428760" cy="928694"/>
          </a:xfrm>
          <a:prstGeom prst="leftArrow">
            <a:avLst/>
          </a:prstGeom>
          <a:solidFill>
            <a:srgbClr val="92D050"/>
          </a:solidFill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نشاط1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21431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النشاط 14</a:t>
            </a:r>
            <a:endParaRPr lang="ar-SA" sz="24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214282" y="1000108"/>
            <a:ext cx="8429684" cy="26776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يحرص معاذ على تحقيق الإخلاص في عبادته , ويحب الله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رسوله ,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يراقب الله في السر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العلن.</a:t>
            </a:r>
          </a:p>
          <a:p>
            <a:pPr algn="ctr"/>
            <a:r>
              <a:rPr lang="ar-SA" sz="2800" b="1" dirty="0" smtClean="0"/>
              <a:t>و من صفاته الطيبة أنه محافظ على قراءة القرآن الكريم , مكثر من الاستغفار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التسبيح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الصلاة على النبي    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الصدقة على الفقراء</a:t>
            </a:r>
          </a:p>
          <a:p>
            <a:pPr algn="ctr"/>
            <a:r>
              <a:rPr lang="ar-SA" sz="2800" b="1" dirty="0" smtClean="0"/>
              <a:t>وفقه الله لأداء فريضة الحج فاقتدى بنبيه     في حجه ,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حمد الله على توفيقه له .</a:t>
            </a:r>
            <a:endParaRPr lang="ar-SA" sz="2800" b="1" dirty="0"/>
          </a:p>
        </p:txBody>
      </p:sp>
      <p:pic>
        <p:nvPicPr>
          <p:cNvPr id="15" name="صورة 14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786058"/>
            <a:ext cx="428628" cy="555406"/>
          </a:xfrm>
          <a:prstGeom prst="rect">
            <a:avLst/>
          </a:prstGeom>
        </p:spPr>
      </p:pic>
      <p:pic>
        <p:nvPicPr>
          <p:cNvPr id="16" name="صورة 15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285992"/>
            <a:ext cx="428628" cy="555406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642910" y="3857628"/>
            <a:ext cx="80010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660066"/>
                </a:solidFill>
              </a:rPr>
              <a:t>قام معاذ بمجموعة من العبادات المختلفة , من خلال دراستي لأنواع العبادة أحدد التالي :</a:t>
            </a:r>
            <a:endParaRPr lang="ar-SA" sz="2800" b="1" dirty="0">
              <a:solidFill>
                <a:srgbClr val="660066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500562" y="5072074"/>
            <a:ext cx="1571636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1-الصدقة</a:t>
            </a:r>
            <a:endParaRPr lang="ar-SA" sz="2800" b="1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2571736" y="5072074"/>
            <a:ext cx="185738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2-</a:t>
            </a:r>
            <a:r>
              <a:rPr lang="ar-SA" sz="2800" dirty="0" smtClean="0"/>
              <a:t>.............</a:t>
            </a:r>
            <a:endParaRPr lang="ar-SA" sz="28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357158" y="5072074"/>
            <a:ext cx="214310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3-</a:t>
            </a:r>
            <a:r>
              <a:rPr lang="ar-SA" sz="2800" dirty="0" smtClean="0"/>
              <a:t>............</a:t>
            </a:r>
            <a:endParaRPr lang="ar-SA" sz="2800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715008" y="5072074"/>
            <a:ext cx="28575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</a:rPr>
              <a:t>1- الأقوال الظاهرة :</a:t>
            </a:r>
            <a:endParaRPr lang="ar-SA" sz="2800" b="1" dirty="0">
              <a:solidFill>
                <a:srgbClr val="00B05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643174" y="5072074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3333CC"/>
                </a:solidFill>
              </a:rPr>
              <a:t>التسبيح</a:t>
            </a:r>
            <a:endParaRPr lang="ar-SA" sz="2800" b="1" dirty="0">
              <a:solidFill>
                <a:srgbClr val="3333CC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4282" y="5143512"/>
            <a:ext cx="21431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3333CC"/>
                </a:solidFill>
              </a:rPr>
              <a:t>الصلاة على النبي</a:t>
            </a:r>
            <a:endParaRPr lang="ar-SA" sz="2400" b="1" dirty="0">
              <a:solidFill>
                <a:srgbClr val="3333CC"/>
              </a:solidFill>
            </a:endParaRPr>
          </a:p>
        </p:txBody>
      </p:sp>
      <p:pic>
        <p:nvPicPr>
          <p:cNvPr id="27" name="صورة 26" descr="33-Salla-Alah-Alihe-Wa-Sala[1]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5143512"/>
            <a:ext cx="268307" cy="347666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user38673_pic154_138909718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  <p:sp>
        <p:nvSpPr>
          <p:cNvPr id="13" name="سهم إلى اليسار 12"/>
          <p:cNvSpPr/>
          <p:nvPr/>
        </p:nvSpPr>
        <p:spPr>
          <a:xfrm>
            <a:off x="7572396" y="0"/>
            <a:ext cx="1428760" cy="928694"/>
          </a:xfrm>
          <a:prstGeom prst="leftArrow">
            <a:avLst/>
          </a:prstGeom>
          <a:solidFill>
            <a:srgbClr val="92D050"/>
          </a:solidFill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نشاط1</a:t>
            </a:r>
            <a:endPara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21431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النشاط 14</a:t>
            </a:r>
            <a:endParaRPr lang="ar-SA" sz="24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214282" y="1000108"/>
            <a:ext cx="8429684" cy="26776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يحرص معاذ على تحقيق الإخلاص في عبادته , ويحب الله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رسوله ,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يراقب الله في السر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العلن.</a:t>
            </a:r>
          </a:p>
          <a:p>
            <a:pPr algn="ctr"/>
            <a:r>
              <a:rPr lang="ar-SA" sz="2800" b="1" dirty="0" smtClean="0"/>
              <a:t>و من صفاته الطيبة أنه محافظ على قراءة القرآن الكريم , مكثر من الاستغفار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التسبيح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الصلاة على النبي    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الصدقة على الفقراء</a:t>
            </a:r>
          </a:p>
          <a:p>
            <a:pPr algn="ctr"/>
            <a:r>
              <a:rPr lang="ar-SA" sz="2800" b="1" dirty="0" smtClean="0"/>
              <a:t>وفقه الله لأداء فريضة الحج فاقتدى بنبيه     في حجه ,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حمد الله على توفيقه له .</a:t>
            </a:r>
            <a:endParaRPr lang="ar-SA" sz="2800" b="1" dirty="0"/>
          </a:p>
        </p:txBody>
      </p:sp>
      <p:pic>
        <p:nvPicPr>
          <p:cNvPr id="15" name="صورة 14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2786058"/>
            <a:ext cx="428628" cy="555406"/>
          </a:xfrm>
          <a:prstGeom prst="rect">
            <a:avLst/>
          </a:prstGeom>
        </p:spPr>
      </p:pic>
      <p:pic>
        <p:nvPicPr>
          <p:cNvPr id="16" name="صورة 15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285992"/>
            <a:ext cx="428628" cy="555406"/>
          </a:xfrm>
          <a:prstGeom prst="rect">
            <a:avLst/>
          </a:prstGeom>
        </p:spPr>
      </p:pic>
      <p:sp>
        <p:nvSpPr>
          <p:cNvPr id="17" name="مربع نص 16"/>
          <p:cNvSpPr txBox="1"/>
          <p:nvPr/>
        </p:nvSpPr>
        <p:spPr>
          <a:xfrm>
            <a:off x="642910" y="3857628"/>
            <a:ext cx="80010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660066"/>
                </a:solidFill>
              </a:rPr>
              <a:t>قام معاذ بمجموعة من العبادات المختلفة , من خلال دراستي لأنواع العبادة أحدد التالي :</a:t>
            </a:r>
            <a:endParaRPr lang="ar-SA" sz="2800" b="1" dirty="0">
              <a:solidFill>
                <a:srgbClr val="660066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500562" y="5072074"/>
            <a:ext cx="1571636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1-الصدقة</a:t>
            </a:r>
            <a:endParaRPr lang="ar-SA" sz="2800" b="1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2571736" y="5072074"/>
            <a:ext cx="185738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2-</a:t>
            </a:r>
            <a:r>
              <a:rPr lang="ar-SA" sz="2800" dirty="0" smtClean="0"/>
              <a:t>.............</a:t>
            </a:r>
            <a:endParaRPr lang="ar-SA" sz="28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357158" y="5072074"/>
            <a:ext cx="214310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3-</a:t>
            </a:r>
            <a:r>
              <a:rPr lang="ar-SA" sz="2800" dirty="0" smtClean="0"/>
              <a:t>............</a:t>
            </a:r>
            <a:endParaRPr lang="ar-SA" sz="2800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715008" y="5072074"/>
            <a:ext cx="28575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B050"/>
                </a:solidFill>
              </a:rPr>
              <a:t>1- الأعمال الظاهرة :</a:t>
            </a:r>
            <a:endParaRPr lang="ar-SA" sz="2800" b="1" dirty="0">
              <a:solidFill>
                <a:srgbClr val="00B05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643174" y="5072074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3333CC"/>
                </a:solidFill>
              </a:rPr>
              <a:t>الحج</a:t>
            </a:r>
            <a:endParaRPr lang="ar-SA" sz="28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439</Words>
  <PresentationFormat>عرض على الشاشة (3:4)‏</PresentationFormat>
  <Paragraphs>94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27</cp:revision>
  <dcterms:created xsi:type="dcterms:W3CDTF">2014-08-11T20:29:09Z</dcterms:created>
  <dcterms:modified xsi:type="dcterms:W3CDTF">2014-08-29T15:19:49Z</dcterms:modified>
</cp:coreProperties>
</file>