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1" r:id="rId8"/>
    <p:sldId id="272" r:id="rId9"/>
    <p:sldId id="273" r:id="rId10"/>
    <p:sldId id="274" r:id="rId11"/>
    <p:sldId id="275" r:id="rId12"/>
    <p:sldId id="262" r:id="rId13"/>
    <p:sldId id="263" r:id="rId14"/>
    <p:sldId id="264" r:id="rId15"/>
    <p:sldId id="265" r:id="rId16"/>
    <p:sldId id="267" r:id="rId17"/>
    <p:sldId id="266" r:id="rId18"/>
    <p:sldId id="268" r:id="rId19"/>
    <p:sldId id="269" r:id="rId20"/>
    <p:sldId id="270" r:id="rId2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70" d="100"/>
          <a:sy n="70" d="100"/>
        </p:scale>
        <p:origin x="-46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26FC-DC8B-4856-8756-2C96ECCA1271}" type="datetimeFigureOut">
              <a:rPr lang="ar-SA" smtClean="0"/>
              <a:pPr/>
              <a:t>27/08/33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75F10-5532-4C19-8F23-FCC20F1CB67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26FC-DC8B-4856-8756-2C96ECCA1271}" type="datetimeFigureOut">
              <a:rPr lang="ar-SA" smtClean="0"/>
              <a:pPr/>
              <a:t>27/08/33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75F10-5532-4C19-8F23-FCC20F1CB67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26FC-DC8B-4856-8756-2C96ECCA1271}" type="datetimeFigureOut">
              <a:rPr lang="ar-SA" smtClean="0"/>
              <a:pPr/>
              <a:t>27/08/33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75F10-5532-4C19-8F23-FCC20F1CB67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26FC-DC8B-4856-8756-2C96ECCA1271}" type="datetimeFigureOut">
              <a:rPr lang="ar-SA" smtClean="0"/>
              <a:pPr/>
              <a:t>27/08/33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75F10-5532-4C19-8F23-FCC20F1CB67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26FC-DC8B-4856-8756-2C96ECCA1271}" type="datetimeFigureOut">
              <a:rPr lang="ar-SA" smtClean="0"/>
              <a:pPr/>
              <a:t>27/08/33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75F10-5532-4C19-8F23-FCC20F1CB67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26FC-DC8B-4856-8756-2C96ECCA1271}" type="datetimeFigureOut">
              <a:rPr lang="ar-SA" smtClean="0"/>
              <a:pPr/>
              <a:t>27/08/33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75F10-5532-4C19-8F23-FCC20F1CB67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26FC-DC8B-4856-8756-2C96ECCA1271}" type="datetimeFigureOut">
              <a:rPr lang="ar-SA" smtClean="0"/>
              <a:pPr/>
              <a:t>27/08/33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75F10-5532-4C19-8F23-FCC20F1CB67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26FC-DC8B-4856-8756-2C96ECCA1271}" type="datetimeFigureOut">
              <a:rPr lang="ar-SA" smtClean="0"/>
              <a:pPr/>
              <a:t>27/08/33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75F10-5532-4C19-8F23-FCC20F1CB67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26FC-DC8B-4856-8756-2C96ECCA1271}" type="datetimeFigureOut">
              <a:rPr lang="ar-SA" smtClean="0"/>
              <a:pPr/>
              <a:t>27/08/33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75F10-5532-4C19-8F23-FCC20F1CB67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26FC-DC8B-4856-8756-2C96ECCA1271}" type="datetimeFigureOut">
              <a:rPr lang="ar-SA" smtClean="0"/>
              <a:pPr/>
              <a:t>27/08/33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75F10-5532-4C19-8F23-FCC20F1CB67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FC26FC-DC8B-4856-8756-2C96ECCA1271}" type="datetimeFigureOut">
              <a:rPr lang="ar-SA" smtClean="0"/>
              <a:pPr/>
              <a:t>27/08/33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A75F10-5532-4C19-8F23-FCC20F1CB674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FC26FC-DC8B-4856-8756-2C96ECCA1271}" type="datetimeFigureOut">
              <a:rPr lang="ar-SA" smtClean="0"/>
              <a:pPr/>
              <a:t>27/08/33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A75F10-5532-4C19-8F23-FCC20F1CB674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8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png"/><Relationship Id="rId3" Type="http://schemas.openxmlformats.org/officeDocument/2006/relationships/image" Target="../media/image19.png"/><Relationship Id="rId7" Type="http://schemas.openxmlformats.org/officeDocument/2006/relationships/image" Target="../media/image2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2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Relationship Id="rId9" Type="http://schemas.openxmlformats.org/officeDocument/2006/relationships/image" Target="../media/image2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5" Type="http://schemas.openxmlformats.org/officeDocument/2006/relationships/oleObject" Target="../embeddings/oleObject1.bin"/><Relationship Id="rId4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8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8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7" Type="http://schemas.openxmlformats.org/officeDocument/2006/relationships/image" Target="../media/image33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2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5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7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3.wmf"/><Relationship Id="rId3" Type="http://schemas.openxmlformats.org/officeDocument/2006/relationships/image" Target="../media/image38.wmf"/><Relationship Id="rId7" Type="http://schemas.openxmlformats.org/officeDocument/2006/relationships/image" Target="../media/image4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1.wmf"/><Relationship Id="rId11" Type="http://schemas.openxmlformats.org/officeDocument/2006/relationships/image" Target="../media/image31.wmf"/><Relationship Id="rId5" Type="http://schemas.openxmlformats.org/officeDocument/2006/relationships/image" Target="../media/image40.wmf"/><Relationship Id="rId10" Type="http://schemas.openxmlformats.org/officeDocument/2006/relationships/image" Target="../media/image45.wmf"/><Relationship Id="rId4" Type="http://schemas.openxmlformats.org/officeDocument/2006/relationships/image" Target="../media/image39.wmf"/><Relationship Id="rId9" Type="http://schemas.openxmlformats.org/officeDocument/2006/relationships/image" Target="../media/image44.wmf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7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9.wmf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C:\Users\new\AppData\Local\Microsoft\Windows\Temporary Internet Files\Low\Content.IE5\CX9V2RFJ\t3041a[1]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4" descr="90533576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81275" y="652463"/>
            <a:ext cx="398145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WordArt 5"/>
          <p:cNvSpPr>
            <a:spLocks noChangeArrowheads="1" noChangeShapeType="1" noTextEdit="1"/>
          </p:cNvSpPr>
          <p:nvPr/>
        </p:nvSpPr>
        <p:spPr bwMode="auto">
          <a:xfrm>
            <a:off x="1928813" y="2130425"/>
            <a:ext cx="5286375" cy="25225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rtl="1"/>
            <a:r>
              <a:rPr lang="ar-SA" sz="48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Diwani Bent"/>
              </a:rPr>
              <a:t>يقيني بالله يقيني</a:t>
            </a:r>
          </a:p>
        </p:txBody>
      </p:sp>
      <p:sp>
        <p:nvSpPr>
          <p:cNvPr id="6" name="WordArt 6"/>
          <p:cNvSpPr>
            <a:spLocks noChangeArrowheads="1" noChangeShapeType="1" noTextEdit="1"/>
          </p:cNvSpPr>
          <p:nvPr/>
        </p:nvSpPr>
        <p:spPr bwMode="auto">
          <a:xfrm>
            <a:off x="1371600" y="4819650"/>
            <a:ext cx="6400800" cy="1201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rtl="1"/>
            <a:r>
              <a:rPr lang="ar-SA" sz="3600" kern="10">
                <a:ln w="1270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kx="2115830" algn="bl" rotWithShape="0">
                    <a:srgbClr val="C0C0C0">
                      <a:alpha val="79999"/>
                    </a:srgbClr>
                  </a:outerShdw>
                </a:effectLst>
                <a:cs typeface="Old Antic Outline"/>
              </a:rPr>
              <a:t>شاهدو استمتع       عبدالله كشكو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7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000"/>
                            </p:stCondLst>
                            <p:childTnLst>
                              <p:par>
                                <p:cTn id="14" presetID="19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5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4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36" dur="6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37" dur="200" decel="5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38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39" dur="200" decel="100000" autoRev="1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C:\Users\new\AppData\Local\Microsoft\Windows\Temporary Internet Files\Low\Content.IE5\CX9V2RFJ\t3041a[1]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357158" y="357166"/>
            <a:ext cx="857256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9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تدريب :</a:t>
            </a:r>
            <a:r>
              <a:rPr kumimoji="0" lang="ar-SA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حول المعادلة اللوغارتيمية إلى معادلة آسية ثم أوجد قيمة  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   </a:t>
            </a: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57200"/>
            <a:ext cx="2371725" cy="409575"/>
          </a:xfrm>
          <a:prstGeom prst="rect">
            <a:avLst/>
          </a:prstGeom>
          <a:noFill/>
        </p:spPr>
      </p:pic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8667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642910" y="1500174"/>
            <a:ext cx="85725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>
                <a:latin typeface="Cambria Math"/>
                <a:ea typeface="Cambria Math"/>
              </a:rPr>
              <a:t>④</a:t>
            </a:r>
            <a:endParaRPr lang="ar-SA" sz="4000" b="1" dirty="0"/>
          </a:p>
        </p:txBody>
      </p:sp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14546" y="1928802"/>
            <a:ext cx="4550434" cy="785818"/>
          </a:xfrm>
          <a:prstGeom prst="rect">
            <a:avLst/>
          </a:prstGeom>
          <a:noFill/>
        </p:spPr>
      </p:pic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57356" y="2786058"/>
            <a:ext cx="6319771" cy="857256"/>
          </a:xfrm>
          <a:prstGeom prst="rect">
            <a:avLst/>
          </a:prstGeom>
          <a:noFill/>
        </p:spPr>
      </p:pic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02" y="3857628"/>
            <a:ext cx="3887556" cy="1071570"/>
          </a:xfrm>
          <a:prstGeom prst="rect">
            <a:avLst/>
          </a:prstGeom>
          <a:noFill/>
        </p:spPr>
      </p:pic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9058" y="4857760"/>
            <a:ext cx="2571768" cy="1399823"/>
          </a:xfrm>
          <a:prstGeom prst="rect">
            <a:avLst/>
          </a:prstGeom>
          <a:noFill/>
        </p:spPr>
      </p:pic>
      <p:sp>
        <p:nvSpPr>
          <p:cNvPr id="29701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0" y="8667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0" y="17335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0" y="26003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0" y="346710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WordArt 1"/>
          <p:cNvSpPr>
            <a:spLocks noChangeArrowheads="1" noChangeShapeType="1" noTextEdit="1"/>
          </p:cNvSpPr>
          <p:nvPr/>
        </p:nvSpPr>
        <p:spPr bwMode="auto">
          <a:xfrm>
            <a:off x="3829053" y="6424637"/>
            <a:ext cx="1171575" cy="504825"/>
          </a:xfrm>
          <a:prstGeom prst="rect">
            <a:avLst/>
          </a:prstGeom>
        </p:spPr>
        <p:txBody>
          <a:bodyPr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rtl="1"/>
            <a:r>
              <a:rPr lang="ar-SA" sz="14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ial Black"/>
              </a:rPr>
              <a:t>ذاكر و استمتع</a:t>
            </a:r>
            <a:endParaRPr lang="ar-SA" sz="1400" kern="10" spc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effectLst/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C:\Users\new\AppData\Local\Microsoft\Windows\Temporary Internet Files\Low\Content.IE5\CX9V2RFJ\t3041a[1]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357158" y="357166"/>
            <a:ext cx="857256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9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تدريب :</a:t>
            </a:r>
            <a:r>
              <a:rPr kumimoji="0" lang="ar-SA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حول المعادلة اللوغارتيمية إلى معادلة آسية ثم أوجد قيمة  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   </a:t>
            </a: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8667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642910" y="1500174"/>
            <a:ext cx="85725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>
                <a:latin typeface="Cambria Math"/>
                <a:ea typeface="Cambria Math"/>
              </a:rPr>
              <a:t>⑤</a:t>
            </a:r>
            <a:endParaRPr lang="ar-SA" sz="4000" b="1" dirty="0"/>
          </a:p>
        </p:txBody>
      </p:sp>
      <p:pic>
        <p:nvPicPr>
          <p:cNvPr id="32775" name="Picture 7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984" y="1428736"/>
            <a:ext cx="4686333" cy="857256"/>
          </a:xfrm>
          <a:prstGeom prst="rect">
            <a:avLst/>
          </a:prstGeom>
          <a:noFill/>
        </p:spPr>
      </p:pic>
      <p:pic>
        <p:nvPicPr>
          <p:cNvPr id="32773" name="Picture 5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868" y="3571876"/>
            <a:ext cx="2286016" cy="1082850"/>
          </a:xfrm>
          <a:prstGeom prst="rect">
            <a:avLst/>
          </a:prstGeom>
          <a:noFill/>
        </p:spPr>
      </p:pic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43306" y="4429132"/>
            <a:ext cx="2357454" cy="984180"/>
          </a:xfrm>
          <a:prstGeom prst="rect">
            <a:avLst/>
          </a:prstGeom>
          <a:noFill/>
        </p:spPr>
      </p:pic>
      <p:pic>
        <p:nvPicPr>
          <p:cNvPr id="32771" name="Picture 3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071802" y="2928934"/>
            <a:ext cx="3390924" cy="857256"/>
          </a:xfrm>
          <a:prstGeom prst="rect">
            <a:avLst/>
          </a:prstGeom>
          <a:noFill/>
        </p:spPr>
      </p:pic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71538" y="5572140"/>
            <a:ext cx="2488700" cy="1000132"/>
          </a:xfrm>
          <a:prstGeom prst="rect">
            <a:avLst/>
          </a:prstGeom>
          <a:noFill/>
        </p:spPr>
      </p:pic>
      <p:pic>
        <p:nvPicPr>
          <p:cNvPr id="32769" name="Picture 1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00694" y="5572164"/>
            <a:ext cx="2829204" cy="928670"/>
          </a:xfrm>
          <a:prstGeom prst="rect">
            <a:avLst/>
          </a:prstGeom>
          <a:noFill/>
        </p:spPr>
      </p:pic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32777" name="Rectangle 9"/>
          <p:cNvSpPr>
            <a:spLocks noChangeArrowheads="1"/>
          </p:cNvSpPr>
          <p:nvPr/>
        </p:nvSpPr>
        <p:spPr bwMode="auto">
          <a:xfrm>
            <a:off x="0" y="8858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779" name="Rectangle 11"/>
          <p:cNvSpPr>
            <a:spLocks noChangeArrowheads="1"/>
          </p:cNvSpPr>
          <p:nvPr/>
        </p:nvSpPr>
        <p:spPr bwMode="auto">
          <a:xfrm>
            <a:off x="0" y="26574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780" name="Rectangle 12"/>
          <p:cNvSpPr>
            <a:spLocks noChangeArrowheads="1"/>
          </p:cNvSpPr>
          <p:nvPr/>
        </p:nvSpPr>
        <p:spPr bwMode="auto">
          <a:xfrm>
            <a:off x="0" y="35242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781" name="Rectangle 13"/>
          <p:cNvSpPr>
            <a:spLocks noChangeArrowheads="1"/>
          </p:cNvSpPr>
          <p:nvPr/>
        </p:nvSpPr>
        <p:spPr bwMode="auto">
          <a:xfrm>
            <a:off x="0" y="44100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782" name="Rectangle 14"/>
          <p:cNvSpPr>
            <a:spLocks noChangeArrowheads="1"/>
          </p:cNvSpPr>
          <p:nvPr/>
        </p:nvSpPr>
        <p:spPr bwMode="auto">
          <a:xfrm>
            <a:off x="0" y="52768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785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pic>
        <p:nvPicPr>
          <p:cNvPr id="32784" name="Picture 16"/>
          <p:cNvPicPr>
            <a:picLocks noChangeAspect="1" noChangeArrowheads="1"/>
          </p:cNvPicPr>
          <p:nvPr/>
        </p:nvPicPr>
        <p:blipFill>
          <a:blip r:embed="rId9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984" y="2214554"/>
            <a:ext cx="4968910" cy="714380"/>
          </a:xfrm>
          <a:prstGeom prst="rect">
            <a:avLst/>
          </a:prstGeom>
          <a:noFill/>
        </p:spPr>
      </p:pic>
      <p:sp>
        <p:nvSpPr>
          <p:cNvPr id="32786" name="Rectangle 18"/>
          <p:cNvSpPr>
            <a:spLocks noChangeArrowheads="1"/>
          </p:cNvSpPr>
          <p:nvPr/>
        </p:nvSpPr>
        <p:spPr bwMode="auto">
          <a:xfrm>
            <a:off x="0" y="8858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2787" name="Freeform 19"/>
          <p:cNvSpPr>
            <a:spLocks/>
          </p:cNvSpPr>
          <p:nvPr/>
        </p:nvSpPr>
        <p:spPr bwMode="auto">
          <a:xfrm>
            <a:off x="3428992" y="5429264"/>
            <a:ext cx="677862" cy="889000"/>
          </a:xfrm>
          <a:custGeom>
            <a:avLst/>
            <a:gdLst/>
            <a:ahLst/>
            <a:cxnLst>
              <a:cxn ang="0">
                <a:pos x="0" y="795"/>
              </a:cxn>
              <a:cxn ang="0">
                <a:pos x="323" y="1267"/>
              </a:cxn>
              <a:cxn ang="0">
                <a:pos x="1068" y="0"/>
              </a:cxn>
            </a:cxnLst>
            <a:rect l="0" t="0" r="r" b="b"/>
            <a:pathLst>
              <a:path w="1068" h="1399">
                <a:moveTo>
                  <a:pt x="0" y="795"/>
                </a:moveTo>
                <a:cubicBezTo>
                  <a:pt x="72" y="1097"/>
                  <a:pt x="145" y="1399"/>
                  <a:pt x="323" y="1267"/>
                </a:cubicBezTo>
                <a:cubicBezTo>
                  <a:pt x="501" y="1135"/>
                  <a:pt x="784" y="567"/>
                  <a:pt x="1068" y="0"/>
                </a:cubicBezTo>
              </a:path>
            </a:pathLst>
          </a:custGeom>
          <a:noFill/>
          <a:ln w="38100" cmpd="sng">
            <a:solidFill>
              <a:srgbClr val="FF0000"/>
            </a:solidFill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ar-SA"/>
          </a:p>
        </p:txBody>
      </p:sp>
      <p:cxnSp>
        <p:nvCxnSpPr>
          <p:cNvPr id="32788" name="AutoShape 20"/>
          <p:cNvCxnSpPr>
            <a:cxnSpLocks noChangeShapeType="1"/>
          </p:cNvCxnSpPr>
          <p:nvPr/>
        </p:nvCxnSpPr>
        <p:spPr bwMode="auto">
          <a:xfrm>
            <a:off x="7934354" y="5745177"/>
            <a:ext cx="709612" cy="363537"/>
          </a:xfrm>
          <a:prstGeom prst="straightConnector1">
            <a:avLst/>
          </a:prstGeom>
          <a:noFill/>
          <a:ln w="28575">
            <a:solidFill>
              <a:srgbClr val="00B0F0"/>
            </a:solidFill>
            <a:round/>
            <a:headEnd/>
            <a:tailEnd/>
          </a:ln>
        </p:spPr>
      </p:cxnSp>
      <p:cxnSp>
        <p:nvCxnSpPr>
          <p:cNvPr id="32789" name="AutoShape 21"/>
          <p:cNvCxnSpPr>
            <a:cxnSpLocks noChangeShapeType="1"/>
          </p:cNvCxnSpPr>
          <p:nvPr/>
        </p:nvCxnSpPr>
        <p:spPr bwMode="auto">
          <a:xfrm flipH="1">
            <a:off x="7934354" y="5745177"/>
            <a:ext cx="709612" cy="473075"/>
          </a:xfrm>
          <a:prstGeom prst="straightConnector1">
            <a:avLst/>
          </a:prstGeom>
          <a:noFill/>
          <a:ln w="28575">
            <a:solidFill>
              <a:srgbClr val="00B0F0"/>
            </a:solidFill>
            <a:round/>
            <a:headEnd/>
            <a:tailEnd/>
          </a:ln>
        </p:spPr>
      </p:cxnSp>
      <p:sp>
        <p:nvSpPr>
          <p:cNvPr id="25" name="WordArt 1"/>
          <p:cNvSpPr>
            <a:spLocks noChangeArrowheads="1" noChangeShapeType="1" noTextEdit="1"/>
          </p:cNvSpPr>
          <p:nvPr/>
        </p:nvSpPr>
        <p:spPr bwMode="auto">
          <a:xfrm>
            <a:off x="3829053" y="6424637"/>
            <a:ext cx="1171575" cy="504825"/>
          </a:xfrm>
          <a:prstGeom prst="rect">
            <a:avLst/>
          </a:prstGeom>
        </p:spPr>
        <p:txBody>
          <a:bodyPr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rtl="1"/>
            <a:r>
              <a:rPr lang="ar-SA" sz="14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ial Black"/>
              </a:rPr>
              <a:t>ذاكر و استمتع</a:t>
            </a:r>
            <a:endParaRPr lang="ar-SA" sz="1400" kern="10" spc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effectLst/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C:\Users\new\AppData\Local\Microsoft\Windows\Temporary Internet Files\Low\Content.IE5\CX9V2RFJ\t3041a[1].jpg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1143000" y="228600"/>
            <a:ext cx="29718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 : 2</a:t>
            </a: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143000" y="1219200"/>
            <a:ext cx="7772400" cy="50292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l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og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folHlin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+ log (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folHlin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15) = 2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log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folHlin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folHlin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15) = 2 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10</a:t>
            </a:r>
            <a:r>
              <a:rPr kumimoji="0" lang="en-US" sz="3600" b="1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folHlin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folHlin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15) 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100 =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folHlin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3600" b="1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15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folHlin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folHlin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3600" b="1" i="0" u="none" strike="noStrike" kern="1200" cap="none" spc="0" normalizeH="0" baseline="3000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15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folHlin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100  = 0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(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folHlin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– 20) (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folHlin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+ 5) = 0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folHlin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x</a:t>
            </a:r>
            <a:r>
              <a:rPr kumimoji="0" lang="en-US" sz="3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20 or – 5</a:t>
            </a:r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269881" y="2362200"/>
          <a:ext cx="3159111" cy="2566998"/>
        </p:xfrm>
        <a:graphic>
          <a:graphicData uri="http://schemas.openxmlformats.org/presentationml/2006/ole">
            <p:oleObj spid="_x0000_s1026" name="Clip" r:id="rId5" imgW="4268520" imgH="346896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C:\Users\new\AppData\Local\Microsoft\Windows\Temporary Internet Files\Low\Content.IE5\CX9V2RFJ\t3041a[1]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472" y="1714488"/>
            <a:ext cx="8286808" cy="914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716188" y="3467088"/>
            <a:ext cx="4318000" cy="2762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6" name="مربع نص 5"/>
          <p:cNvSpPr txBox="1"/>
          <p:nvPr/>
        </p:nvSpPr>
        <p:spPr>
          <a:xfrm>
            <a:off x="1000100" y="500042"/>
            <a:ext cx="735811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مثال :</a:t>
            </a:r>
            <a:r>
              <a:rPr lang="ar-SA" dirty="0" smtClean="0"/>
              <a:t> </a:t>
            </a:r>
            <a:r>
              <a:rPr lang="ar-SA" sz="3600" b="1" dirty="0" smtClean="0"/>
              <a:t>أوجد قيمة  </a:t>
            </a:r>
            <a:r>
              <a:rPr lang="en-US" sz="3600" b="1" dirty="0" smtClean="0"/>
              <a:t>x</a:t>
            </a:r>
            <a:endParaRPr lang="ar-SA" sz="3600" b="1" dirty="0"/>
          </a:p>
        </p:txBody>
      </p:sp>
      <p:sp>
        <p:nvSpPr>
          <p:cNvPr id="7" name="مربع نص 6"/>
          <p:cNvSpPr txBox="1"/>
          <p:nvPr/>
        </p:nvSpPr>
        <p:spPr>
          <a:xfrm>
            <a:off x="500034" y="1000108"/>
            <a:ext cx="78581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 smtClean="0">
                <a:latin typeface="Cambria Math"/>
                <a:ea typeface="Cambria Math"/>
              </a:rPr>
              <a:t>❶</a:t>
            </a:r>
            <a:endParaRPr lang="ar-SA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980992" presetClass="entr" presetSubtype="809750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C:\Users\new\AppData\Local\Microsoft\Windows\Temporary Internet Files\Low\Content.IE5\CX9V2RFJ\t3041a[1]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مربع نص 2"/>
          <p:cNvSpPr txBox="1"/>
          <p:nvPr/>
        </p:nvSpPr>
        <p:spPr>
          <a:xfrm>
            <a:off x="1000100" y="500042"/>
            <a:ext cx="735811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مثال :</a:t>
            </a:r>
            <a:r>
              <a:rPr lang="ar-SA" dirty="0" smtClean="0"/>
              <a:t> </a:t>
            </a:r>
            <a:r>
              <a:rPr lang="ar-SA" sz="3600" b="1" dirty="0" smtClean="0"/>
              <a:t>أوجد قيمة  </a:t>
            </a:r>
            <a:r>
              <a:rPr lang="en-US" sz="3600" b="1" dirty="0" smtClean="0"/>
              <a:t>x</a:t>
            </a:r>
            <a:endParaRPr lang="ar-SA" sz="3600" b="1" dirty="0"/>
          </a:p>
        </p:txBody>
      </p:sp>
      <p:sp>
        <p:nvSpPr>
          <p:cNvPr id="5" name="مربع نص 4"/>
          <p:cNvSpPr txBox="1"/>
          <p:nvPr/>
        </p:nvSpPr>
        <p:spPr>
          <a:xfrm>
            <a:off x="500034" y="1000108"/>
            <a:ext cx="78581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 smtClean="0">
                <a:latin typeface="Cambria Math"/>
                <a:ea typeface="Cambria Math"/>
              </a:rPr>
              <a:t>❷</a:t>
            </a:r>
            <a:endParaRPr lang="ar-SA" sz="40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04" y="1500174"/>
            <a:ext cx="6908800" cy="9144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16254" y="3252774"/>
            <a:ext cx="4318000" cy="27622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8" name="مربع نص 7"/>
          <p:cNvSpPr txBox="1"/>
          <p:nvPr/>
        </p:nvSpPr>
        <p:spPr>
          <a:xfrm>
            <a:off x="1071538" y="500042"/>
            <a:ext cx="735811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مثال :</a:t>
            </a:r>
            <a:r>
              <a:rPr lang="ar-SA" dirty="0" smtClean="0"/>
              <a:t> </a:t>
            </a:r>
            <a:r>
              <a:rPr lang="ar-SA" sz="3600" b="1" dirty="0" smtClean="0"/>
              <a:t>أوجد قيمة  </a:t>
            </a:r>
            <a:r>
              <a:rPr lang="en-US" sz="3600" b="1" dirty="0" smtClean="0"/>
              <a:t>x</a:t>
            </a:r>
            <a:endParaRPr lang="ar-SA" sz="3600" b="1" dirty="0"/>
          </a:p>
        </p:txBody>
      </p:sp>
      <p:sp>
        <p:nvSpPr>
          <p:cNvPr id="9" name="مربع نص 8"/>
          <p:cNvSpPr txBox="1"/>
          <p:nvPr/>
        </p:nvSpPr>
        <p:spPr>
          <a:xfrm>
            <a:off x="571472" y="1000108"/>
            <a:ext cx="78581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 smtClean="0">
                <a:latin typeface="Cambria Math"/>
                <a:ea typeface="Cambria Math"/>
              </a:rPr>
              <a:t>❷</a:t>
            </a:r>
            <a:endParaRPr lang="ar-SA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980992" presetClass="entr" presetSubtype="809750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C:\Users\new\AppData\Local\Microsoft\Windows\Temporary Internet Files\Low\Content.IE5\CX9V2RFJ\t3041a[1]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70025" y="1930400"/>
            <a:ext cx="4743450" cy="1054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0" y="3214686"/>
            <a:ext cx="5667375" cy="13335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6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62000" y="2349500"/>
            <a:ext cx="914400" cy="1187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91100" y="2349500"/>
            <a:ext cx="914400" cy="11874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8" name="Line 8"/>
          <p:cNvSpPr>
            <a:spLocks noChangeShapeType="1"/>
          </p:cNvSpPr>
          <p:nvPr/>
        </p:nvSpPr>
        <p:spPr bwMode="auto">
          <a:xfrm>
            <a:off x="2019300" y="3405186"/>
            <a:ext cx="1336675" cy="693738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sp>
        <p:nvSpPr>
          <p:cNvPr id="9" name="Line 9"/>
          <p:cNvSpPr>
            <a:spLocks noChangeShapeType="1"/>
          </p:cNvSpPr>
          <p:nvPr/>
        </p:nvSpPr>
        <p:spPr bwMode="auto">
          <a:xfrm>
            <a:off x="1701800" y="3735386"/>
            <a:ext cx="409575" cy="854075"/>
          </a:xfrm>
          <a:prstGeom prst="line">
            <a:avLst/>
          </a:prstGeom>
          <a:noFill/>
          <a:ln w="508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ar-SA"/>
          </a:p>
        </p:txBody>
      </p:sp>
      <p:pic>
        <p:nvPicPr>
          <p:cNvPr id="10" name="Picture 10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428860" y="4357694"/>
            <a:ext cx="3670300" cy="85248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1" name="Picture 11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3071802" y="5426096"/>
            <a:ext cx="2424113" cy="10033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sp>
        <p:nvSpPr>
          <p:cNvPr id="12" name="مربع نص 11"/>
          <p:cNvSpPr txBox="1"/>
          <p:nvPr/>
        </p:nvSpPr>
        <p:spPr>
          <a:xfrm>
            <a:off x="1071538" y="500042"/>
            <a:ext cx="735811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مثال :</a:t>
            </a:r>
            <a:r>
              <a:rPr lang="ar-SA" dirty="0" smtClean="0"/>
              <a:t> </a:t>
            </a:r>
            <a:r>
              <a:rPr lang="ar-SA" sz="3600" b="1" dirty="0" smtClean="0"/>
              <a:t>أوجد قيمة  </a:t>
            </a:r>
            <a:r>
              <a:rPr lang="en-US" sz="3600" b="1" dirty="0" smtClean="0"/>
              <a:t>x</a:t>
            </a:r>
            <a:endParaRPr lang="ar-SA" sz="3600" b="1" dirty="0"/>
          </a:p>
        </p:txBody>
      </p:sp>
      <p:sp>
        <p:nvSpPr>
          <p:cNvPr id="13" name="مربع نص 12"/>
          <p:cNvSpPr txBox="1"/>
          <p:nvPr/>
        </p:nvSpPr>
        <p:spPr>
          <a:xfrm>
            <a:off x="571472" y="1000108"/>
            <a:ext cx="78581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 smtClean="0">
                <a:latin typeface="Cambria Math"/>
                <a:ea typeface="Cambria Math"/>
              </a:rPr>
              <a:t>❸</a:t>
            </a:r>
            <a:endParaRPr lang="ar-SA" sz="4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452096" presetClass="entr" presetSubtype="8097548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500"/>
                            </p:stCondLst>
                            <p:childTnLst>
                              <p:par>
                                <p:cTn id="8" presetID="40452096" presetClass="entr" presetSubtype="8097582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0452096" presetClass="entr" presetSubtype="8097578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500"/>
                            </p:stCondLst>
                            <p:childTnLst>
                              <p:par>
                                <p:cTn id="14" presetID="40452096" presetClass="entr" presetSubtype="8097569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0452096" presetClass="entr" presetSubtype="8097587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40452096" presetClass="entr" presetSubtype="809759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0452096" presetClass="entr" presetSubtype="8097595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0452096" presetClass="entr" presetSubtype="80976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C:\Users\new\AppData\Local\Microsoft\Windows\Temporary Internet Files\Low\Content.IE5\CX9V2RFJ\t3041a[1]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مربع نص 2"/>
          <p:cNvSpPr txBox="1"/>
          <p:nvPr/>
        </p:nvSpPr>
        <p:spPr>
          <a:xfrm>
            <a:off x="1071538" y="500042"/>
            <a:ext cx="735811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مثال :</a:t>
            </a:r>
            <a:r>
              <a:rPr lang="ar-SA" dirty="0" smtClean="0"/>
              <a:t> </a:t>
            </a:r>
            <a:r>
              <a:rPr lang="ar-SA" sz="3600" b="1" dirty="0" smtClean="0"/>
              <a:t>أوجد قيمة  </a:t>
            </a:r>
            <a:r>
              <a:rPr lang="en-US" sz="3600" b="1" dirty="0" smtClean="0"/>
              <a:t>x</a:t>
            </a:r>
            <a:endParaRPr lang="ar-SA" sz="3600" b="1" dirty="0"/>
          </a:p>
        </p:txBody>
      </p:sp>
      <p:sp>
        <p:nvSpPr>
          <p:cNvPr id="5" name="مربع نص 4"/>
          <p:cNvSpPr txBox="1"/>
          <p:nvPr/>
        </p:nvSpPr>
        <p:spPr>
          <a:xfrm>
            <a:off x="571472" y="1000108"/>
            <a:ext cx="78581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 smtClean="0">
                <a:latin typeface="Cambria Math"/>
                <a:ea typeface="Cambria Math"/>
              </a:rPr>
              <a:t>❹</a:t>
            </a:r>
            <a:endParaRPr lang="ar-SA" sz="4000" dirty="0"/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270103" y="2044700"/>
            <a:ext cx="4356100" cy="1004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8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359248" y="3632200"/>
            <a:ext cx="3090863" cy="187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453632" presetClass="entr" presetSubtype="8100672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0453632" presetClass="entr" presetSubtype="8100688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C:\Users\new\AppData\Local\Microsoft\Windows\Temporary Internet Files\Low\Content.IE5\CX9V2RFJ\t3041a[1]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مربع نص 2"/>
          <p:cNvSpPr txBox="1"/>
          <p:nvPr/>
        </p:nvSpPr>
        <p:spPr>
          <a:xfrm>
            <a:off x="1071538" y="500042"/>
            <a:ext cx="735811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مثال :</a:t>
            </a:r>
            <a:r>
              <a:rPr lang="ar-SA" dirty="0" smtClean="0"/>
              <a:t> </a:t>
            </a:r>
            <a:r>
              <a:rPr lang="ar-SA" sz="3600" b="1" dirty="0" smtClean="0"/>
              <a:t>أوجد قيمة  </a:t>
            </a:r>
            <a:r>
              <a:rPr lang="en-US" sz="3600" b="1" dirty="0" smtClean="0"/>
              <a:t>x</a:t>
            </a:r>
            <a:endParaRPr lang="ar-SA" sz="3600" b="1" dirty="0"/>
          </a:p>
        </p:txBody>
      </p:sp>
      <p:sp>
        <p:nvSpPr>
          <p:cNvPr id="5" name="مربع نص 4"/>
          <p:cNvSpPr txBox="1"/>
          <p:nvPr/>
        </p:nvSpPr>
        <p:spPr>
          <a:xfrm>
            <a:off x="571472" y="1000108"/>
            <a:ext cx="78581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 smtClean="0">
                <a:latin typeface="Cambria Math"/>
                <a:ea typeface="Cambria Math"/>
              </a:rPr>
              <a:t>❺</a:t>
            </a:r>
            <a:endParaRPr lang="ar-SA" sz="40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63557" y="1727188"/>
            <a:ext cx="4305300" cy="10048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362200" y="3695700"/>
            <a:ext cx="2692400" cy="157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453632" presetClass="entr" presetSubtype="8097770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0453632" presetClass="entr" presetSubtype="8097787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C:\Users\new\AppData\Local\Microsoft\Windows\Temporary Internet Files\Low\Content.IE5\CX9V2RFJ\t3041a[1]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مربع نص 2"/>
          <p:cNvSpPr txBox="1"/>
          <p:nvPr/>
        </p:nvSpPr>
        <p:spPr>
          <a:xfrm>
            <a:off x="1071538" y="500042"/>
            <a:ext cx="735811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مثال :</a:t>
            </a:r>
            <a:r>
              <a:rPr lang="ar-SA" dirty="0" smtClean="0"/>
              <a:t> </a:t>
            </a:r>
            <a:r>
              <a:rPr lang="ar-SA" sz="3600" b="1" dirty="0" smtClean="0"/>
              <a:t>أوجد قيمة  </a:t>
            </a:r>
            <a:r>
              <a:rPr lang="en-US" sz="3600" b="1" dirty="0" smtClean="0"/>
              <a:t>x</a:t>
            </a:r>
            <a:endParaRPr lang="ar-SA" sz="3600" b="1" dirty="0"/>
          </a:p>
        </p:txBody>
      </p:sp>
      <p:sp>
        <p:nvSpPr>
          <p:cNvPr id="5" name="مربع نص 4"/>
          <p:cNvSpPr txBox="1"/>
          <p:nvPr/>
        </p:nvSpPr>
        <p:spPr>
          <a:xfrm>
            <a:off x="571472" y="428604"/>
            <a:ext cx="78581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 smtClean="0">
                <a:latin typeface="Cambria Math"/>
                <a:ea typeface="Cambria Math"/>
              </a:rPr>
              <a:t>❻</a:t>
            </a:r>
            <a:endParaRPr lang="ar-SA" sz="40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1071546"/>
            <a:ext cx="4643470" cy="75299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7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2203333"/>
            <a:ext cx="4052892" cy="8684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8" name="Picture 8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57158" y="3265937"/>
            <a:ext cx="4067180" cy="94888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9" name="Picture 9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500034" y="4382654"/>
            <a:ext cx="3638554" cy="83229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0" name="Picture 10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00034" y="5439110"/>
            <a:ext cx="3879860" cy="77597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1" name="Picture 11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5072066" y="1674304"/>
            <a:ext cx="3643338" cy="68312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2" name="Picture 12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5143504" y="2786058"/>
            <a:ext cx="3357586" cy="6790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3" name="Picture 13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5397527" y="3786190"/>
            <a:ext cx="2960687" cy="965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14" name="Picture 15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4076700" y="7810500"/>
            <a:ext cx="596900" cy="7747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0454784" presetClass="entr" presetSubtype="8100769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0454784" presetClass="entr" presetSubtype="3888938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0454784" presetClass="entr" presetSubtype="81008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0454784" presetClass="entr" presetSubtype="8100804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40454784" presetClass="entr" presetSubtype="8100808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40454784" presetClass="entr" presetSubtype="8100833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40454784" presetClass="entr" presetSubtype="8100812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0454784" presetClass="entr" presetSubtype="8100820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0454784" presetClass="entr" presetSubtype="8100825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C:\Users\new\AppData\Local\Microsoft\Windows\Temporary Internet Files\Low\Content.IE5\CX9V2RFJ\t3041a[1]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مربع نص 2"/>
          <p:cNvSpPr txBox="1"/>
          <p:nvPr/>
        </p:nvSpPr>
        <p:spPr>
          <a:xfrm>
            <a:off x="1071538" y="500042"/>
            <a:ext cx="735811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مثال :</a:t>
            </a:r>
            <a:r>
              <a:rPr lang="ar-SA" dirty="0" smtClean="0"/>
              <a:t> </a:t>
            </a:r>
            <a:r>
              <a:rPr lang="ar-SA" sz="3600" b="1" dirty="0" smtClean="0"/>
              <a:t>أوجد قيمة  </a:t>
            </a:r>
            <a:r>
              <a:rPr lang="en-US" sz="3600" b="1" dirty="0" smtClean="0"/>
              <a:t>x</a:t>
            </a:r>
            <a:endParaRPr lang="ar-SA" sz="3600" b="1" dirty="0"/>
          </a:p>
        </p:txBody>
      </p:sp>
      <p:sp>
        <p:nvSpPr>
          <p:cNvPr id="5" name="مربع نص 4"/>
          <p:cNvSpPr txBox="1"/>
          <p:nvPr/>
        </p:nvSpPr>
        <p:spPr>
          <a:xfrm>
            <a:off x="571472" y="1000108"/>
            <a:ext cx="78581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 smtClean="0">
                <a:latin typeface="Cambria Math"/>
                <a:ea typeface="Cambria Math"/>
              </a:rPr>
              <a:t>❼</a:t>
            </a:r>
            <a:endParaRPr lang="ar-SA" sz="4000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33589" y="1071546"/>
            <a:ext cx="3913187" cy="850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24039" y="2417746"/>
            <a:ext cx="4776787" cy="3987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977920" presetClass="entr" presetSubtype="7659558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8977920" presetClass="entr" presetSubtype="7659635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C:\Users\new\AppData\Local\Microsoft\Windows\Temporary Internet Files\Low\Content.IE5\CX9V2RFJ\t3041a[1]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57200" y="4906985"/>
            <a:ext cx="8229600" cy="1736725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/>
              <a:t>Solving Exponential &amp; Logarithmic Equations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>
          <a:xfrm>
            <a:off x="457200" y="214290"/>
            <a:ext cx="8229600" cy="1736725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ar-SA" sz="4400" b="1" dirty="0" smtClean="0">
                <a:latin typeface="+mj-lt"/>
                <a:ea typeface="+mj-ea"/>
                <a:cs typeface="+mj-cs"/>
              </a:rPr>
              <a:t>حل المعادلات الأسيلة واللوغاريتمية</a:t>
            </a: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7" name="Picture 6" descr="inverses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000232" y="1435294"/>
            <a:ext cx="4896983" cy="3708218"/>
          </a:xfrm>
          <a:prstGeom prst="rect">
            <a:avLst/>
          </a:prstGeom>
          <a:noFill/>
        </p:spPr>
      </p:pic>
      <p:sp>
        <p:nvSpPr>
          <p:cNvPr id="6" name="WordArt 1"/>
          <p:cNvSpPr>
            <a:spLocks noChangeArrowheads="1" noChangeShapeType="1" noTextEdit="1"/>
          </p:cNvSpPr>
          <p:nvPr/>
        </p:nvSpPr>
        <p:spPr bwMode="auto">
          <a:xfrm>
            <a:off x="3829053" y="6500834"/>
            <a:ext cx="1171575" cy="504825"/>
          </a:xfrm>
          <a:prstGeom prst="rect">
            <a:avLst/>
          </a:prstGeom>
        </p:spPr>
        <p:txBody>
          <a:bodyPr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rtl="1"/>
            <a:r>
              <a:rPr lang="ar-SA" sz="14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ial Black"/>
              </a:rPr>
              <a:t>ذاكر و استمتع</a:t>
            </a:r>
            <a:endParaRPr lang="ar-SA" sz="1400" kern="10" spc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effectLst/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accel="50000" fill="hold">
                                          <p:stCondLst>
                                            <p:cond delay="100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5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C:\Users\new\AppData\Local\Microsoft\Windows\Temporary Internet Files\Low\Content.IE5\CX9V2RFJ\t3041a[1]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مربع نص 2"/>
          <p:cNvSpPr txBox="1"/>
          <p:nvPr/>
        </p:nvSpPr>
        <p:spPr>
          <a:xfrm>
            <a:off x="1071538" y="500042"/>
            <a:ext cx="7358114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000" b="1" dirty="0" smtClean="0">
                <a:solidFill>
                  <a:srgbClr val="FF0000"/>
                </a:solidFill>
              </a:rPr>
              <a:t>مثال :</a:t>
            </a:r>
            <a:r>
              <a:rPr lang="ar-SA" dirty="0" smtClean="0"/>
              <a:t> </a:t>
            </a:r>
            <a:r>
              <a:rPr lang="ar-SA" sz="3600" b="1" dirty="0" smtClean="0"/>
              <a:t>أوجد قيمة  </a:t>
            </a:r>
            <a:r>
              <a:rPr lang="en-US" sz="3600" b="1" dirty="0" smtClean="0"/>
              <a:t>x</a:t>
            </a:r>
            <a:endParaRPr lang="ar-SA" sz="3600" b="1" dirty="0"/>
          </a:p>
        </p:txBody>
      </p:sp>
      <p:sp>
        <p:nvSpPr>
          <p:cNvPr id="5" name="مربع نص 4"/>
          <p:cNvSpPr txBox="1"/>
          <p:nvPr/>
        </p:nvSpPr>
        <p:spPr>
          <a:xfrm>
            <a:off x="571472" y="1000108"/>
            <a:ext cx="785818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dirty="0" smtClean="0">
                <a:latin typeface="Cambria Math"/>
                <a:ea typeface="Cambria Math"/>
              </a:rPr>
              <a:t>❽</a:t>
            </a:r>
            <a:endParaRPr lang="ar-SA" sz="4000" dirty="0"/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430446" y="1142984"/>
            <a:ext cx="4497388" cy="9779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  <p:pic>
        <p:nvPicPr>
          <p:cNvPr id="7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14546" y="2489184"/>
            <a:ext cx="4910138" cy="41021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977920" presetClass="entr" presetSubtype="765968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8977920" presetClass="entr" presetSubtype="7659694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C:\Users\new\AppData\Local\Microsoft\Windows\Temporary Internet Files\Low\Content.IE5\CX9V2RFJ\t3041a[1]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3"/>
          <p:cNvSpPr txBox="1">
            <a:spLocks noChangeArrowheads="1"/>
          </p:cNvSpPr>
          <p:nvPr/>
        </p:nvSpPr>
        <p:spPr>
          <a:xfrm>
            <a:off x="5191156" y="1928802"/>
            <a:ext cx="3810000" cy="4114800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1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ar-SA" sz="3200" b="1" dirty="0" smtClean="0">
                <a:solidFill>
                  <a:srgbClr val="C00000"/>
                </a:solidFill>
              </a:rPr>
              <a:t>الدالة اللوغاريتمية</a:t>
            </a:r>
            <a:endParaRPr kumimoji="0" lang="ar-SA" sz="3200" b="1" i="0" u="none" strike="noStrike" kern="1200" cap="none" spc="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y =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log</a:t>
            </a:r>
            <a:r>
              <a:rPr kumimoji="0" lang="en-US" sz="3200" b="1" i="0" u="none" strike="noStrike" kern="1200" cap="none" spc="0" normalizeH="0" baseline="-2500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x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3200" b="1" i="0" u="none" strike="noStrike" kern="1200" cap="none" spc="0" normalizeH="0" baseline="3000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ar-SA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المجال 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x &gt; 0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ar-SA" sz="3200" dirty="0" smtClean="0"/>
              <a:t>المدى </a:t>
            </a:r>
            <a:r>
              <a:rPr lang="en-US" sz="3200" dirty="0" smtClean="0"/>
              <a:t>R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 algn="ctr">
              <a:spcBef>
                <a:spcPct val="20000"/>
              </a:spcBef>
            </a:pPr>
            <a:r>
              <a:rPr lang="ar-SA" sz="3200" b="1" dirty="0" smtClean="0"/>
              <a:t>يقطع محور</a:t>
            </a:r>
            <a:r>
              <a:rPr lang="en-US" sz="3200" b="1" dirty="0"/>
              <a:t> </a:t>
            </a:r>
            <a:r>
              <a:rPr lang="en-US" sz="3200" b="1" dirty="0" smtClean="0"/>
              <a:t>x-axis</a:t>
            </a:r>
            <a:r>
              <a:rPr lang="ar-SA" sz="3200" b="1" dirty="0" smtClean="0"/>
              <a:t> </a:t>
            </a:r>
          </a:p>
          <a:p>
            <a:pPr lvl="0" algn="ctr">
              <a:spcBef>
                <a:spcPct val="20000"/>
              </a:spcBef>
            </a:pPr>
            <a:r>
              <a:rPr lang="ar-SA" sz="3200" b="1" dirty="0" smtClean="0"/>
              <a:t>في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 (1, 0)</a:t>
            </a:r>
          </a:p>
          <a:p>
            <a:pPr lvl="0" algn="ctr">
              <a:spcBef>
                <a:spcPct val="20000"/>
              </a:spcBef>
            </a:pPr>
            <a:r>
              <a:rPr lang="ar-SA" sz="3200" b="1" dirty="0" smtClean="0"/>
              <a:t>لا تقطع محور </a:t>
            </a:r>
            <a:r>
              <a:rPr lang="en-US" sz="3200" b="1" dirty="0" smtClean="0"/>
              <a:t> y-axis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571472" y="2000240"/>
            <a:ext cx="3733800" cy="4000528"/>
          </a:xfrm>
          <a:prstGeom prst="rect">
            <a:avLst/>
          </a:prstGeom>
          <a:solidFill>
            <a:srgbClr val="92D050"/>
          </a:solidFill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buClr>
                <a:schemeClr val="tx2"/>
              </a:buClr>
              <a:buSzPct val="85000"/>
            </a:pPr>
            <a:r>
              <a:rPr lang="ar-SA" sz="3200" b="1" dirty="0" smtClean="0">
                <a:solidFill>
                  <a:srgbClr val="FFFF00"/>
                </a:solidFill>
              </a:rPr>
              <a:t>الدالة الآسية</a:t>
            </a:r>
            <a:endParaRPr lang="en-US" sz="3200" b="1" dirty="0" smtClean="0">
              <a:solidFill>
                <a:srgbClr val="FFFF00"/>
              </a:solidFill>
            </a:endParaRPr>
          </a:p>
          <a:p>
            <a:pPr>
              <a:lnSpc>
                <a:spcPct val="115000"/>
              </a:lnSpc>
              <a:buClr>
                <a:schemeClr val="tx2"/>
              </a:buClr>
              <a:buSzPct val="85000"/>
              <a:buFont typeface="Monotype Sorts" pitchFamily="2" charset="2"/>
              <a:buChar char="w"/>
            </a:pPr>
            <a:r>
              <a:rPr lang="en-US" sz="3200" b="1" dirty="0" smtClean="0"/>
              <a:t> </a:t>
            </a:r>
            <a:r>
              <a:rPr lang="en-US" sz="3200" b="1" dirty="0"/>
              <a:t>y =  </a:t>
            </a:r>
            <a:r>
              <a:rPr lang="en-US" sz="2800" b="1" dirty="0" err="1" smtClean="0"/>
              <a:t>b</a:t>
            </a:r>
            <a:r>
              <a:rPr lang="en-US" sz="2800" b="1" baseline="30000" dirty="0" err="1" smtClean="0"/>
              <a:t>x</a:t>
            </a:r>
            <a:r>
              <a:rPr lang="en-US" sz="2800" b="1" baseline="30000" dirty="0" smtClean="0"/>
              <a:t>                    </a:t>
            </a:r>
            <a:endParaRPr lang="en-US" sz="3200" dirty="0"/>
          </a:p>
          <a:p>
            <a:pPr>
              <a:lnSpc>
                <a:spcPct val="115000"/>
              </a:lnSpc>
              <a:buClr>
                <a:schemeClr val="tx2"/>
              </a:buClr>
              <a:buSzPct val="85000"/>
              <a:buFont typeface="Monotype Sorts" pitchFamily="2" charset="2"/>
              <a:buChar char="w"/>
            </a:pPr>
            <a:r>
              <a:rPr lang="ar-SA" sz="3200" b="1" dirty="0" smtClean="0"/>
              <a:t>المجال  </a:t>
            </a:r>
            <a:r>
              <a:rPr lang="en-US" sz="3200" b="1" dirty="0" smtClean="0"/>
              <a:t>R</a:t>
            </a:r>
          </a:p>
          <a:p>
            <a:pPr>
              <a:lnSpc>
                <a:spcPct val="115000"/>
              </a:lnSpc>
              <a:buClr>
                <a:schemeClr val="tx2"/>
              </a:buClr>
              <a:buSzPct val="85000"/>
              <a:buFont typeface="Monotype Sorts" pitchFamily="2" charset="2"/>
              <a:buChar char="w"/>
            </a:pPr>
            <a:r>
              <a:rPr lang="en-US" sz="3200" dirty="0" smtClean="0"/>
              <a:t>    </a:t>
            </a:r>
            <a:r>
              <a:rPr lang="ar-SA" sz="3200" dirty="0" smtClean="0"/>
              <a:t>المدى </a:t>
            </a:r>
            <a:r>
              <a:rPr lang="en-US" sz="3200" b="1" dirty="0" smtClean="0"/>
              <a:t>y &gt; 0 </a:t>
            </a:r>
            <a:endParaRPr lang="en-US" sz="3200" b="1" dirty="0"/>
          </a:p>
          <a:p>
            <a:pPr>
              <a:lnSpc>
                <a:spcPct val="115000"/>
              </a:lnSpc>
              <a:buClr>
                <a:schemeClr val="tx2"/>
              </a:buClr>
              <a:buSzPct val="85000"/>
              <a:buFont typeface="Monotype Sorts" pitchFamily="2" charset="2"/>
              <a:buChar char="w"/>
            </a:pPr>
            <a:r>
              <a:rPr lang="ar-SA" sz="3200" b="1" dirty="0" smtClean="0"/>
              <a:t>لا تقطع محور </a:t>
            </a:r>
            <a:r>
              <a:rPr lang="en-US" sz="3200" b="1" dirty="0" smtClean="0"/>
              <a:t> x-axis </a:t>
            </a:r>
            <a:endParaRPr lang="en-US" sz="3200" b="1" dirty="0"/>
          </a:p>
          <a:p>
            <a:pPr>
              <a:lnSpc>
                <a:spcPct val="115000"/>
              </a:lnSpc>
              <a:buClr>
                <a:schemeClr val="tx2"/>
              </a:buClr>
              <a:buSzPct val="85000"/>
              <a:buFont typeface="Monotype Sorts" pitchFamily="2" charset="2"/>
              <a:buChar char="w"/>
            </a:pPr>
            <a:r>
              <a:rPr lang="ar-SA" sz="2800" b="1" dirty="0" smtClean="0"/>
              <a:t>يقطع محور </a:t>
            </a:r>
            <a:r>
              <a:rPr lang="en-US" sz="2800" b="1" dirty="0" smtClean="0"/>
              <a:t>y-axis</a:t>
            </a:r>
            <a:r>
              <a:rPr lang="ar-SA" sz="2800" b="1" dirty="0" smtClean="0"/>
              <a:t> </a:t>
            </a:r>
          </a:p>
          <a:p>
            <a:pPr>
              <a:lnSpc>
                <a:spcPct val="115000"/>
              </a:lnSpc>
              <a:buClr>
                <a:schemeClr val="tx2"/>
              </a:buClr>
              <a:buSzPct val="85000"/>
            </a:pPr>
            <a:r>
              <a:rPr lang="ar-SA" sz="2800" b="1" dirty="0" smtClean="0"/>
              <a:t>في</a:t>
            </a:r>
            <a:r>
              <a:rPr lang="ar-SA" sz="2800" b="1" baseline="30000" dirty="0" smtClean="0"/>
              <a:t> </a:t>
            </a:r>
            <a:r>
              <a:rPr lang="en-US" sz="4000" b="1" baseline="30000" dirty="0" smtClean="0"/>
              <a:t>(0 , 1 )</a:t>
            </a:r>
            <a:endParaRPr lang="en-US" sz="4000" b="1" baseline="30000" dirty="0"/>
          </a:p>
        </p:txBody>
      </p:sp>
      <p:sp>
        <p:nvSpPr>
          <p:cNvPr id="6" name="مربع نص 5"/>
          <p:cNvSpPr txBox="1"/>
          <p:nvPr/>
        </p:nvSpPr>
        <p:spPr>
          <a:xfrm>
            <a:off x="1643042" y="285728"/>
            <a:ext cx="5929354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/>
              <a:t>التعريف بالدالة الآسية والدالة اللوغاريتمية</a:t>
            </a:r>
            <a:endParaRPr lang="ar-SA" sz="4000" b="1" dirty="0"/>
          </a:p>
        </p:txBody>
      </p:sp>
      <p:sp>
        <p:nvSpPr>
          <p:cNvPr id="7" name="WordArt 1"/>
          <p:cNvSpPr>
            <a:spLocks noChangeArrowheads="1" noChangeShapeType="1" noTextEdit="1"/>
          </p:cNvSpPr>
          <p:nvPr/>
        </p:nvSpPr>
        <p:spPr bwMode="auto">
          <a:xfrm>
            <a:off x="3829053" y="6424637"/>
            <a:ext cx="1171575" cy="504825"/>
          </a:xfrm>
          <a:prstGeom prst="rect">
            <a:avLst/>
          </a:prstGeom>
        </p:spPr>
        <p:txBody>
          <a:bodyPr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rtl="1"/>
            <a:r>
              <a:rPr lang="ar-SA" sz="14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ial Black"/>
              </a:rPr>
              <a:t>ذاكر و استمتع</a:t>
            </a:r>
            <a:endParaRPr lang="ar-SA" sz="1400" kern="10" spc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effectLst/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C:\Users\new\AppData\Local\Microsoft\Windows\Temporary Internet Files\Low\Content.IE5\CX9V2RFJ\t3041a[1]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785786" y="228600"/>
            <a:ext cx="77724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قوانين </a:t>
            </a:r>
            <a:r>
              <a:rPr kumimoji="0" lang="ar-SA" sz="4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اللوغارتيمات</a:t>
            </a: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571472" y="1524000"/>
            <a:ext cx="7586662" cy="4572000"/>
          </a:xfrm>
          <a:prstGeom prst="rect">
            <a:avLst/>
          </a:prstGeom>
        </p:spPr>
        <p:txBody>
          <a:bodyPr vert="horz" lIns="91440" tIns="45720" rIns="91440" bIns="45720" rtlCol="1">
            <a:normAutofit fontScale="925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</a:t>
            </a:r>
            <a:r>
              <a:rPr kumimoji="0" lang="en-US" sz="32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(MN)=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</a:t>
            </a:r>
            <a:r>
              <a:rPr kumimoji="0" lang="en-US" sz="32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+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</a:t>
            </a:r>
            <a:r>
              <a:rPr kumimoji="0" lang="en-US" sz="32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   Ex: log</a:t>
            </a:r>
            <a:r>
              <a:rPr kumimoji="0" lang="en-US" sz="3200" b="1" i="0" u="none" strike="noStrike" kern="120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4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(15)= log</a:t>
            </a:r>
            <a:r>
              <a:rPr kumimoji="0" lang="en-US" sz="3200" b="1" i="0" u="none" strike="noStrike" kern="120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4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5 + log</a:t>
            </a:r>
            <a:r>
              <a:rPr kumimoji="0" lang="en-US" sz="3200" b="1" i="0" u="none" strike="noStrike" kern="120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4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</a:t>
            </a:r>
            <a:r>
              <a:rPr kumimoji="0" lang="en-US" sz="32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(M/N)=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</a:t>
            </a:r>
            <a:r>
              <a:rPr kumimoji="0" lang="en-US" sz="32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</a:t>
            </a:r>
            <a:r>
              <a:rPr kumimoji="0" lang="en-US" sz="32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   Ex: log</a:t>
            </a:r>
            <a:r>
              <a:rPr kumimoji="0" lang="en-US" sz="3200" b="1" i="0" u="none" strike="noStrike" kern="120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(50/2)= log</a:t>
            </a:r>
            <a:r>
              <a:rPr kumimoji="0" lang="en-US" sz="3200" b="1" i="0" u="none" strike="noStrike" kern="120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50 – log</a:t>
            </a:r>
            <a:r>
              <a:rPr kumimoji="0" lang="en-US" sz="3200" b="1" i="0" u="none" strike="noStrike" kern="120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2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</a:t>
            </a:r>
            <a:r>
              <a:rPr kumimoji="0" lang="en-US" sz="32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</a:t>
            </a:r>
            <a:r>
              <a:rPr kumimoji="0" lang="en-US" sz="4000" b="1" i="0" u="none" strike="noStrike" kern="1200" cap="none" spc="0" normalizeH="0" baseline="3000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r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</a:t>
            </a:r>
            <a:r>
              <a:rPr kumimoji="0" lang="en-US" sz="32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   Ex: log</a:t>
            </a:r>
            <a:r>
              <a:rPr kumimoji="0" lang="en-US" sz="3200" b="1" i="0" u="none" strike="noStrike" kern="120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7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10</a:t>
            </a:r>
            <a:r>
              <a:rPr kumimoji="0" lang="en-US" sz="3200" b="1" i="0" u="none" strike="noStrike" kern="1200" cap="none" spc="0" normalizeH="0" baseline="3000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= 3 log</a:t>
            </a:r>
            <a:r>
              <a:rPr kumimoji="0" lang="en-US" sz="3200" b="1" i="0" u="none" strike="noStrike" kern="120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7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10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</a:t>
            </a:r>
            <a:r>
              <a:rPr kumimoji="0" lang="en-US" sz="32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(1/M) =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</a:t>
            </a:r>
            <a:r>
              <a:rPr kumimoji="0" lang="en-US" sz="3200" b="1" i="0" u="none" strike="noStrike" kern="1200" cap="none" spc="0" normalizeH="0" baseline="-2500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</a:t>
            </a:r>
            <a:r>
              <a:rPr kumimoji="0" lang="en-US" sz="4000" b="1" i="0" u="none" strike="noStrike" kern="1200" cap="none" spc="0" normalizeH="0" baseline="3000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-1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=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</a:t>
            </a:r>
            <a:r>
              <a:rPr kumimoji="0" lang="en-US" sz="32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–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</a:t>
            </a:r>
            <a:r>
              <a:rPr kumimoji="0" lang="en-US" sz="32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</a:t>
            </a:r>
            <a:endParaRPr kumimoji="0" lang="en-US" sz="3200" b="1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   log</a:t>
            </a:r>
            <a:r>
              <a:rPr kumimoji="0" lang="en-US" sz="3200" b="1" i="0" u="none" strike="noStrike" kern="120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11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(1/8) = log</a:t>
            </a:r>
            <a:r>
              <a:rPr kumimoji="0" lang="en-US" sz="3200" b="1" i="0" u="none" strike="noStrike" kern="120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11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8</a:t>
            </a:r>
            <a:r>
              <a:rPr kumimoji="0" lang="en-US" sz="3200" b="1" i="0" u="none" strike="noStrike" kern="1200" cap="none" spc="0" normalizeH="0" baseline="3000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-1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= – 1 log</a:t>
            </a:r>
            <a:r>
              <a:rPr kumimoji="0" lang="en-US" sz="3200" b="1" i="0" u="none" strike="noStrike" kern="120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11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8 = – log</a:t>
            </a:r>
            <a:r>
              <a:rPr kumimoji="0" lang="en-US" sz="3200" b="1" i="0" u="none" strike="noStrike" kern="1200" cap="none" spc="0" normalizeH="0" baseline="-2500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11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8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217" name="WordArt 1"/>
          <p:cNvSpPr>
            <a:spLocks noChangeArrowheads="1" noChangeShapeType="1" noTextEdit="1"/>
          </p:cNvSpPr>
          <p:nvPr/>
        </p:nvSpPr>
        <p:spPr bwMode="auto">
          <a:xfrm>
            <a:off x="3829053" y="6424637"/>
            <a:ext cx="1171575" cy="504825"/>
          </a:xfrm>
          <a:prstGeom prst="rect">
            <a:avLst/>
          </a:prstGeom>
        </p:spPr>
        <p:txBody>
          <a:bodyPr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rtl="1"/>
            <a:r>
              <a:rPr lang="ar-SA" sz="14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ial Black"/>
              </a:rPr>
              <a:t>ذاكر و استمتع</a:t>
            </a:r>
            <a:endParaRPr lang="ar-SA" sz="1400" kern="10" spc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effectLst/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C:\Users\new\AppData\Local\Microsoft\Windows\Temporary Internet Files\Low\Content.IE5\CX9V2RFJ\t3041a[1]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1252538" y="609600"/>
            <a:ext cx="77724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 err="1" smtClean="0">
                <a:ln>
                  <a:noFill/>
                </a:ln>
                <a:effectLst/>
                <a:uLnTx/>
                <a:uFillTx/>
                <a:latin typeface="+mj-lt"/>
                <a:ea typeface="+mj-ea"/>
                <a:cs typeface="+mj-cs"/>
              </a:rPr>
              <a:t>تذكررررررررررررر</a:t>
            </a:r>
            <a:endParaRPr kumimoji="0" lang="en-US" sz="4400" b="1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219200" y="1928802"/>
            <a:ext cx="7053263" cy="4114800"/>
          </a:xfrm>
          <a:prstGeom prst="rect">
            <a:avLst/>
          </a:prstGeom>
        </p:spPr>
        <p:txBody>
          <a:bodyPr vert="horz" lIns="91440" tIns="45720" rIns="91440" bIns="45720" rtlCol="1">
            <a:normAutofit fontScale="92500" lnSpcReduction="1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 Math"/>
                <a:ea typeface="Cambria Math"/>
              </a:rPr>
              <a:t>❶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</a:t>
            </a:r>
            <a:r>
              <a:rPr kumimoji="0" lang="en-US" sz="36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 =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</a:t>
            </a:r>
            <a:r>
              <a:rPr kumimoji="0" lang="en-US" sz="36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n,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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 = n.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EX:  log</a:t>
            </a:r>
            <a:r>
              <a:rPr kumimoji="0" lang="en-US" sz="36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2x = log</a:t>
            </a:r>
            <a:r>
              <a:rPr kumimoji="0" lang="en-US" sz="36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(x + 3), </a:t>
            </a: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/>
            </a:r>
            <a:b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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2x = x + 3 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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x = 3.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 Math"/>
                <a:ea typeface="Cambria Math"/>
              </a:rPr>
              <a:t>❷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3600" b="1" i="0" u="none" strike="noStrike" kern="1200" cap="none" spc="0" normalizeH="0" baseline="3000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3600" b="1" i="0" u="none" strike="noStrike" kern="1200" cap="none" spc="0" normalizeH="0" baseline="3000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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 = n.</a:t>
            </a:r>
            <a:endParaRPr kumimoji="0" lang="en-US" sz="320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sz="320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EX: 5</a:t>
            </a:r>
            <a:r>
              <a:rPr kumimoji="0" lang="en-US" sz="3600" b="1" i="0" u="none" strike="noStrike" kern="1200" cap="none" spc="0" normalizeH="0" baseline="3000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1-x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5</a:t>
            </a:r>
            <a:r>
              <a:rPr kumimoji="0" lang="en-US" sz="3600" b="1" i="0" u="none" strike="noStrike" kern="1200" cap="none" spc="0" normalizeH="0" baseline="3000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-2x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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 – x = – 2x         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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x = – 1.</a:t>
            </a:r>
          </a:p>
        </p:txBody>
      </p:sp>
      <p:sp>
        <p:nvSpPr>
          <p:cNvPr id="6" name="WordArt 1"/>
          <p:cNvSpPr>
            <a:spLocks noChangeArrowheads="1" noChangeShapeType="1" noTextEdit="1"/>
          </p:cNvSpPr>
          <p:nvPr/>
        </p:nvSpPr>
        <p:spPr bwMode="auto">
          <a:xfrm>
            <a:off x="3829053" y="6424637"/>
            <a:ext cx="1171575" cy="504825"/>
          </a:xfrm>
          <a:prstGeom prst="rect">
            <a:avLst/>
          </a:prstGeom>
        </p:spPr>
        <p:txBody>
          <a:bodyPr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rtl="1"/>
            <a:r>
              <a:rPr lang="ar-SA" sz="14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ial Black"/>
              </a:rPr>
              <a:t>ذاكر و استمتع</a:t>
            </a:r>
            <a:endParaRPr lang="ar-SA" sz="1400" kern="10" spc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effectLst/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C:\Users\new\AppData\Local\Microsoft\Windows\Temporary Internet Files\Low\Content.IE5\CX9V2RFJ\t3041a[1]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" y="-24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1252538" y="609600"/>
            <a:ext cx="2390768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Ex : 1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1219200" y="1524000"/>
            <a:ext cx="7053263" cy="49530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ambria Math"/>
                <a:ea typeface="Cambria Math"/>
                <a:cs typeface="+mn-cs"/>
              </a:rPr>
              <a:t>❶  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</a:t>
            </a:r>
            <a:r>
              <a:rPr kumimoji="0" lang="en-US" sz="36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 =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log</a:t>
            </a:r>
            <a:r>
              <a:rPr kumimoji="0" lang="en-US" sz="3600" b="1" i="0" u="none" strike="noStrike" kern="1200" cap="none" spc="0" normalizeH="0" baseline="-25000" noProof="0" dirty="0" err="1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n,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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 = n.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log</a:t>
            </a:r>
            <a:r>
              <a:rPr kumimoji="0" lang="en-US" sz="36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2x = log</a:t>
            </a:r>
            <a:r>
              <a:rPr kumimoji="0" lang="en-US" sz="3600" b="1" i="0" u="none" strike="noStrike" kern="1200" cap="none" spc="0" normalizeH="0" baseline="-2500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(x + 3), </a:t>
            </a:r>
            <a:b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</a:b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   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2x = x + 3 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   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 = 3.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mbria Math"/>
                <a:ea typeface="Cambria Math"/>
                <a:cs typeface="+mn-cs"/>
              </a:rPr>
              <a:t>❷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3600" b="1" i="0" u="none" strike="noStrike" kern="1200" cap="none" spc="0" normalizeH="0" baseline="3000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</a:t>
            </a:r>
            <a:r>
              <a:rPr kumimoji="0" lang="en-US" sz="32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</a:t>
            </a:r>
            <a:r>
              <a:rPr kumimoji="0" lang="en-US" sz="3600" b="1" i="0" u="none" strike="noStrike" kern="1200" cap="none" spc="0" normalizeH="0" baseline="30000" noProof="0" dirty="0" err="1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 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m = n.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5</a:t>
            </a:r>
            <a:r>
              <a:rPr kumimoji="0" lang="en-US" sz="3600" b="1" i="0" u="none" strike="noStrike" kern="1200" cap="none" spc="0" normalizeH="0" baseline="3000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1-x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= 5</a:t>
            </a:r>
            <a:r>
              <a:rPr kumimoji="0" lang="en-US" sz="3600" b="1" i="0" u="none" strike="noStrike" kern="1200" cap="none" spc="0" normalizeH="0" baseline="3000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-2x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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 – x = – 2x </a:t>
            </a:r>
          </a:p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Monotype Sorts" pitchFamily="2" charset="2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  <a:sym typeface="Symbol"/>
              </a:rPr>
              <a:t></a:t>
            </a: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x = – 1.</a:t>
            </a:r>
          </a:p>
        </p:txBody>
      </p:sp>
      <p:sp>
        <p:nvSpPr>
          <p:cNvPr id="6" name="WordArt 1"/>
          <p:cNvSpPr>
            <a:spLocks noChangeArrowheads="1" noChangeShapeType="1" noTextEdit="1"/>
          </p:cNvSpPr>
          <p:nvPr/>
        </p:nvSpPr>
        <p:spPr bwMode="auto">
          <a:xfrm>
            <a:off x="3829053" y="6424637"/>
            <a:ext cx="1171575" cy="504825"/>
          </a:xfrm>
          <a:prstGeom prst="rect">
            <a:avLst/>
          </a:prstGeom>
        </p:spPr>
        <p:txBody>
          <a:bodyPr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rtl="1"/>
            <a:r>
              <a:rPr lang="ar-SA" sz="14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ial Black"/>
              </a:rPr>
              <a:t>ذاكر و استمتع</a:t>
            </a:r>
            <a:endParaRPr lang="ar-SA" sz="1400" kern="10" spc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effectLst/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C:\Users\new\AppData\Local\Microsoft\Windows\Temporary Internet Files\Low\Content.IE5\CX9V2RFJ\t3041a[1]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357158" y="357166"/>
            <a:ext cx="857256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9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تدريب :</a:t>
            </a:r>
            <a:r>
              <a:rPr kumimoji="0" lang="ar-SA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حول المعادلة اللوغارتيمية إلى معادلة آسية ثم أوجد قيمة  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   </a:t>
            </a: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8667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642910" y="1500174"/>
            <a:ext cx="85725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>
                <a:latin typeface="Cambria Math"/>
                <a:ea typeface="Cambria Math"/>
              </a:rPr>
              <a:t>①</a:t>
            </a:r>
            <a:endParaRPr lang="ar-SA" sz="4000" b="1" dirty="0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8667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8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20489" name="Rectangle 9"/>
          <p:cNvSpPr>
            <a:spLocks noChangeArrowheads="1"/>
          </p:cNvSpPr>
          <p:nvPr/>
        </p:nvSpPr>
        <p:spPr bwMode="auto">
          <a:xfrm>
            <a:off x="0" y="8667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91" name="Rectangle 1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20492" name="Rectangle 12"/>
          <p:cNvSpPr>
            <a:spLocks noChangeArrowheads="1"/>
          </p:cNvSpPr>
          <p:nvPr/>
        </p:nvSpPr>
        <p:spPr bwMode="auto">
          <a:xfrm>
            <a:off x="0" y="8667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94" name="Rectangle 1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20495" name="Rectangle 15"/>
          <p:cNvSpPr>
            <a:spLocks noChangeArrowheads="1"/>
          </p:cNvSpPr>
          <p:nvPr/>
        </p:nvSpPr>
        <p:spPr bwMode="auto">
          <a:xfrm>
            <a:off x="0" y="8667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497" name="Rectangle 1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20498" name="Rectangle 18"/>
          <p:cNvSpPr>
            <a:spLocks noChangeArrowheads="1"/>
          </p:cNvSpPr>
          <p:nvPr/>
        </p:nvSpPr>
        <p:spPr bwMode="auto">
          <a:xfrm>
            <a:off x="0" y="8667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01" name="Rectangle 2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20502" name="Rectangle 22"/>
          <p:cNvSpPr>
            <a:spLocks noChangeArrowheads="1"/>
          </p:cNvSpPr>
          <p:nvPr/>
        </p:nvSpPr>
        <p:spPr bwMode="auto">
          <a:xfrm>
            <a:off x="0" y="8858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04" name="Rectangle 2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pic>
        <p:nvPicPr>
          <p:cNvPr id="20503" name="Picture 23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43042" y="1500659"/>
            <a:ext cx="3714776" cy="1086635"/>
          </a:xfrm>
          <a:prstGeom prst="rect">
            <a:avLst/>
          </a:prstGeom>
          <a:noFill/>
        </p:spPr>
      </p:pic>
      <p:sp>
        <p:nvSpPr>
          <p:cNvPr id="20505" name="Rectangle 25"/>
          <p:cNvSpPr>
            <a:spLocks noChangeArrowheads="1"/>
          </p:cNvSpPr>
          <p:nvPr/>
        </p:nvSpPr>
        <p:spPr bwMode="auto">
          <a:xfrm>
            <a:off x="0" y="8667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07" name="Rectangle 2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pic>
        <p:nvPicPr>
          <p:cNvPr id="20506" name="Picture 26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00298" y="2636879"/>
            <a:ext cx="2928958" cy="1292187"/>
          </a:xfrm>
          <a:prstGeom prst="rect">
            <a:avLst/>
          </a:prstGeom>
          <a:noFill/>
        </p:spPr>
      </p:pic>
      <p:sp>
        <p:nvSpPr>
          <p:cNvPr id="20508" name="Rectangle 28"/>
          <p:cNvSpPr>
            <a:spLocks noChangeArrowheads="1"/>
          </p:cNvSpPr>
          <p:nvPr/>
        </p:nvSpPr>
        <p:spPr bwMode="auto">
          <a:xfrm>
            <a:off x="0" y="8858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510" name="Rectangle 3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pic>
        <p:nvPicPr>
          <p:cNvPr id="20509" name="Picture 2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714612" y="4389768"/>
            <a:ext cx="2857520" cy="1253810"/>
          </a:xfrm>
          <a:prstGeom prst="rect">
            <a:avLst/>
          </a:prstGeom>
          <a:noFill/>
        </p:spPr>
      </p:pic>
      <p:sp>
        <p:nvSpPr>
          <p:cNvPr id="20511" name="Rectangle 31"/>
          <p:cNvSpPr>
            <a:spLocks noChangeArrowheads="1"/>
          </p:cNvSpPr>
          <p:nvPr/>
        </p:nvSpPr>
        <p:spPr bwMode="auto">
          <a:xfrm>
            <a:off x="0" y="8667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WordArt 1"/>
          <p:cNvSpPr>
            <a:spLocks noChangeArrowheads="1" noChangeShapeType="1" noTextEdit="1"/>
          </p:cNvSpPr>
          <p:nvPr/>
        </p:nvSpPr>
        <p:spPr bwMode="auto">
          <a:xfrm>
            <a:off x="3829053" y="6424637"/>
            <a:ext cx="1171575" cy="504825"/>
          </a:xfrm>
          <a:prstGeom prst="rect">
            <a:avLst/>
          </a:prstGeom>
        </p:spPr>
        <p:txBody>
          <a:bodyPr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rtl="1"/>
            <a:r>
              <a:rPr lang="ar-SA" sz="14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ial Black"/>
              </a:rPr>
              <a:t>ذاكر و استمتع</a:t>
            </a:r>
            <a:endParaRPr lang="ar-SA" sz="1400" kern="10" spc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effectLst/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C:\Users\new\AppData\Local\Microsoft\Windows\Temporary Internet Files\Low\Content.IE5\CX9V2RFJ\t3041a[1]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" y="-24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357158" y="357166"/>
            <a:ext cx="857256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9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تدريب :</a:t>
            </a:r>
            <a:r>
              <a:rPr kumimoji="0" lang="ar-SA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حول المعادلة اللوغارتيمية إلى معادلة آسية ثم أوجد قيمة  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   </a:t>
            </a: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8667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642910" y="1500174"/>
            <a:ext cx="85725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>
                <a:latin typeface="Cambria Math"/>
                <a:ea typeface="Cambria Math"/>
              </a:rPr>
              <a:t>②</a:t>
            </a:r>
            <a:endParaRPr lang="ar-SA" sz="4000" b="1" dirty="0"/>
          </a:p>
        </p:txBody>
      </p:sp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31747" name="Rectangle 3"/>
          <p:cNvSpPr>
            <a:spLocks noChangeArrowheads="1"/>
          </p:cNvSpPr>
          <p:nvPr/>
        </p:nvSpPr>
        <p:spPr bwMode="auto">
          <a:xfrm>
            <a:off x="0" y="8667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pic>
        <p:nvPicPr>
          <p:cNvPr id="31748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14480" y="1714488"/>
            <a:ext cx="3688194" cy="857256"/>
          </a:xfrm>
          <a:prstGeom prst="rect">
            <a:avLst/>
          </a:prstGeom>
          <a:noFill/>
        </p:spPr>
      </p:pic>
      <p:sp>
        <p:nvSpPr>
          <p:cNvPr id="31750" name="Rectangle 6"/>
          <p:cNvSpPr>
            <a:spLocks noChangeArrowheads="1"/>
          </p:cNvSpPr>
          <p:nvPr/>
        </p:nvSpPr>
        <p:spPr bwMode="auto">
          <a:xfrm>
            <a:off x="0" y="8667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2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pic>
        <p:nvPicPr>
          <p:cNvPr id="31751" name="Picture 7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071670" y="2786058"/>
            <a:ext cx="3143272" cy="1063513"/>
          </a:xfrm>
          <a:prstGeom prst="rect">
            <a:avLst/>
          </a:prstGeom>
          <a:noFill/>
        </p:spPr>
      </p:pic>
      <p:sp>
        <p:nvSpPr>
          <p:cNvPr id="31753" name="Rectangle 9"/>
          <p:cNvSpPr>
            <a:spLocks noChangeArrowheads="1"/>
          </p:cNvSpPr>
          <p:nvPr/>
        </p:nvSpPr>
        <p:spPr bwMode="auto">
          <a:xfrm>
            <a:off x="0" y="88582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1755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pic>
        <p:nvPicPr>
          <p:cNvPr id="31754" name="Picture 10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285983" y="3857628"/>
            <a:ext cx="3475679" cy="1143008"/>
          </a:xfrm>
          <a:prstGeom prst="rect">
            <a:avLst/>
          </a:prstGeom>
          <a:noFill/>
        </p:spPr>
      </p:pic>
      <p:sp>
        <p:nvSpPr>
          <p:cNvPr id="31757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pic>
        <p:nvPicPr>
          <p:cNvPr id="31756" name="Picture 12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4" y="5000636"/>
            <a:ext cx="2493685" cy="1357322"/>
          </a:xfrm>
          <a:prstGeom prst="rect">
            <a:avLst/>
          </a:prstGeom>
          <a:noFill/>
        </p:spPr>
      </p:pic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0" y="8667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WordArt 1"/>
          <p:cNvSpPr>
            <a:spLocks noChangeArrowheads="1" noChangeShapeType="1" noTextEdit="1"/>
          </p:cNvSpPr>
          <p:nvPr/>
        </p:nvSpPr>
        <p:spPr bwMode="auto">
          <a:xfrm>
            <a:off x="3829053" y="6424637"/>
            <a:ext cx="1171575" cy="504825"/>
          </a:xfrm>
          <a:prstGeom prst="rect">
            <a:avLst/>
          </a:prstGeom>
        </p:spPr>
        <p:txBody>
          <a:bodyPr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rtl="1"/>
            <a:r>
              <a:rPr lang="ar-SA" sz="14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ial Black"/>
              </a:rPr>
              <a:t>ذاكر و استمتع</a:t>
            </a:r>
            <a:endParaRPr lang="ar-SA" sz="1400" kern="10" spc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effectLst/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C:\Users\new\AppData\Local\Microsoft\Windows\Temporary Internet Files\Low\Content.IE5\CX9V2RFJ\t3041a[1]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" y="-24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357158" y="357166"/>
            <a:ext cx="857256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 fontScale="92500" lnSpcReduction="20000"/>
          </a:bodyPr>
          <a:lstStyle/>
          <a:p>
            <a:pPr marL="0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تدريب :</a:t>
            </a:r>
            <a:r>
              <a:rPr kumimoji="0" lang="ar-SA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ar-SA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حول المعادلة اللوغارتيمية إلى معادلة آسية ثم أوجد قيمة  </a:t>
            </a:r>
            <a:r>
              <a:rPr kumimoji="0" lang="en-US" sz="4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x   </a:t>
            </a:r>
          </a:p>
        </p:txBody>
      </p:sp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8667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642910" y="1500174"/>
            <a:ext cx="857256" cy="70788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4000" b="1" dirty="0" smtClean="0">
                <a:latin typeface="Cambria Math"/>
                <a:ea typeface="Cambria Math"/>
              </a:rPr>
              <a:t>③</a:t>
            </a:r>
            <a:endParaRPr lang="ar-SA" sz="4000" b="1" dirty="0"/>
          </a:p>
        </p:txBody>
      </p:sp>
      <p:pic>
        <p:nvPicPr>
          <p:cNvPr id="30724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43173" y="1857364"/>
            <a:ext cx="3395797" cy="1000132"/>
          </a:xfrm>
          <a:prstGeom prst="rect">
            <a:avLst/>
          </a:prstGeom>
          <a:noFill/>
        </p:spPr>
      </p:pic>
      <p:pic>
        <p:nvPicPr>
          <p:cNvPr id="30723" name="Picture 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57620" y="3071810"/>
            <a:ext cx="2071702" cy="937718"/>
          </a:xfrm>
          <a:prstGeom prst="rect">
            <a:avLst/>
          </a:prstGeom>
          <a:noFill/>
        </p:spPr>
      </p:pic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643306" y="4071942"/>
            <a:ext cx="2600343" cy="1000132"/>
          </a:xfrm>
          <a:prstGeom prst="rect">
            <a:avLst/>
          </a:prstGeom>
          <a:noFill/>
        </p:spPr>
      </p:pic>
      <p:pic>
        <p:nvPicPr>
          <p:cNvPr id="30721" name="Picture 1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929058" y="5214950"/>
            <a:ext cx="2000264" cy="1088751"/>
          </a:xfrm>
          <a:prstGeom prst="rect">
            <a:avLst/>
          </a:prstGeom>
          <a:noFill/>
        </p:spPr>
      </p:pic>
      <p:sp>
        <p:nvSpPr>
          <p:cNvPr id="3072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ar-SA"/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0" y="8667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7" name="Rectangle 7"/>
          <p:cNvSpPr>
            <a:spLocks noChangeArrowheads="1"/>
          </p:cNvSpPr>
          <p:nvPr/>
        </p:nvSpPr>
        <p:spPr bwMode="auto">
          <a:xfrm>
            <a:off x="0" y="17335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8" name="Rectangle 8"/>
          <p:cNvSpPr>
            <a:spLocks noChangeArrowheads="1"/>
          </p:cNvSpPr>
          <p:nvPr/>
        </p:nvSpPr>
        <p:spPr bwMode="auto">
          <a:xfrm>
            <a:off x="0" y="26193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0" y="348615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ar-S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WordArt 1"/>
          <p:cNvSpPr>
            <a:spLocks noChangeArrowheads="1" noChangeShapeType="1" noTextEdit="1"/>
          </p:cNvSpPr>
          <p:nvPr/>
        </p:nvSpPr>
        <p:spPr bwMode="auto">
          <a:xfrm>
            <a:off x="3829053" y="6424637"/>
            <a:ext cx="1171575" cy="504825"/>
          </a:xfrm>
          <a:prstGeom prst="rect">
            <a:avLst/>
          </a:prstGeom>
        </p:spPr>
        <p:txBody>
          <a:bodyPr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rtl="1"/>
            <a:r>
              <a:rPr lang="ar-SA" sz="1400" kern="10" spc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ial Black"/>
              </a:rPr>
              <a:t>ذاكر و استمتع</a:t>
            </a:r>
            <a:endParaRPr lang="ar-SA" sz="1400" kern="10" spc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000000"/>
              </a:solidFill>
              <a:effectLst/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</TotalTime>
  <Words>402</Words>
  <Application>Microsoft Office PowerPoint</Application>
  <PresentationFormat>عرض على الشاشة (3:4)‏</PresentationFormat>
  <Paragraphs>90</Paragraphs>
  <Slides>20</Slides>
  <Notes>0</Notes>
  <HiddenSlides>0</HiddenSlides>
  <MMClips>0</MMClips>
  <ScaleCrop>false</ScaleCrop>
  <HeadingPairs>
    <vt:vector size="6" baseType="variant">
      <vt:variant>
        <vt:lpstr>سمة</vt:lpstr>
      </vt:variant>
      <vt:variant>
        <vt:i4>1</vt:i4>
      </vt:variant>
      <vt:variant>
        <vt:lpstr>خوادم OLE مضمنة</vt:lpstr>
      </vt:variant>
      <vt:variant>
        <vt:i4>1</vt:i4>
      </vt:variant>
      <vt:variant>
        <vt:lpstr>عناوين الشرائح</vt:lpstr>
      </vt:variant>
      <vt:variant>
        <vt:i4>20</vt:i4>
      </vt:variant>
    </vt:vector>
  </HeadingPairs>
  <TitlesOfParts>
    <vt:vector size="22" baseType="lpstr">
      <vt:lpstr>سمة Office</vt:lpstr>
      <vt:lpstr>Clip</vt:lpstr>
      <vt:lpstr>الشريحة 1</vt:lpstr>
      <vt:lpstr>Solving Exponential &amp; Logarithmic Equations</vt:lpstr>
      <vt:lpstr>الشريحة 3</vt:lpstr>
      <vt:lpstr>الشريحة 4</vt:lpstr>
      <vt:lpstr>الشريحة 5</vt:lpstr>
      <vt:lpstr>الشريحة 6</vt:lpstr>
      <vt:lpstr>الشريحة 7</vt:lpstr>
      <vt:lpstr>الشريحة 8</vt:lpstr>
      <vt:lpstr>الشريحة 9</vt:lpstr>
      <vt:lpstr>الشريحة 10</vt:lpstr>
      <vt:lpstr>الشريحة 11</vt:lpstr>
      <vt:lpstr>الشريحة 12</vt:lpstr>
      <vt:lpstr>الشريحة 13</vt:lpstr>
      <vt:lpstr>الشريحة 14</vt:lpstr>
      <vt:lpstr>الشريحة 15</vt:lpstr>
      <vt:lpstr>الشريحة 16</vt:lpstr>
      <vt:lpstr>الشريحة 17</vt:lpstr>
      <vt:lpstr>الشريحة 18</vt:lpstr>
      <vt:lpstr>الشريحة 19</vt:lpstr>
      <vt:lpstr>الشريحة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new</dc:creator>
  <cp:lastModifiedBy>new</cp:lastModifiedBy>
  <cp:revision>20</cp:revision>
  <dcterms:created xsi:type="dcterms:W3CDTF">2012-07-08T10:16:39Z</dcterms:created>
  <dcterms:modified xsi:type="dcterms:W3CDTF">2012-07-16T14:25:35Z</dcterms:modified>
</cp:coreProperties>
</file>