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custDataLst>
    <p:tags r:id="rId12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58" d="100"/>
          <a:sy n="58" d="100"/>
        </p:scale>
        <p:origin x="42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5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الجبر : الأنماط العددية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838200" y="769257"/>
            <a:ext cx="73152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اللوحات الإرشادية المرورية الآتية تحدد السرعة القصوى على بعض الطرق . ما النمط الذي أراه ؟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3" name="شكل بيضاوي 2"/>
          <p:cNvSpPr/>
          <p:nvPr/>
        </p:nvSpPr>
        <p:spPr>
          <a:xfrm>
            <a:off x="1447800" y="1676400"/>
            <a:ext cx="1143000" cy="10668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rPr>
              <a:t>100</a:t>
            </a:r>
            <a:endParaRPr lang="ar-SA" sz="2800" b="1" dirty="0">
              <a:ln>
                <a:solidFill>
                  <a:prstClr val="black"/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2882292" y="1661885"/>
            <a:ext cx="1143000" cy="10668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rPr>
              <a:t>80</a:t>
            </a:r>
            <a:endParaRPr lang="ar-SA" sz="4000" b="1" dirty="0">
              <a:ln>
                <a:solidFill>
                  <a:prstClr val="black"/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4281884" y="1665514"/>
            <a:ext cx="1143000" cy="10668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rPr>
              <a:t>60</a:t>
            </a:r>
            <a:endParaRPr lang="ar-SA" sz="4000" b="1" dirty="0">
              <a:ln>
                <a:solidFill>
                  <a:prstClr val="black"/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5" name="شكل بيضاوي 14"/>
          <p:cNvSpPr/>
          <p:nvPr/>
        </p:nvSpPr>
        <p:spPr>
          <a:xfrm>
            <a:off x="5816600" y="1676400"/>
            <a:ext cx="1143000" cy="10668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rPr>
              <a:t>40</a:t>
            </a:r>
            <a:endParaRPr lang="ar-SA" sz="2800" b="1" dirty="0">
              <a:ln>
                <a:solidFill>
                  <a:prstClr val="black"/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914400" y="2819400"/>
            <a:ext cx="73152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النمط : </a:t>
            </a:r>
            <a:r>
              <a:rPr lang="ar-SA" sz="2400" b="1" dirty="0" smtClean="0">
                <a:solidFill>
                  <a:prstClr val="black"/>
                </a:solidFill>
              </a:rPr>
              <a:t>هو سلسة من الأعداد أو الأشكال التي تتبع قاعدة معينة أشاهد على لوحة المئة العديد من الأنماط العددية . </a:t>
            </a:r>
            <a:endParaRPr lang="ar-SA" sz="2400" b="1" dirty="0">
              <a:solidFill>
                <a:prstClr val="black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683000"/>
            <a:ext cx="495300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ardrop 8"/>
          <p:cNvSpPr/>
          <p:nvPr/>
        </p:nvSpPr>
        <p:spPr>
          <a:xfrm>
            <a:off x="76200" y="-3336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13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049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" grpId="0"/>
      <p:bldP spid="3" grpId="0" animBg="1"/>
      <p:bldP spid="12" grpId="0" animBg="1"/>
      <p:bldP spid="13" grpId="0" animBg="1"/>
      <p:bldP spid="15" grpId="0" animBg="1"/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8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الجبر : الأنماط العددية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2" name="مخطط انسيابي: محطة طرفية 21"/>
          <p:cNvSpPr/>
          <p:nvPr/>
        </p:nvSpPr>
        <p:spPr>
          <a:xfrm>
            <a:off x="7481292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مسائل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1492678" y="762000"/>
            <a:ext cx="559392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مهارات التفكير العليا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6" name="شكل بيضاوي 25"/>
          <p:cNvSpPr/>
          <p:nvPr/>
        </p:nvSpPr>
        <p:spPr>
          <a:xfrm>
            <a:off x="8077200" y="1371600"/>
            <a:ext cx="6096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18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609600" y="1219200"/>
            <a:ext cx="266907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67، 72، 77، 82، 45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2" name="شكل بيضاوي 31"/>
          <p:cNvSpPr/>
          <p:nvPr/>
        </p:nvSpPr>
        <p:spPr>
          <a:xfrm>
            <a:off x="8153400" y="2438400"/>
            <a:ext cx="6096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19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34" name="شكل بيضاوي 33"/>
          <p:cNvSpPr/>
          <p:nvPr/>
        </p:nvSpPr>
        <p:spPr>
          <a:xfrm>
            <a:off x="3312801" y="2438400"/>
            <a:ext cx="609601" cy="44109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prstClr val="white"/>
                </a:solidFill>
              </a:rPr>
              <a:t>20</a:t>
            </a:r>
            <a:endParaRPr lang="ar-SA" b="1" dirty="0">
              <a:solidFill>
                <a:prstClr val="white"/>
              </a:solidFill>
            </a:endParaRPr>
          </a:p>
        </p:txBody>
      </p:sp>
      <p:sp>
        <p:nvSpPr>
          <p:cNvPr id="38" name="شكل بيضاوي 37"/>
          <p:cNvSpPr/>
          <p:nvPr/>
        </p:nvSpPr>
        <p:spPr>
          <a:xfrm>
            <a:off x="8229600" y="3713203"/>
            <a:ext cx="609601" cy="44109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prstClr val="white"/>
                </a:solidFill>
              </a:rPr>
              <a:t>21</a:t>
            </a:r>
            <a:endParaRPr lang="ar-SA" b="1" dirty="0">
              <a:solidFill>
                <a:prstClr val="white"/>
              </a:solidFill>
            </a:endParaRPr>
          </a:p>
        </p:txBody>
      </p:sp>
      <p:sp>
        <p:nvSpPr>
          <p:cNvPr id="40" name="شكل بيضاوي 39"/>
          <p:cNvSpPr/>
          <p:nvPr/>
        </p:nvSpPr>
        <p:spPr>
          <a:xfrm>
            <a:off x="8305799" y="4876800"/>
            <a:ext cx="609601" cy="44109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prstClr val="white"/>
                </a:solidFill>
              </a:rPr>
              <a:t>22</a:t>
            </a:r>
            <a:endParaRPr lang="ar-SA" b="1" dirty="0">
              <a:solidFill>
                <a:prstClr val="white"/>
              </a:solidFill>
            </a:endParaRPr>
          </a:p>
        </p:txBody>
      </p:sp>
      <p:sp>
        <p:nvSpPr>
          <p:cNvPr id="54" name="Teardrop 8"/>
          <p:cNvSpPr/>
          <p:nvPr/>
        </p:nvSpPr>
        <p:spPr>
          <a:xfrm>
            <a:off x="76200" y="-3336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15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514600"/>
            <a:ext cx="1828799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438400"/>
            <a:ext cx="18288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581400"/>
            <a:ext cx="14287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7" name="مربع نص 56"/>
          <p:cNvSpPr txBox="1"/>
          <p:nvPr/>
        </p:nvSpPr>
        <p:spPr>
          <a:xfrm>
            <a:off x="7301644" y="2743200"/>
            <a:ext cx="47075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66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58" name="مربع نص 57"/>
          <p:cNvSpPr txBox="1"/>
          <p:nvPr/>
        </p:nvSpPr>
        <p:spPr>
          <a:xfrm>
            <a:off x="7315200" y="2557046"/>
            <a:ext cx="47075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56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59" name="مربع نص 58"/>
          <p:cNvSpPr txBox="1"/>
          <p:nvPr/>
        </p:nvSpPr>
        <p:spPr>
          <a:xfrm>
            <a:off x="6415819" y="2557046"/>
            <a:ext cx="47075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58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60" name="مربع نص 59"/>
          <p:cNvSpPr txBox="1"/>
          <p:nvPr/>
        </p:nvSpPr>
        <p:spPr>
          <a:xfrm>
            <a:off x="6400800" y="2743200"/>
            <a:ext cx="47075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68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61" name="مربع نص 60"/>
          <p:cNvSpPr txBox="1"/>
          <p:nvPr/>
        </p:nvSpPr>
        <p:spPr>
          <a:xfrm>
            <a:off x="6858000" y="3014246"/>
            <a:ext cx="47075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77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62" name="مربع نص 61"/>
          <p:cNvSpPr txBox="1"/>
          <p:nvPr/>
        </p:nvSpPr>
        <p:spPr>
          <a:xfrm>
            <a:off x="6400800" y="2971800"/>
            <a:ext cx="47075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78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63" name="مربع نص 62"/>
          <p:cNvSpPr txBox="1"/>
          <p:nvPr/>
        </p:nvSpPr>
        <p:spPr>
          <a:xfrm>
            <a:off x="5930044" y="3014246"/>
            <a:ext cx="47075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79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64" name="مربع نص 63"/>
          <p:cNvSpPr txBox="1"/>
          <p:nvPr/>
        </p:nvSpPr>
        <p:spPr>
          <a:xfrm>
            <a:off x="2120044" y="2438400"/>
            <a:ext cx="47075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52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65" name="مربع نص 64"/>
          <p:cNvSpPr txBox="1"/>
          <p:nvPr/>
        </p:nvSpPr>
        <p:spPr>
          <a:xfrm>
            <a:off x="2577244" y="2924629"/>
            <a:ext cx="47075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71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66" name="مربع نص 65"/>
          <p:cNvSpPr txBox="1"/>
          <p:nvPr/>
        </p:nvSpPr>
        <p:spPr>
          <a:xfrm>
            <a:off x="2120044" y="2895600"/>
            <a:ext cx="47075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72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67" name="مربع نص 66"/>
          <p:cNvSpPr txBox="1"/>
          <p:nvPr/>
        </p:nvSpPr>
        <p:spPr>
          <a:xfrm>
            <a:off x="1281844" y="2895600"/>
            <a:ext cx="47075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74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68" name="مربع نص 67"/>
          <p:cNvSpPr txBox="1"/>
          <p:nvPr/>
        </p:nvSpPr>
        <p:spPr>
          <a:xfrm>
            <a:off x="1295400" y="2438400"/>
            <a:ext cx="47075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54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69" name="مربع نص 68"/>
          <p:cNvSpPr txBox="1"/>
          <p:nvPr/>
        </p:nvSpPr>
        <p:spPr>
          <a:xfrm>
            <a:off x="1676400" y="2404646"/>
            <a:ext cx="47075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53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70" name="مربع نص 69"/>
          <p:cNvSpPr txBox="1"/>
          <p:nvPr/>
        </p:nvSpPr>
        <p:spPr>
          <a:xfrm>
            <a:off x="6615844" y="3657600"/>
            <a:ext cx="47075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45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71" name="مربع نص 70"/>
          <p:cNvSpPr txBox="1"/>
          <p:nvPr/>
        </p:nvSpPr>
        <p:spPr>
          <a:xfrm>
            <a:off x="6248400" y="3657600"/>
            <a:ext cx="47075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46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72" name="مربع نص 71"/>
          <p:cNvSpPr txBox="1"/>
          <p:nvPr/>
        </p:nvSpPr>
        <p:spPr>
          <a:xfrm>
            <a:off x="7073044" y="3962400"/>
            <a:ext cx="47075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54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73" name="مربع نص 72"/>
          <p:cNvSpPr txBox="1"/>
          <p:nvPr/>
        </p:nvSpPr>
        <p:spPr>
          <a:xfrm>
            <a:off x="7041243" y="4309646"/>
            <a:ext cx="47075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64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75" name="مربع نص 74"/>
          <p:cNvSpPr txBox="1"/>
          <p:nvPr/>
        </p:nvSpPr>
        <p:spPr>
          <a:xfrm>
            <a:off x="6615844" y="3962400"/>
            <a:ext cx="47075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55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76" name="مربع نص 75"/>
          <p:cNvSpPr txBox="1"/>
          <p:nvPr/>
        </p:nvSpPr>
        <p:spPr>
          <a:xfrm>
            <a:off x="6629400" y="4267200"/>
            <a:ext cx="47075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65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77" name="مربع نص 76"/>
          <p:cNvSpPr txBox="1"/>
          <p:nvPr/>
        </p:nvSpPr>
        <p:spPr>
          <a:xfrm>
            <a:off x="6234844" y="3962400"/>
            <a:ext cx="47075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56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78" name="مربع نص 77"/>
          <p:cNvSpPr txBox="1"/>
          <p:nvPr/>
        </p:nvSpPr>
        <p:spPr>
          <a:xfrm>
            <a:off x="4953000" y="5648980"/>
            <a:ext cx="3429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 اطرح 5 ، 84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43" name="مربع نص 42"/>
          <p:cNvSpPr txBox="1"/>
          <p:nvPr/>
        </p:nvSpPr>
        <p:spPr>
          <a:xfrm>
            <a:off x="4191000" y="1352550"/>
            <a:ext cx="377294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B0F0"/>
                </a:solidFill>
              </a:rPr>
              <a:t>مسالة مفتوحة : </a:t>
            </a:r>
            <a:r>
              <a:rPr lang="ar-SA" sz="2400" b="1" dirty="0" smtClean="0">
                <a:solidFill>
                  <a:schemeClr val="tx2"/>
                </a:solidFill>
              </a:rPr>
              <a:t>أكتب تمطاً عددياً ، ثم أوضحه </a:t>
            </a:r>
            <a:endParaRPr lang="ar-SA" sz="2400" b="1" dirty="0">
              <a:solidFill>
                <a:schemeClr val="tx2"/>
              </a:solidFill>
            </a:endParaRPr>
          </a:p>
        </p:txBody>
      </p:sp>
      <p:sp>
        <p:nvSpPr>
          <p:cNvPr id="44" name="مربع نص 43"/>
          <p:cNvSpPr txBox="1"/>
          <p:nvPr/>
        </p:nvSpPr>
        <p:spPr>
          <a:xfrm>
            <a:off x="676464" y="1768048"/>
            <a:ext cx="266907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أضف 5</a:t>
            </a:r>
            <a:endParaRPr lang="ar-SA" sz="2400" b="1" dirty="0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6497" y="4994690"/>
            <a:ext cx="1006903" cy="323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6" name="مربع نص 45"/>
          <p:cNvSpPr txBox="1"/>
          <p:nvPr/>
        </p:nvSpPr>
        <p:spPr>
          <a:xfrm>
            <a:off x="511550" y="4876800"/>
            <a:ext cx="6375025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أصف النمط في الأعداد 104 ،95،99 ، 89 ، ..... ثم أكتب العدد التالي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474465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2" grpId="0" animBg="1"/>
      <p:bldP spid="24" grpId="0"/>
      <p:bldP spid="26" grpId="0" animBg="1"/>
      <p:bldP spid="27" grpId="0"/>
      <p:bldP spid="32" grpId="0" animBg="1"/>
      <p:bldP spid="34" grpId="0" animBg="1"/>
      <p:bldP spid="38" grpId="0" animBg="1"/>
      <p:bldP spid="40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5" grpId="0" animBg="1"/>
      <p:bldP spid="76" grpId="0" animBg="1"/>
      <p:bldP spid="77" grpId="0" animBg="1"/>
      <p:bldP spid="78" grpId="0"/>
      <p:bldP spid="43" grpId="0"/>
      <p:bldP spid="44" grpId="0"/>
      <p:bldP spid="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6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الجبر : الأنماط العددية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مخطط انسيابي: محطة طرفية 9"/>
          <p:cNvSpPr/>
          <p:nvPr/>
        </p:nvSpPr>
        <p:spPr>
          <a:xfrm>
            <a:off x="6477000" y="990600"/>
            <a:ext cx="1828800" cy="457200"/>
          </a:xfrm>
          <a:prstGeom prst="flowChartTerminator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مثال </a:t>
            </a:r>
            <a:endParaRPr lang="ar-SA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1143000" y="939225"/>
            <a:ext cx="52578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أكتشف النمط وأوسعه  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" name="شكل بيضاوي 2"/>
          <p:cNvSpPr/>
          <p:nvPr/>
        </p:nvSpPr>
        <p:spPr>
          <a:xfrm>
            <a:off x="8001000" y="18288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609600" y="1828800"/>
            <a:ext cx="73914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أحدد النمط ، ثم أجد العدد التالي : 15 ، 25 ، 35 ، 45 ، </a:t>
            </a:r>
            <a:r>
              <a:rPr lang="ar-SA" sz="1400" b="1" dirty="0" smtClean="0">
                <a:solidFill>
                  <a:prstClr val="black"/>
                </a:solidFill>
              </a:rPr>
              <a:t>...... </a:t>
            </a:r>
            <a:r>
              <a:rPr lang="ar-SA" sz="2800" b="1" dirty="0" smtClean="0">
                <a:solidFill>
                  <a:prstClr val="black"/>
                </a:solidFill>
              </a:rPr>
              <a:t>.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381000" y="2677180"/>
            <a:ext cx="73914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ألاحظ في النمط أنا نضيف 10 في كل مرة .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-99751" y="3398782"/>
            <a:ext cx="73914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prstClr val="black"/>
                </a:solidFill>
              </a:rPr>
              <a:t>15 ، 25 ، 35 ، 45 ، </a:t>
            </a:r>
            <a:r>
              <a:rPr lang="ar-SA" b="1" dirty="0" smtClean="0">
                <a:solidFill>
                  <a:prstClr val="black"/>
                </a:solidFill>
              </a:rPr>
              <a:t>...... </a:t>
            </a:r>
            <a:r>
              <a:rPr lang="ar-SA" sz="3600" b="1" dirty="0" smtClean="0">
                <a:solidFill>
                  <a:prstClr val="black"/>
                </a:solidFill>
              </a:rPr>
              <a:t>. </a:t>
            </a:r>
            <a:endParaRPr lang="ar-SA" sz="3600" b="1" dirty="0">
              <a:solidFill>
                <a:prstClr val="black"/>
              </a:solidFill>
            </a:endParaRPr>
          </a:p>
        </p:txBody>
      </p:sp>
      <p:sp>
        <p:nvSpPr>
          <p:cNvPr id="12" name="سهم منحني إلى الأعلى 11"/>
          <p:cNvSpPr/>
          <p:nvPr/>
        </p:nvSpPr>
        <p:spPr>
          <a:xfrm flipH="1">
            <a:off x="5967151" y="3886201"/>
            <a:ext cx="814649" cy="398770"/>
          </a:xfrm>
          <a:prstGeom prst="curvedUpArrow">
            <a:avLst>
              <a:gd name="adj1" fmla="val 25000"/>
              <a:gd name="adj2" fmla="val 72013"/>
              <a:gd name="adj3" fmla="val 25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5943600" y="4415135"/>
            <a:ext cx="9144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+ 10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0" name="سهم منحني إلى الأعلى 19"/>
          <p:cNvSpPr/>
          <p:nvPr/>
        </p:nvSpPr>
        <p:spPr>
          <a:xfrm flipH="1">
            <a:off x="4976551" y="3886200"/>
            <a:ext cx="814649" cy="398770"/>
          </a:xfrm>
          <a:prstGeom prst="curvedUpArrow">
            <a:avLst>
              <a:gd name="adj1" fmla="val 25000"/>
              <a:gd name="adj2" fmla="val 72013"/>
              <a:gd name="adj3" fmla="val 25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4953000" y="4419600"/>
            <a:ext cx="9144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+ 10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2" name="سهم منحني إلى الأعلى 21"/>
          <p:cNvSpPr/>
          <p:nvPr/>
        </p:nvSpPr>
        <p:spPr>
          <a:xfrm flipH="1">
            <a:off x="3985951" y="3962401"/>
            <a:ext cx="814649" cy="398770"/>
          </a:xfrm>
          <a:prstGeom prst="curvedUpArrow">
            <a:avLst>
              <a:gd name="adj1" fmla="val 25000"/>
              <a:gd name="adj2" fmla="val 72013"/>
              <a:gd name="adj3" fmla="val 25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3962400" y="4419600"/>
            <a:ext cx="9144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+ 10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4" name="سهم منحني إلى الأعلى 23"/>
          <p:cNvSpPr/>
          <p:nvPr/>
        </p:nvSpPr>
        <p:spPr>
          <a:xfrm flipH="1">
            <a:off x="3071551" y="3962400"/>
            <a:ext cx="814649" cy="398770"/>
          </a:xfrm>
          <a:prstGeom prst="curvedUpArrow">
            <a:avLst>
              <a:gd name="adj1" fmla="val 25000"/>
              <a:gd name="adj2" fmla="val 72013"/>
              <a:gd name="adj3" fmla="val 25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3048000" y="4419600"/>
            <a:ext cx="9144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+ 10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465944" y="5257801"/>
            <a:ext cx="73914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إذن فالعدد التالي هو 55 .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7" name="Teardrop 8"/>
          <p:cNvSpPr/>
          <p:nvPr/>
        </p:nvSpPr>
        <p:spPr>
          <a:xfrm>
            <a:off x="76200" y="-3336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13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35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2" grpId="0"/>
      <p:bldP spid="3" grpId="0" animBg="1"/>
      <p:bldP spid="11" grpId="0"/>
      <p:bldP spid="14" grpId="0"/>
      <p:bldP spid="17" grpId="0"/>
      <p:bldP spid="12" grpId="0" animBg="1"/>
      <p:bldP spid="13" grpId="0"/>
      <p:bldP spid="20" grpId="0" animBg="1"/>
      <p:bldP spid="21" grpId="0"/>
      <p:bldP spid="22" grpId="0" animBg="1"/>
      <p:bldP spid="23" grpId="0"/>
      <p:bldP spid="24" grpId="0" animBg="1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6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الجبر : الأنماط العددية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شكل بيضاوي 2"/>
          <p:cNvSpPr/>
          <p:nvPr/>
        </p:nvSpPr>
        <p:spPr>
          <a:xfrm>
            <a:off x="8458200" y="9144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2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914400" y="914400"/>
            <a:ext cx="7391400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70C0"/>
                </a:solidFill>
              </a:rPr>
              <a:t>قراءة: </a:t>
            </a:r>
            <a:r>
              <a:rPr lang="ar-SA" sz="2800" b="1" dirty="0" smtClean="0">
                <a:solidFill>
                  <a:prstClr val="black"/>
                </a:solidFill>
              </a:rPr>
              <a:t>يوضح الجدول المجاور عدد صفحات كتاب قرأته ليلي في أيام متتالية ، إذا استمر هذا النمط ، فما عدد الصفحات التي </a:t>
            </a:r>
            <a:r>
              <a:rPr lang="ar-SA" sz="2800" b="1" dirty="0" err="1" smtClean="0">
                <a:solidFill>
                  <a:prstClr val="black"/>
                </a:solidFill>
              </a:rPr>
              <a:t>ستقرؤها</a:t>
            </a:r>
            <a:r>
              <a:rPr lang="ar-SA" sz="2800" b="1" dirty="0" smtClean="0">
                <a:solidFill>
                  <a:prstClr val="black"/>
                </a:solidFill>
              </a:rPr>
              <a:t>  يوم الخميس؟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533400" y="2322493"/>
            <a:ext cx="73914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ألاحظ  من الجدول ان ليلي تقرأ كل يوم 3 صفحات زيادة على اليوم السابق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-99751" y="3398782"/>
            <a:ext cx="73914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prstClr val="black"/>
                </a:solidFill>
              </a:rPr>
              <a:t>3 ، 6 ، 9 ، 12 ،</a:t>
            </a:r>
            <a:r>
              <a:rPr lang="ar-SA" sz="3600" b="1" dirty="0">
                <a:solidFill>
                  <a:prstClr val="black"/>
                </a:solidFill>
              </a:rPr>
              <a:t> 15 </a:t>
            </a:r>
            <a:r>
              <a:rPr lang="ar-SA" sz="3600" b="1" dirty="0" smtClean="0">
                <a:solidFill>
                  <a:prstClr val="black"/>
                </a:solidFill>
              </a:rPr>
              <a:t>، 18</a:t>
            </a:r>
            <a:endParaRPr lang="ar-SA" sz="3600" b="1" dirty="0">
              <a:solidFill>
                <a:prstClr val="black"/>
              </a:solidFill>
            </a:endParaRPr>
          </a:p>
        </p:txBody>
      </p:sp>
      <p:sp>
        <p:nvSpPr>
          <p:cNvPr id="12" name="سهم منحني إلى الأعلى 11"/>
          <p:cNvSpPr/>
          <p:nvPr/>
        </p:nvSpPr>
        <p:spPr>
          <a:xfrm flipH="1">
            <a:off x="6348151" y="3962400"/>
            <a:ext cx="814649" cy="398770"/>
          </a:xfrm>
          <a:prstGeom prst="curvedUpArrow">
            <a:avLst>
              <a:gd name="adj1" fmla="val 25000"/>
              <a:gd name="adj2" fmla="val 72013"/>
              <a:gd name="adj3" fmla="val 25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6324600" y="4415135"/>
            <a:ext cx="9144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+ 3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0" name="سهم منحني إلى الأعلى 19"/>
          <p:cNvSpPr/>
          <p:nvPr/>
        </p:nvSpPr>
        <p:spPr>
          <a:xfrm flipH="1">
            <a:off x="5433751" y="3886200"/>
            <a:ext cx="890849" cy="457200"/>
          </a:xfrm>
          <a:prstGeom prst="curvedUpArrow">
            <a:avLst>
              <a:gd name="adj1" fmla="val 25000"/>
              <a:gd name="adj2" fmla="val 72013"/>
              <a:gd name="adj3" fmla="val 25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5486400" y="4491335"/>
            <a:ext cx="9144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+ 3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2" name="سهم منحني إلى الأعلى 21"/>
          <p:cNvSpPr/>
          <p:nvPr/>
        </p:nvSpPr>
        <p:spPr>
          <a:xfrm flipH="1">
            <a:off x="4595551" y="3962401"/>
            <a:ext cx="814649" cy="398770"/>
          </a:xfrm>
          <a:prstGeom prst="curvedUpArrow">
            <a:avLst>
              <a:gd name="adj1" fmla="val 25000"/>
              <a:gd name="adj2" fmla="val 72013"/>
              <a:gd name="adj3" fmla="val 25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4572000" y="4419600"/>
            <a:ext cx="9144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+ 3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4" name="سهم منحني إلى الأعلى 23"/>
          <p:cNvSpPr/>
          <p:nvPr/>
        </p:nvSpPr>
        <p:spPr>
          <a:xfrm flipH="1">
            <a:off x="3757351" y="3962400"/>
            <a:ext cx="814649" cy="398770"/>
          </a:xfrm>
          <a:prstGeom prst="curvedUpArrow">
            <a:avLst>
              <a:gd name="adj1" fmla="val 25000"/>
              <a:gd name="adj2" fmla="val 72013"/>
              <a:gd name="adj3" fmla="val 25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3733800" y="4415135"/>
            <a:ext cx="9144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+ 3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465944" y="5257801"/>
            <a:ext cx="73914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7" name="Teardrop 8"/>
          <p:cNvSpPr/>
          <p:nvPr/>
        </p:nvSpPr>
        <p:spPr>
          <a:xfrm>
            <a:off x="76200" y="-3336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14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سهم منحني إلى الأعلى 27"/>
          <p:cNvSpPr/>
          <p:nvPr/>
        </p:nvSpPr>
        <p:spPr>
          <a:xfrm flipH="1">
            <a:off x="2842951" y="4016365"/>
            <a:ext cx="814649" cy="398770"/>
          </a:xfrm>
          <a:prstGeom prst="curvedUpArrow">
            <a:avLst>
              <a:gd name="adj1" fmla="val 25000"/>
              <a:gd name="adj2" fmla="val 72013"/>
              <a:gd name="adj3" fmla="val 25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2867000" y="4415134"/>
            <a:ext cx="9144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+ 3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838200" y="4876800"/>
            <a:ext cx="73914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 إذن عدد الصفحات التي </a:t>
            </a:r>
            <a:r>
              <a:rPr lang="ar-SA" sz="2800" b="1" dirty="0" err="1" smtClean="0">
                <a:solidFill>
                  <a:prstClr val="black"/>
                </a:solidFill>
              </a:rPr>
              <a:t>ستقرؤها</a:t>
            </a:r>
            <a:r>
              <a:rPr lang="ar-SA" sz="2800" b="1" dirty="0" smtClean="0">
                <a:solidFill>
                  <a:prstClr val="black"/>
                </a:solidFill>
              </a:rPr>
              <a:t>  يوم الخميس 18 صفحة </a:t>
            </a:r>
            <a:endParaRPr lang="ar-SA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77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3" grpId="0" animBg="1"/>
      <p:bldP spid="11" grpId="0"/>
      <p:bldP spid="14" grpId="0"/>
      <p:bldP spid="17" grpId="0"/>
      <p:bldP spid="12" grpId="0" animBg="1"/>
      <p:bldP spid="13" grpId="0"/>
      <p:bldP spid="20" grpId="0" animBg="1"/>
      <p:bldP spid="21" grpId="0"/>
      <p:bldP spid="22" grpId="0" animBg="1"/>
      <p:bldP spid="23" grpId="0"/>
      <p:bldP spid="24" grpId="0" animBg="1"/>
      <p:bldP spid="25" grpId="0"/>
      <p:bldP spid="26" grpId="0"/>
      <p:bldP spid="28" grpId="0" animBg="1"/>
      <p:bldP spid="2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6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الجبر : الأنماط العددية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شكل بيضاوي 2"/>
          <p:cNvSpPr/>
          <p:nvPr/>
        </p:nvSpPr>
        <p:spPr>
          <a:xfrm>
            <a:off x="8458200" y="9144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3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533400" y="914400"/>
            <a:ext cx="7772400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70C0"/>
                </a:solidFill>
              </a:rPr>
              <a:t>ألعاب : </a:t>
            </a:r>
            <a:r>
              <a:rPr lang="ar-SA" sz="2800" b="1" dirty="0" smtClean="0">
                <a:solidFill>
                  <a:prstClr val="black"/>
                </a:solidFill>
              </a:rPr>
              <a:t>يبين النمط التالي عدد النقاط التي سجلها ياسر في لعبة إلكترونية خلال 6 جولات : 150 ،145 ،140 ،     ، 130،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أجد العددين المفقودين في النمط . 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533400" y="2677180"/>
            <a:ext cx="73914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ألاحظ  في النمط أننا نطرح 5 في كل مرة .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609600" y="3398782"/>
            <a:ext cx="73914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prstClr val="black"/>
                </a:solidFill>
              </a:rPr>
              <a:t>150 ، 145 ، 140 ، </a:t>
            </a:r>
            <a:r>
              <a:rPr lang="ar-SA" sz="3600" b="1" dirty="0" smtClean="0">
                <a:solidFill>
                  <a:srgbClr val="FF0000"/>
                </a:solidFill>
              </a:rPr>
              <a:t>135</a:t>
            </a:r>
            <a:r>
              <a:rPr lang="ar-SA" sz="3600" b="1" dirty="0" smtClean="0">
                <a:solidFill>
                  <a:prstClr val="black"/>
                </a:solidFill>
              </a:rPr>
              <a:t> ،</a:t>
            </a:r>
            <a:r>
              <a:rPr lang="ar-SA" sz="3600" b="1" dirty="0">
                <a:solidFill>
                  <a:prstClr val="black"/>
                </a:solidFill>
              </a:rPr>
              <a:t> </a:t>
            </a:r>
            <a:r>
              <a:rPr lang="ar-SA" sz="3600" b="1" dirty="0" smtClean="0">
                <a:solidFill>
                  <a:prstClr val="black"/>
                </a:solidFill>
              </a:rPr>
              <a:t>130، </a:t>
            </a:r>
            <a:r>
              <a:rPr lang="ar-SA" sz="3600" b="1" dirty="0" smtClean="0">
                <a:solidFill>
                  <a:srgbClr val="FF0000"/>
                </a:solidFill>
              </a:rPr>
              <a:t>125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12" name="سهم منحني إلى الأعلى 11"/>
          <p:cNvSpPr/>
          <p:nvPr/>
        </p:nvSpPr>
        <p:spPr>
          <a:xfrm flipH="1">
            <a:off x="6424351" y="3962400"/>
            <a:ext cx="814649" cy="398770"/>
          </a:xfrm>
          <a:prstGeom prst="curvedUpArrow">
            <a:avLst>
              <a:gd name="adj1" fmla="val 25000"/>
              <a:gd name="adj2" fmla="val 72013"/>
              <a:gd name="adj3" fmla="val 25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6705600" y="4459069"/>
            <a:ext cx="6096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00B0F0"/>
                </a:solidFill>
              </a:rPr>
              <a:t>-5</a:t>
            </a:r>
            <a:r>
              <a:rPr lang="ar-SA" sz="3600" b="1" dirty="0" smtClean="0">
                <a:solidFill>
                  <a:srgbClr val="FF0000"/>
                </a:solidFill>
              </a:rPr>
              <a:t> 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20" name="سهم منحني إلى الأعلى 19"/>
          <p:cNvSpPr/>
          <p:nvPr/>
        </p:nvSpPr>
        <p:spPr>
          <a:xfrm flipH="1">
            <a:off x="5105400" y="3962400"/>
            <a:ext cx="890849" cy="457200"/>
          </a:xfrm>
          <a:prstGeom prst="curvedUpArrow">
            <a:avLst>
              <a:gd name="adj1" fmla="val 25000"/>
              <a:gd name="adj2" fmla="val 72013"/>
              <a:gd name="adj3" fmla="val 25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sp>
        <p:nvSpPr>
          <p:cNvPr id="22" name="سهم منحني إلى الأعلى 21"/>
          <p:cNvSpPr/>
          <p:nvPr/>
        </p:nvSpPr>
        <p:spPr>
          <a:xfrm flipH="1">
            <a:off x="3962400" y="3962401"/>
            <a:ext cx="814649" cy="398770"/>
          </a:xfrm>
          <a:prstGeom prst="curvedUpArrow">
            <a:avLst>
              <a:gd name="adj1" fmla="val 25000"/>
              <a:gd name="adj2" fmla="val 72013"/>
              <a:gd name="adj3" fmla="val 25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sp>
        <p:nvSpPr>
          <p:cNvPr id="24" name="سهم منحني إلى الأعلى 23"/>
          <p:cNvSpPr/>
          <p:nvPr/>
        </p:nvSpPr>
        <p:spPr>
          <a:xfrm flipH="1">
            <a:off x="2819400" y="4020830"/>
            <a:ext cx="814649" cy="398770"/>
          </a:xfrm>
          <a:prstGeom prst="curvedUpArrow">
            <a:avLst>
              <a:gd name="adj1" fmla="val 25000"/>
              <a:gd name="adj2" fmla="val 72013"/>
              <a:gd name="adj3" fmla="val 25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465944" y="5257801"/>
            <a:ext cx="73914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7" name="Teardrop 8"/>
          <p:cNvSpPr/>
          <p:nvPr/>
        </p:nvSpPr>
        <p:spPr>
          <a:xfrm>
            <a:off x="76200" y="-3336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14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سهم منحني إلى الأعلى 27"/>
          <p:cNvSpPr/>
          <p:nvPr/>
        </p:nvSpPr>
        <p:spPr>
          <a:xfrm flipH="1">
            <a:off x="1676400" y="4016365"/>
            <a:ext cx="814649" cy="398770"/>
          </a:xfrm>
          <a:prstGeom prst="curvedUpArrow">
            <a:avLst>
              <a:gd name="adj1" fmla="val 25000"/>
              <a:gd name="adj2" fmla="val 72013"/>
              <a:gd name="adj3" fmla="val 25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838200" y="5648980"/>
            <a:ext cx="73914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 إذن العددان المفقودان هما :135 ، 125</a:t>
            </a:r>
            <a:endParaRPr lang="ar-SA" sz="2800" b="1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466850"/>
            <a:ext cx="2286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66850"/>
            <a:ext cx="2286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مربع نص 31"/>
          <p:cNvSpPr txBox="1"/>
          <p:nvPr/>
        </p:nvSpPr>
        <p:spPr>
          <a:xfrm>
            <a:off x="5246024" y="4611470"/>
            <a:ext cx="6096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00B0F0"/>
                </a:solidFill>
              </a:rPr>
              <a:t>-5</a:t>
            </a:r>
            <a:r>
              <a:rPr lang="ar-SA" sz="3600" b="1" dirty="0" smtClean="0">
                <a:solidFill>
                  <a:srgbClr val="FF0000"/>
                </a:solidFill>
              </a:rPr>
              <a:t> 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33" name="مربع نص 32"/>
          <p:cNvSpPr txBox="1"/>
          <p:nvPr/>
        </p:nvSpPr>
        <p:spPr>
          <a:xfrm>
            <a:off x="4076700" y="4592420"/>
            <a:ext cx="6096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00B0F0"/>
                </a:solidFill>
              </a:rPr>
              <a:t>-5</a:t>
            </a:r>
            <a:r>
              <a:rPr lang="ar-SA" sz="3600" b="1" dirty="0" smtClean="0">
                <a:solidFill>
                  <a:srgbClr val="FF0000"/>
                </a:solidFill>
              </a:rPr>
              <a:t> 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2921924" y="4611470"/>
            <a:ext cx="6096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00B0F0"/>
                </a:solidFill>
              </a:rPr>
              <a:t>-5</a:t>
            </a:r>
            <a:r>
              <a:rPr lang="ar-SA" sz="3600" b="1" dirty="0" smtClean="0">
                <a:solidFill>
                  <a:srgbClr val="FF0000"/>
                </a:solidFill>
              </a:rPr>
              <a:t> 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1869673" y="4572000"/>
            <a:ext cx="6096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00B0F0"/>
                </a:solidFill>
              </a:rPr>
              <a:t>-5</a:t>
            </a:r>
            <a:r>
              <a:rPr lang="ar-SA" sz="3600" b="1" dirty="0" smtClean="0">
                <a:solidFill>
                  <a:srgbClr val="FF0000"/>
                </a:solidFill>
              </a:rPr>
              <a:t> </a:t>
            </a:r>
            <a:endParaRPr lang="ar-SA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033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3" grpId="0" animBg="1"/>
      <p:bldP spid="11" grpId="0"/>
      <p:bldP spid="14" grpId="0"/>
      <p:bldP spid="17" grpId="0"/>
      <p:bldP spid="12" grpId="0" animBg="1"/>
      <p:bldP spid="13" grpId="0"/>
      <p:bldP spid="20" grpId="0" animBg="1"/>
      <p:bldP spid="22" grpId="0" animBg="1"/>
      <p:bldP spid="24" grpId="0" animBg="1"/>
      <p:bldP spid="26" grpId="0"/>
      <p:bldP spid="28" grpId="0" animBg="1"/>
      <p:bldP spid="30" grpId="0"/>
      <p:bldP spid="32" grpId="0"/>
      <p:bldP spid="33" grpId="0"/>
      <p:bldP spid="34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7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الجبر : الأنماط العددية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" name="مخطط انسيابي: محطة طرفية 15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أتأكد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3" name="مجموعة 2"/>
          <p:cNvGrpSpPr/>
          <p:nvPr/>
        </p:nvGrpSpPr>
        <p:grpSpPr>
          <a:xfrm>
            <a:off x="-350157" y="791028"/>
            <a:ext cx="7391400" cy="523220"/>
            <a:chOff x="-350157" y="791028"/>
            <a:chExt cx="7391400" cy="523220"/>
          </a:xfrm>
        </p:grpSpPr>
        <p:sp>
          <p:nvSpPr>
            <p:cNvPr id="17" name="مربع نص 16"/>
            <p:cNvSpPr txBox="1"/>
            <p:nvPr/>
          </p:nvSpPr>
          <p:spPr>
            <a:xfrm>
              <a:off x="-350157" y="791028"/>
              <a:ext cx="7391400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srgbClr val="FF0000"/>
                  </a:solidFill>
                </a:rPr>
                <a:t>أحدد النمط ، ثم أكتب العدد المناسب في      :  </a:t>
              </a:r>
              <a:endParaRPr lang="ar-SA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2" name="مستطيل 1"/>
            <p:cNvSpPr/>
            <p:nvPr/>
          </p:nvSpPr>
          <p:spPr>
            <a:xfrm>
              <a:off x="2057400" y="914400"/>
              <a:ext cx="304800" cy="3338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noFill/>
              </a:endParaRPr>
            </a:p>
          </p:txBody>
        </p:sp>
      </p:grpSp>
      <p:sp>
        <p:nvSpPr>
          <p:cNvPr id="20" name="شكل بيضاوي 19"/>
          <p:cNvSpPr/>
          <p:nvPr/>
        </p:nvSpPr>
        <p:spPr>
          <a:xfrm>
            <a:off x="8305800" y="13716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3987552" y="1367135"/>
            <a:ext cx="431824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10 ، 12، 14، 16، </a:t>
            </a:r>
            <a:r>
              <a:rPr lang="ar-SA" sz="1400" b="1" dirty="0" smtClean="0">
                <a:solidFill>
                  <a:prstClr val="black"/>
                </a:solidFill>
              </a:rPr>
              <a:t>........ </a:t>
            </a:r>
            <a:r>
              <a:rPr lang="ar-SA" sz="2800" b="1" dirty="0" smtClean="0">
                <a:solidFill>
                  <a:prstClr val="black"/>
                </a:solidFill>
              </a:rPr>
              <a:t>، 20 .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3" name="شكل بيضاوي 22"/>
          <p:cNvSpPr/>
          <p:nvPr/>
        </p:nvSpPr>
        <p:spPr>
          <a:xfrm>
            <a:off x="8292232" y="19812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2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3987552" y="1961465"/>
            <a:ext cx="423210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5 ، 10، 15، 20، </a:t>
            </a:r>
            <a:r>
              <a:rPr lang="ar-SA" sz="1400" b="1" dirty="0" smtClean="0">
                <a:solidFill>
                  <a:prstClr val="black"/>
                </a:solidFill>
              </a:rPr>
              <a:t>...... </a:t>
            </a:r>
            <a:r>
              <a:rPr lang="ar-SA" sz="2800" b="1" dirty="0" smtClean="0">
                <a:solidFill>
                  <a:prstClr val="black"/>
                </a:solidFill>
              </a:rPr>
              <a:t>، 30</a:t>
            </a:r>
            <a:r>
              <a:rPr lang="ar-SA" sz="1400" b="1" dirty="0" smtClean="0">
                <a:solidFill>
                  <a:prstClr val="black"/>
                </a:solidFill>
              </a:rPr>
              <a:t> </a:t>
            </a:r>
            <a:r>
              <a:rPr lang="ar-SA" sz="2800" b="1" dirty="0" smtClean="0">
                <a:solidFill>
                  <a:prstClr val="black"/>
                </a:solidFill>
              </a:rPr>
              <a:t>.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5080248" y="1367135"/>
            <a:ext cx="71095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18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5232648" y="1991380"/>
            <a:ext cx="7109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25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7" name="شكل بيضاوي 26"/>
          <p:cNvSpPr/>
          <p:nvPr/>
        </p:nvSpPr>
        <p:spPr>
          <a:xfrm>
            <a:off x="8305800" y="25908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3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3276600" y="2535535"/>
            <a:ext cx="494211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20 ، </a:t>
            </a:r>
            <a:r>
              <a:rPr lang="ar-SA" sz="2000" b="1" dirty="0" smtClean="0">
                <a:solidFill>
                  <a:prstClr val="black"/>
                </a:solidFill>
              </a:rPr>
              <a:t>..... </a:t>
            </a:r>
            <a:r>
              <a:rPr lang="ar-SA" sz="2800" b="1" dirty="0" smtClean="0">
                <a:solidFill>
                  <a:prstClr val="black"/>
                </a:solidFill>
              </a:rPr>
              <a:t>، 40، 50، </a:t>
            </a:r>
            <a:r>
              <a:rPr lang="ar-SA" sz="1400" b="1" dirty="0" smtClean="0">
                <a:solidFill>
                  <a:prstClr val="black"/>
                </a:solidFill>
              </a:rPr>
              <a:t>........ </a:t>
            </a:r>
            <a:r>
              <a:rPr lang="ar-SA" sz="2800" b="1" dirty="0" smtClean="0">
                <a:solidFill>
                  <a:prstClr val="black"/>
                </a:solidFill>
              </a:rPr>
              <a:t>، 70.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9" name="شكل بيضاوي 28"/>
          <p:cNvSpPr/>
          <p:nvPr/>
        </p:nvSpPr>
        <p:spPr>
          <a:xfrm>
            <a:off x="8327571" y="30480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4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2881884" y="3038445"/>
            <a:ext cx="534503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110 ، 107 ، </a:t>
            </a:r>
            <a:r>
              <a:rPr lang="ar-SA" sz="1600" b="1" dirty="0" smtClean="0">
                <a:solidFill>
                  <a:prstClr val="black"/>
                </a:solidFill>
              </a:rPr>
              <a:t>........ </a:t>
            </a:r>
            <a:r>
              <a:rPr lang="ar-SA" sz="2800" b="1" dirty="0" smtClean="0">
                <a:solidFill>
                  <a:prstClr val="black"/>
                </a:solidFill>
              </a:rPr>
              <a:t>، 101 ، 98 ، </a:t>
            </a:r>
            <a:r>
              <a:rPr lang="ar-SA" sz="1600" b="1" dirty="0" smtClean="0">
                <a:solidFill>
                  <a:prstClr val="black"/>
                </a:solidFill>
              </a:rPr>
              <a:t>.........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6832848" y="2473980"/>
            <a:ext cx="71095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30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5625852" y="3048000"/>
            <a:ext cx="8382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104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3" name="مربع نص 32"/>
          <p:cNvSpPr txBox="1"/>
          <p:nvPr/>
        </p:nvSpPr>
        <p:spPr>
          <a:xfrm>
            <a:off x="5004048" y="2539425"/>
            <a:ext cx="71095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60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3276600" y="2996625"/>
            <a:ext cx="71095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95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5" name="شكل بيضاوي 34"/>
          <p:cNvSpPr/>
          <p:nvPr/>
        </p:nvSpPr>
        <p:spPr>
          <a:xfrm>
            <a:off x="8305800" y="38100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5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759318" y="3714689"/>
            <a:ext cx="7467600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ركض ناصر 4 دورات حول الملعب في اليوم الأول و 6 دورات في اليوم الثاني و 8 دورات في اليوم الثالث . إذا استمر على هذا النمط ، فكم دورة ركض في اليوم الخامس ؟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546162" y="5257800"/>
            <a:ext cx="753103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4 ، 6 ، 8 ، 10 ، 12  ، الزيادة بمقدار 2 دورة في اليوم  .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1528868" y="4699575"/>
            <a:ext cx="66568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12</a:t>
            </a:r>
            <a:endParaRPr lang="ar-SA" sz="3200" b="1" dirty="0">
              <a:solidFill>
                <a:srgbClr val="FF0000"/>
              </a:solidFill>
            </a:endParaRPr>
          </a:p>
        </p:txBody>
      </p:sp>
      <p:cxnSp>
        <p:nvCxnSpPr>
          <p:cNvPr id="40" name="رابط مستقيم 39"/>
          <p:cNvCxnSpPr/>
          <p:nvPr/>
        </p:nvCxnSpPr>
        <p:spPr>
          <a:xfrm flipH="1">
            <a:off x="935090" y="36576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1" name="سهم منحني إلى الأعلى 40"/>
          <p:cNvSpPr/>
          <p:nvPr/>
        </p:nvSpPr>
        <p:spPr>
          <a:xfrm flipH="1">
            <a:off x="7315200" y="5598885"/>
            <a:ext cx="562428" cy="344715"/>
          </a:xfrm>
          <a:prstGeom prst="curvedUpArrow">
            <a:avLst>
              <a:gd name="adj1" fmla="val 25000"/>
              <a:gd name="adj2" fmla="val 72013"/>
              <a:gd name="adj3" fmla="val 25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7689354" y="5867400"/>
            <a:ext cx="6312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+ 2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43" name="سهم منحني إلى الأعلى 42"/>
          <p:cNvSpPr/>
          <p:nvPr/>
        </p:nvSpPr>
        <p:spPr>
          <a:xfrm flipH="1">
            <a:off x="6752772" y="5638800"/>
            <a:ext cx="562428" cy="344715"/>
          </a:xfrm>
          <a:prstGeom prst="curvedUpArrow">
            <a:avLst>
              <a:gd name="adj1" fmla="val 25000"/>
              <a:gd name="adj2" fmla="val 72013"/>
              <a:gd name="adj3" fmla="val 25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sp>
        <p:nvSpPr>
          <p:cNvPr id="44" name="مربع نص 43"/>
          <p:cNvSpPr txBox="1"/>
          <p:nvPr/>
        </p:nvSpPr>
        <p:spPr>
          <a:xfrm>
            <a:off x="6963229" y="5939135"/>
            <a:ext cx="6312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+ 2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45" name="سهم منحني إلى الأعلى 44"/>
          <p:cNvSpPr/>
          <p:nvPr/>
        </p:nvSpPr>
        <p:spPr>
          <a:xfrm flipH="1">
            <a:off x="6019800" y="5638800"/>
            <a:ext cx="562428" cy="344715"/>
          </a:xfrm>
          <a:prstGeom prst="curvedUpArrow">
            <a:avLst>
              <a:gd name="adj1" fmla="val 25000"/>
              <a:gd name="adj2" fmla="val 72013"/>
              <a:gd name="adj3" fmla="val 25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sp>
        <p:nvSpPr>
          <p:cNvPr id="46" name="مربع نص 45"/>
          <p:cNvSpPr txBox="1"/>
          <p:nvPr/>
        </p:nvSpPr>
        <p:spPr>
          <a:xfrm>
            <a:off x="6194296" y="5939135"/>
            <a:ext cx="6312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+ 2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47" name="سهم منحني إلى الأعلى 46"/>
          <p:cNvSpPr/>
          <p:nvPr/>
        </p:nvSpPr>
        <p:spPr>
          <a:xfrm flipH="1">
            <a:off x="5410200" y="5638800"/>
            <a:ext cx="562428" cy="344715"/>
          </a:xfrm>
          <a:prstGeom prst="curvedUpArrow">
            <a:avLst>
              <a:gd name="adj1" fmla="val 25000"/>
              <a:gd name="adj2" fmla="val 72013"/>
              <a:gd name="adj3" fmla="val 25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sp>
        <p:nvSpPr>
          <p:cNvPr id="48" name="مربع نص 47"/>
          <p:cNvSpPr txBox="1"/>
          <p:nvPr/>
        </p:nvSpPr>
        <p:spPr>
          <a:xfrm>
            <a:off x="5388505" y="5939135"/>
            <a:ext cx="6312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+ 2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8" name="Teardrop 8"/>
          <p:cNvSpPr/>
          <p:nvPr/>
        </p:nvSpPr>
        <p:spPr>
          <a:xfrm>
            <a:off x="76200" y="-3336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14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623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6" grpId="0" animBg="1"/>
      <p:bldP spid="20" grpId="0" animBg="1"/>
      <p:bldP spid="21" grpId="0"/>
      <p:bldP spid="23" grpId="0" animBg="1"/>
      <p:bldP spid="24" grpId="0"/>
      <p:bldP spid="25" grpId="0"/>
      <p:bldP spid="26" grpId="0"/>
      <p:bldP spid="27" grpId="0" animBg="1"/>
      <p:bldP spid="28" grpId="0"/>
      <p:bldP spid="29" grpId="0" animBg="1"/>
      <p:bldP spid="30" grpId="0"/>
      <p:bldP spid="31" grpId="0"/>
      <p:bldP spid="32" grpId="0"/>
      <p:bldP spid="33" grpId="0"/>
      <p:bldP spid="34" grpId="0"/>
      <p:bldP spid="35" grpId="0" animBg="1"/>
      <p:bldP spid="36" grpId="0"/>
      <p:bldP spid="19" grpId="0"/>
      <p:bldP spid="39" grpId="0"/>
      <p:bldP spid="41" grpId="0" animBg="1"/>
      <p:bldP spid="42" grpId="0"/>
      <p:bldP spid="43" grpId="0" animBg="1"/>
      <p:bldP spid="44" grpId="0"/>
      <p:bldP spid="45" grpId="0" animBg="1"/>
      <p:bldP spid="46" grpId="0"/>
      <p:bldP spid="47" grpId="0" animBg="1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7904" y="476672"/>
            <a:ext cx="5330741" cy="2709938"/>
          </a:xfrm>
          <a:prstGeom prst="rect">
            <a:avLst/>
          </a:prstGeom>
        </p:spPr>
      </p:pic>
      <p:sp>
        <p:nvSpPr>
          <p:cNvPr id="49" name="مربع نص 18"/>
          <p:cNvSpPr txBox="1"/>
          <p:nvPr/>
        </p:nvSpPr>
        <p:spPr>
          <a:xfrm>
            <a:off x="611560" y="3200710"/>
            <a:ext cx="753103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FF0000"/>
                </a:solidFill>
              </a:rPr>
              <a:t>لا</a:t>
            </a:r>
            <a:r>
              <a:rPr lang="ar-SA" sz="2800" b="1" dirty="0" smtClean="0">
                <a:solidFill>
                  <a:srgbClr val="FF0000"/>
                </a:solidFill>
              </a:rPr>
              <a:t>؛ لأنك </a:t>
            </a:r>
            <a:r>
              <a:rPr lang="ar-SA" sz="2800" b="1" dirty="0">
                <a:solidFill>
                  <a:srgbClr val="FF0000"/>
                </a:solidFill>
              </a:rPr>
              <a:t>ستصل </a:t>
            </a:r>
            <a:r>
              <a:rPr lang="ar-SA" sz="2800" b="1" dirty="0" smtClean="0">
                <a:solidFill>
                  <a:srgbClr val="FF0000"/>
                </a:solidFill>
              </a:rPr>
              <a:t>إلى </a:t>
            </a:r>
            <a:r>
              <a:rPr lang="ar-SA" sz="2800" b="1" dirty="0">
                <a:solidFill>
                  <a:srgbClr val="FF0000"/>
                </a:solidFill>
              </a:rPr>
              <a:t>العدد ٣٥ وليس إلى العدد ٣٦</a:t>
            </a:r>
            <a:endParaRPr lang="ar-SA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834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8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الجبر : الأنماط العددية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2" name="مخطط انسيابي: محطة طرفية 21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أتدرب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23" name="مجموعة 22"/>
          <p:cNvGrpSpPr/>
          <p:nvPr/>
        </p:nvGrpSpPr>
        <p:grpSpPr>
          <a:xfrm>
            <a:off x="-350157" y="791028"/>
            <a:ext cx="7391400" cy="523220"/>
            <a:chOff x="-350157" y="791028"/>
            <a:chExt cx="7391400" cy="523220"/>
          </a:xfrm>
        </p:grpSpPr>
        <p:sp>
          <p:nvSpPr>
            <p:cNvPr id="24" name="مربع نص 23"/>
            <p:cNvSpPr txBox="1"/>
            <p:nvPr/>
          </p:nvSpPr>
          <p:spPr>
            <a:xfrm>
              <a:off x="-350157" y="791028"/>
              <a:ext cx="7391400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srgbClr val="FF0000"/>
                  </a:solidFill>
                </a:rPr>
                <a:t>وأحل المسائل</a:t>
              </a:r>
              <a:endParaRPr lang="ar-SA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25" name="مستطيل 24"/>
            <p:cNvSpPr/>
            <p:nvPr/>
          </p:nvSpPr>
          <p:spPr>
            <a:xfrm>
              <a:off x="2057400" y="914400"/>
              <a:ext cx="304800" cy="3338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noFill/>
              </a:endParaRPr>
            </a:p>
          </p:txBody>
        </p:sp>
      </p:grpSp>
      <p:sp>
        <p:nvSpPr>
          <p:cNvPr id="26" name="شكل بيضاوي 25"/>
          <p:cNvSpPr/>
          <p:nvPr/>
        </p:nvSpPr>
        <p:spPr>
          <a:xfrm>
            <a:off x="8305799" y="1371600"/>
            <a:ext cx="533401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7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3987552" y="1367135"/>
            <a:ext cx="431824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10 ، 14، 18، </a:t>
            </a:r>
            <a:r>
              <a:rPr lang="ar-SA" sz="2000" b="1" dirty="0" smtClean="0">
                <a:solidFill>
                  <a:prstClr val="black"/>
                </a:solidFill>
              </a:rPr>
              <a:t>..... </a:t>
            </a:r>
            <a:r>
              <a:rPr lang="ar-SA" sz="2800" b="1" dirty="0" smtClean="0">
                <a:solidFill>
                  <a:prstClr val="black"/>
                </a:solidFill>
              </a:rPr>
              <a:t>، 26، 30 .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8" name="شكل بيضاوي 27"/>
          <p:cNvSpPr/>
          <p:nvPr/>
        </p:nvSpPr>
        <p:spPr>
          <a:xfrm>
            <a:off x="8343280" y="1905000"/>
            <a:ext cx="495920" cy="400735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8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4038600" y="1905000"/>
            <a:ext cx="423210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13، 18، 23، </a:t>
            </a:r>
            <a:r>
              <a:rPr lang="ar-SA" b="1" dirty="0" smtClean="0">
                <a:solidFill>
                  <a:prstClr val="black"/>
                </a:solidFill>
              </a:rPr>
              <a:t>....... </a:t>
            </a:r>
            <a:r>
              <a:rPr lang="ar-SA" sz="2800" b="1" dirty="0" smtClean="0">
                <a:solidFill>
                  <a:prstClr val="black"/>
                </a:solidFill>
              </a:rPr>
              <a:t>، 33 ، 38 </a:t>
            </a:r>
            <a:r>
              <a:rPr lang="ar-SA" sz="1400" b="1" dirty="0" smtClean="0">
                <a:solidFill>
                  <a:prstClr val="black"/>
                </a:solidFill>
              </a:rPr>
              <a:t> </a:t>
            </a:r>
            <a:r>
              <a:rPr lang="ar-SA" sz="2800" b="1" dirty="0" smtClean="0">
                <a:solidFill>
                  <a:prstClr val="black"/>
                </a:solidFill>
              </a:rPr>
              <a:t>.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5698740" y="1317746"/>
            <a:ext cx="71095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22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5702617" y="1924735"/>
            <a:ext cx="7109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28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2" name="شكل بيضاوي 31"/>
          <p:cNvSpPr/>
          <p:nvPr/>
        </p:nvSpPr>
        <p:spPr>
          <a:xfrm>
            <a:off x="8305800" y="2463224"/>
            <a:ext cx="533400" cy="432375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9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33" name="مربع نص 32"/>
          <p:cNvSpPr txBox="1"/>
          <p:nvPr/>
        </p:nvSpPr>
        <p:spPr>
          <a:xfrm>
            <a:off x="3276600" y="2459335"/>
            <a:ext cx="494211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28 ، 24، 20، </a:t>
            </a:r>
            <a:r>
              <a:rPr lang="ar-SA" sz="1400" b="1" dirty="0" smtClean="0">
                <a:solidFill>
                  <a:prstClr val="black"/>
                </a:solidFill>
              </a:rPr>
              <a:t>........ </a:t>
            </a:r>
            <a:r>
              <a:rPr lang="ar-SA" sz="2800" b="1" dirty="0" smtClean="0">
                <a:solidFill>
                  <a:prstClr val="black"/>
                </a:solidFill>
              </a:rPr>
              <a:t>، 12 ، 8 .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34" name="شكل بيضاوي 33"/>
          <p:cNvSpPr/>
          <p:nvPr/>
        </p:nvSpPr>
        <p:spPr>
          <a:xfrm>
            <a:off x="8229600" y="3064107"/>
            <a:ext cx="609601" cy="44109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prstClr val="white"/>
                </a:solidFill>
              </a:rPr>
              <a:t>10</a:t>
            </a:r>
            <a:endParaRPr lang="ar-SA" b="1" dirty="0">
              <a:solidFill>
                <a:prstClr val="white"/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2881884" y="3063270"/>
            <a:ext cx="534503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63، 60، </a:t>
            </a:r>
            <a:r>
              <a:rPr lang="ar-SA" sz="1600" b="1" dirty="0" smtClean="0">
                <a:solidFill>
                  <a:prstClr val="black"/>
                </a:solidFill>
              </a:rPr>
              <a:t>....... </a:t>
            </a:r>
            <a:r>
              <a:rPr lang="ar-SA" sz="2800" b="1" dirty="0" smtClean="0">
                <a:solidFill>
                  <a:prstClr val="black"/>
                </a:solidFill>
              </a:rPr>
              <a:t>، 54، 51 ، 48 .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5562600" y="2463225"/>
            <a:ext cx="71095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16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6299448" y="3072825"/>
            <a:ext cx="71095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18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8" name="شكل بيضاوي 37"/>
          <p:cNvSpPr/>
          <p:nvPr/>
        </p:nvSpPr>
        <p:spPr>
          <a:xfrm>
            <a:off x="8229600" y="3713203"/>
            <a:ext cx="609601" cy="44109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prstClr val="white"/>
                </a:solidFill>
              </a:rPr>
              <a:t>11</a:t>
            </a:r>
            <a:endParaRPr lang="ar-SA" b="1" dirty="0">
              <a:solidFill>
                <a:prstClr val="white"/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2881884" y="3713203"/>
            <a:ext cx="534503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34، 36، </a:t>
            </a:r>
            <a:r>
              <a:rPr lang="ar-SA" sz="1600" b="1" dirty="0" smtClean="0">
                <a:solidFill>
                  <a:prstClr val="black"/>
                </a:solidFill>
              </a:rPr>
              <a:t>....... </a:t>
            </a:r>
            <a:r>
              <a:rPr lang="ar-SA" sz="2800" b="1" dirty="0" smtClean="0">
                <a:solidFill>
                  <a:prstClr val="black"/>
                </a:solidFill>
              </a:rPr>
              <a:t>، 40، </a:t>
            </a:r>
            <a:r>
              <a:rPr lang="ar-SA" b="1" dirty="0" smtClean="0">
                <a:solidFill>
                  <a:prstClr val="black"/>
                </a:solidFill>
              </a:rPr>
              <a:t>....... </a:t>
            </a:r>
            <a:r>
              <a:rPr lang="ar-SA" sz="2800" b="1" dirty="0" smtClean="0">
                <a:solidFill>
                  <a:prstClr val="black"/>
                </a:solidFill>
              </a:rPr>
              <a:t>، 44.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40" name="شكل بيضاوي 39"/>
          <p:cNvSpPr/>
          <p:nvPr/>
        </p:nvSpPr>
        <p:spPr>
          <a:xfrm>
            <a:off x="8229600" y="4292025"/>
            <a:ext cx="609601" cy="44109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prstClr val="white"/>
                </a:solidFill>
              </a:rPr>
              <a:t>13</a:t>
            </a:r>
            <a:endParaRPr lang="ar-SA" b="1" dirty="0">
              <a:solidFill>
                <a:prstClr val="white"/>
              </a:solidFill>
            </a:endParaRPr>
          </a:p>
        </p:txBody>
      </p:sp>
      <p:sp>
        <p:nvSpPr>
          <p:cNvPr id="41" name="مربع نص 40"/>
          <p:cNvSpPr txBox="1"/>
          <p:nvPr/>
        </p:nvSpPr>
        <p:spPr>
          <a:xfrm>
            <a:off x="2895600" y="4302205"/>
            <a:ext cx="534503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105، 100، </a:t>
            </a:r>
            <a:r>
              <a:rPr lang="ar-SA" sz="1600" b="1" dirty="0" smtClean="0">
                <a:solidFill>
                  <a:prstClr val="black"/>
                </a:solidFill>
              </a:rPr>
              <a:t>....... </a:t>
            </a:r>
            <a:r>
              <a:rPr lang="ar-SA" sz="2800" b="1" dirty="0" smtClean="0">
                <a:solidFill>
                  <a:prstClr val="black"/>
                </a:solidFill>
              </a:rPr>
              <a:t>، 90، </a:t>
            </a:r>
            <a:r>
              <a:rPr lang="ar-SA" sz="1600" b="1" dirty="0" smtClean="0">
                <a:solidFill>
                  <a:prstClr val="black"/>
                </a:solidFill>
              </a:rPr>
              <a:t>........ </a:t>
            </a:r>
            <a:r>
              <a:rPr lang="ar-SA" sz="2800" b="1" dirty="0" smtClean="0">
                <a:solidFill>
                  <a:prstClr val="black"/>
                </a:solidFill>
              </a:rPr>
              <a:t>، 80.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6299448" y="3682425"/>
            <a:ext cx="71095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38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43" name="مربع نص 42"/>
          <p:cNvSpPr txBox="1"/>
          <p:nvPr/>
        </p:nvSpPr>
        <p:spPr>
          <a:xfrm>
            <a:off x="4991665" y="3661828"/>
            <a:ext cx="71095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42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44" name="مربع نص 43"/>
          <p:cNvSpPr txBox="1"/>
          <p:nvPr/>
        </p:nvSpPr>
        <p:spPr>
          <a:xfrm>
            <a:off x="5867400" y="4292025"/>
            <a:ext cx="71095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95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45" name="مربع نص 44"/>
          <p:cNvSpPr txBox="1"/>
          <p:nvPr/>
        </p:nvSpPr>
        <p:spPr>
          <a:xfrm>
            <a:off x="4572000" y="4292025"/>
            <a:ext cx="71095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85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46" name="شكل بيضاوي 45"/>
          <p:cNvSpPr/>
          <p:nvPr/>
        </p:nvSpPr>
        <p:spPr>
          <a:xfrm>
            <a:off x="8229600" y="4876800"/>
            <a:ext cx="609601" cy="44109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prstClr val="white"/>
                </a:solidFill>
              </a:rPr>
              <a:t>12</a:t>
            </a:r>
            <a:endParaRPr lang="ar-SA" b="1" dirty="0">
              <a:solidFill>
                <a:prstClr val="white"/>
              </a:solidFill>
            </a:endParaRPr>
          </a:p>
        </p:txBody>
      </p:sp>
      <p:sp>
        <p:nvSpPr>
          <p:cNvPr id="47" name="مربع نص 46"/>
          <p:cNvSpPr txBox="1"/>
          <p:nvPr/>
        </p:nvSpPr>
        <p:spPr>
          <a:xfrm>
            <a:off x="2895600" y="4886980"/>
            <a:ext cx="534503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71، 76، 81، </a:t>
            </a:r>
            <a:r>
              <a:rPr lang="ar-SA" b="1" dirty="0" smtClean="0">
                <a:solidFill>
                  <a:prstClr val="black"/>
                </a:solidFill>
              </a:rPr>
              <a:t>....... </a:t>
            </a:r>
            <a:r>
              <a:rPr lang="ar-SA" sz="2800" b="1" dirty="0" smtClean="0">
                <a:solidFill>
                  <a:prstClr val="black"/>
                </a:solidFill>
              </a:rPr>
              <a:t>، 91 ، </a:t>
            </a:r>
            <a:r>
              <a:rPr lang="ar-SA" b="1" dirty="0" smtClean="0">
                <a:solidFill>
                  <a:prstClr val="black"/>
                </a:solidFill>
              </a:rPr>
              <a:t>....... </a:t>
            </a:r>
            <a:r>
              <a:rPr lang="ar-SA" sz="2800" b="1" dirty="0" smtClean="0">
                <a:solidFill>
                  <a:prstClr val="black"/>
                </a:solidFill>
              </a:rPr>
              <a:t>.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48" name="مربع نص 47"/>
          <p:cNvSpPr txBox="1"/>
          <p:nvPr/>
        </p:nvSpPr>
        <p:spPr>
          <a:xfrm>
            <a:off x="5689848" y="4876800"/>
            <a:ext cx="71095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86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49" name="مربع نص 48"/>
          <p:cNvSpPr txBox="1"/>
          <p:nvPr/>
        </p:nvSpPr>
        <p:spPr>
          <a:xfrm>
            <a:off x="4191000" y="4876800"/>
            <a:ext cx="71095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96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50" name="شكل بيضاوي 49"/>
          <p:cNvSpPr/>
          <p:nvPr/>
        </p:nvSpPr>
        <p:spPr>
          <a:xfrm>
            <a:off x="8229600" y="5486400"/>
            <a:ext cx="609601" cy="44109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prstClr val="white"/>
                </a:solidFill>
              </a:rPr>
              <a:t>14</a:t>
            </a:r>
            <a:endParaRPr lang="ar-SA" b="1" dirty="0">
              <a:solidFill>
                <a:prstClr val="white"/>
              </a:solidFill>
            </a:endParaRPr>
          </a:p>
        </p:txBody>
      </p:sp>
      <p:sp>
        <p:nvSpPr>
          <p:cNvPr id="51" name="مربع نص 50"/>
          <p:cNvSpPr txBox="1"/>
          <p:nvPr/>
        </p:nvSpPr>
        <p:spPr>
          <a:xfrm>
            <a:off x="2895600" y="5496580"/>
            <a:ext cx="534503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100، 110، 120، </a:t>
            </a:r>
            <a:r>
              <a:rPr lang="ar-SA" b="1" dirty="0" smtClean="0">
                <a:solidFill>
                  <a:prstClr val="black"/>
                </a:solidFill>
              </a:rPr>
              <a:t>.......   </a:t>
            </a:r>
            <a:r>
              <a:rPr lang="ar-SA" sz="2800" b="1" dirty="0" smtClean="0">
                <a:solidFill>
                  <a:prstClr val="black"/>
                </a:solidFill>
              </a:rPr>
              <a:t>،   </a:t>
            </a:r>
            <a:r>
              <a:rPr lang="ar-SA" b="1" dirty="0" smtClean="0">
                <a:solidFill>
                  <a:prstClr val="black"/>
                </a:solidFill>
              </a:rPr>
              <a:t>....... </a:t>
            </a:r>
            <a:r>
              <a:rPr lang="ar-SA" sz="2800" b="1" dirty="0" smtClean="0">
                <a:solidFill>
                  <a:prstClr val="black"/>
                </a:solidFill>
              </a:rPr>
              <a:t>.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52" name="مربع نص 51"/>
          <p:cNvSpPr txBox="1"/>
          <p:nvPr/>
        </p:nvSpPr>
        <p:spPr>
          <a:xfrm>
            <a:off x="4800600" y="5496580"/>
            <a:ext cx="109618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130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53" name="مربع نص 52"/>
          <p:cNvSpPr txBox="1"/>
          <p:nvPr/>
        </p:nvSpPr>
        <p:spPr>
          <a:xfrm>
            <a:off x="3810000" y="5496580"/>
            <a:ext cx="109618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140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54" name="Teardrop 8"/>
          <p:cNvSpPr/>
          <p:nvPr/>
        </p:nvSpPr>
        <p:spPr>
          <a:xfrm>
            <a:off x="76200" y="-3336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15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652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2" grpId="0" animBg="1"/>
      <p:bldP spid="26" grpId="0" animBg="1"/>
      <p:bldP spid="27" grpId="0"/>
      <p:bldP spid="28" grpId="0" animBg="1"/>
      <p:bldP spid="29" grpId="0"/>
      <p:bldP spid="30" grpId="0"/>
      <p:bldP spid="31" grpId="0"/>
      <p:bldP spid="32" grpId="0" animBg="1"/>
      <p:bldP spid="33" grpId="0"/>
      <p:bldP spid="34" grpId="0" animBg="1"/>
      <p:bldP spid="35" grpId="0"/>
      <p:bldP spid="36" grpId="0"/>
      <p:bldP spid="37" grpId="0"/>
      <p:bldP spid="38" grpId="0" animBg="1"/>
      <p:bldP spid="39" grpId="0"/>
      <p:bldP spid="40" grpId="0" animBg="1"/>
      <p:bldP spid="41" grpId="0"/>
      <p:bldP spid="42" grpId="0"/>
      <p:bldP spid="43" grpId="0"/>
      <p:bldP spid="44" grpId="0"/>
      <p:bldP spid="45" grpId="0"/>
      <p:bldP spid="46" grpId="0" animBg="1"/>
      <p:bldP spid="47" grpId="0"/>
      <p:bldP spid="48" grpId="0"/>
      <p:bldP spid="49" grpId="0"/>
      <p:bldP spid="50" grpId="0" animBg="1"/>
      <p:bldP spid="51" grpId="0"/>
      <p:bldP spid="52" grpId="0"/>
      <p:bldP spid="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8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الجبر : الأنماط العددية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6" name="شكل بيضاوي 25"/>
          <p:cNvSpPr/>
          <p:nvPr/>
        </p:nvSpPr>
        <p:spPr>
          <a:xfrm>
            <a:off x="8115920" y="990600"/>
            <a:ext cx="799480" cy="871457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15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3301752" y="1367135"/>
            <a:ext cx="431824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5698740" y="1317746"/>
            <a:ext cx="71095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 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762000" y="4800600"/>
            <a:ext cx="71491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يوفر في اليوم الخامس 20وفي  اليوم العاشر20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54" name="Teardrop 8"/>
          <p:cNvSpPr/>
          <p:nvPr/>
        </p:nvSpPr>
        <p:spPr>
          <a:xfrm>
            <a:off x="76200" y="-3336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15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769257"/>
            <a:ext cx="7391400" cy="3736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0307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6" grpId="0" animBg="1"/>
      <p:bldP spid="27" grpId="0"/>
      <p:bldP spid="30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8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الجبر : الأنماط العددية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6" name="شكل بيضاوي 25"/>
          <p:cNvSpPr/>
          <p:nvPr/>
        </p:nvSpPr>
        <p:spPr>
          <a:xfrm>
            <a:off x="7963520" y="1045271"/>
            <a:ext cx="799480" cy="95759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16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3301752" y="1367135"/>
            <a:ext cx="431824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5698740" y="1317746"/>
            <a:ext cx="71095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 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54" name="Teardrop 8"/>
          <p:cNvSpPr/>
          <p:nvPr/>
        </p:nvSpPr>
        <p:spPr>
          <a:xfrm>
            <a:off x="76200" y="-3336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15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مربع نص 55"/>
          <p:cNvSpPr txBox="1"/>
          <p:nvPr/>
        </p:nvSpPr>
        <p:spPr>
          <a:xfrm>
            <a:off x="3781400" y="3043537"/>
            <a:ext cx="3914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سترسم في الصفحة الرابعة 18 نجمة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57" name="شكل بيضاوي 56"/>
          <p:cNvSpPr/>
          <p:nvPr/>
        </p:nvSpPr>
        <p:spPr>
          <a:xfrm>
            <a:off x="8039720" y="3276600"/>
            <a:ext cx="799480" cy="823555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17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58" name="مربع نص 57"/>
          <p:cNvSpPr txBox="1"/>
          <p:nvPr/>
        </p:nvSpPr>
        <p:spPr>
          <a:xfrm>
            <a:off x="1101216" y="5115580"/>
            <a:ext cx="67056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تصل الحافلة في المرة التالية10:15 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045272"/>
            <a:ext cx="5076799" cy="1998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429000"/>
            <a:ext cx="752817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9362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6" grpId="0" animBg="1"/>
      <p:bldP spid="27" grpId="0"/>
      <p:bldP spid="30" grpId="0"/>
      <p:bldP spid="56" grpId="0"/>
      <p:bldP spid="57" grpId="0" animBg="1"/>
      <p:bldP spid="5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678</Words>
  <Application>Microsoft Office PowerPoint</Application>
  <PresentationFormat>On-screen Show (4:3)</PresentationFormat>
  <Paragraphs>209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PT Bold Heading</vt:lpstr>
      <vt:lpstr>Times New Roman</vt:lpstr>
      <vt:lpstr>سمة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Mostafa Hassan</cp:lastModifiedBy>
  <cp:revision>8</cp:revision>
  <dcterms:created xsi:type="dcterms:W3CDTF">2015-10-06T14:56:54Z</dcterms:created>
  <dcterms:modified xsi:type="dcterms:W3CDTF">2019-04-08T04:44:15Z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