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9" r:id="rId3"/>
    <p:sldId id="258" r:id="rId4"/>
    <p:sldId id="257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14F0B-6621-478D-928B-CA9F16A85F77}" type="datetimeFigureOut">
              <a:rPr lang="ar-SA" smtClean="0"/>
              <a:pPr/>
              <a:t>26/11/36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68361-96C2-45A0-A0A2-82AF813D93D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14F0B-6621-478D-928B-CA9F16A85F77}" type="datetimeFigureOut">
              <a:rPr lang="ar-SA" smtClean="0"/>
              <a:pPr/>
              <a:t>26/11/36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68361-96C2-45A0-A0A2-82AF813D93D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14F0B-6621-478D-928B-CA9F16A85F77}" type="datetimeFigureOut">
              <a:rPr lang="ar-SA" smtClean="0"/>
              <a:pPr/>
              <a:t>26/11/36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68361-96C2-45A0-A0A2-82AF813D93D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14F0B-6621-478D-928B-CA9F16A85F77}" type="datetimeFigureOut">
              <a:rPr lang="ar-SA" smtClean="0"/>
              <a:pPr/>
              <a:t>26/11/36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68361-96C2-45A0-A0A2-82AF813D93D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14F0B-6621-478D-928B-CA9F16A85F77}" type="datetimeFigureOut">
              <a:rPr lang="ar-SA" smtClean="0"/>
              <a:pPr/>
              <a:t>26/11/36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68361-96C2-45A0-A0A2-82AF813D93D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14F0B-6621-478D-928B-CA9F16A85F77}" type="datetimeFigureOut">
              <a:rPr lang="ar-SA" smtClean="0"/>
              <a:pPr/>
              <a:t>26/11/36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68361-96C2-45A0-A0A2-82AF813D93D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14F0B-6621-478D-928B-CA9F16A85F77}" type="datetimeFigureOut">
              <a:rPr lang="ar-SA" smtClean="0"/>
              <a:pPr/>
              <a:t>26/11/36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68361-96C2-45A0-A0A2-82AF813D93D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14F0B-6621-478D-928B-CA9F16A85F77}" type="datetimeFigureOut">
              <a:rPr lang="ar-SA" smtClean="0"/>
              <a:pPr/>
              <a:t>26/11/36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68361-96C2-45A0-A0A2-82AF813D93D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14F0B-6621-478D-928B-CA9F16A85F77}" type="datetimeFigureOut">
              <a:rPr lang="ar-SA" smtClean="0"/>
              <a:pPr/>
              <a:t>26/11/36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68361-96C2-45A0-A0A2-82AF813D93D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14F0B-6621-478D-928B-CA9F16A85F77}" type="datetimeFigureOut">
              <a:rPr lang="ar-SA" smtClean="0"/>
              <a:pPr/>
              <a:t>26/11/36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68361-96C2-45A0-A0A2-82AF813D93D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14F0B-6621-478D-928B-CA9F16A85F77}" type="datetimeFigureOut">
              <a:rPr lang="ar-SA" smtClean="0"/>
              <a:pPr/>
              <a:t>26/11/36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68361-96C2-45A0-A0A2-82AF813D93D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14F0B-6621-478D-928B-CA9F16A85F77}" type="datetimeFigureOut">
              <a:rPr lang="ar-SA" smtClean="0"/>
              <a:pPr/>
              <a:t>26/11/36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68361-96C2-45A0-A0A2-82AF813D93D5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1785926"/>
            <a:ext cx="6400800" cy="3852874"/>
          </a:xfrm>
        </p:spPr>
        <p:txBody>
          <a:bodyPr>
            <a:normAutofit/>
          </a:bodyPr>
          <a:lstStyle/>
          <a:p>
            <a:r>
              <a:rPr lang="ar-SA" sz="8800" dirty="0" smtClean="0">
                <a:solidFill>
                  <a:schemeClr val="accent6">
                    <a:lumMod val="75000"/>
                  </a:schemeClr>
                </a:solidFill>
              </a:rPr>
              <a:t>الحوار </a:t>
            </a:r>
          </a:p>
          <a:p>
            <a:r>
              <a:rPr lang="ar-SA" sz="8800" dirty="0" smtClean="0">
                <a:solidFill>
                  <a:schemeClr val="accent6">
                    <a:lumMod val="75000"/>
                  </a:schemeClr>
                </a:solidFill>
              </a:rPr>
              <a:t>3</a:t>
            </a:r>
            <a:endParaRPr lang="ar-SA" sz="8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endParaRPr lang="ar-SA" dirty="0" smtClean="0"/>
          </a:p>
          <a:p>
            <a:endParaRPr lang="ar-SA" dirty="0" smtClean="0"/>
          </a:p>
          <a:p>
            <a:r>
              <a:rPr lang="ar-SA" dirty="0" smtClean="0"/>
              <a:t>                   </a:t>
            </a:r>
            <a:r>
              <a:rPr lang="ar-SA" sz="5400" dirty="0" smtClean="0">
                <a:solidFill>
                  <a:schemeClr val="accent6">
                    <a:lumMod val="75000"/>
                  </a:schemeClr>
                </a:solidFill>
              </a:rPr>
              <a:t>تعريف </a:t>
            </a:r>
            <a:r>
              <a:rPr lang="ar-SA" sz="5400" dirty="0" err="1" smtClean="0">
                <a:solidFill>
                  <a:schemeClr val="accent6">
                    <a:lumMod val="75000"/>
                  </a:schemeClr>
                </a:solidFill>
              </a:rPr>
              <a:t>الاداب</a:t>
            </a:r>
            <a:r>
              <a:rPr lang="ar-SA" sz="5400" dirty="0" smtClean="0">
                <a:solidFill>
                  <a:schemeClr val="accent6">
                    <a:lumMod val="75000"/>
                  </a:schemeClr>
                </a:solidFill>
              </a:rPr>
              <a:t> :</a:t>
            </a:r>
          </a:p>
          <a:p>
            <a:r>
              <a:rPr lang="ar-SA" sz="5400" dirty="0" smtClean="0">
                <a:solidFill>
                  <a:srgbClr val="002060"/>
                </a:solidFill>
              </a:rPr>
              <a:t>هي السمات التي يلتزم </a:t>
            </a:r>
            <a:r>
              <a:rPr lang="ar-SA" sz="5400" dirty="0" err="1" smtClean="0">
                <a:solidFill>
                  <a:srgbClr val="002060"/>
                </a:solidFill>
              </a:rPr>
              <a:t>بها</a:t>
            </a:r>
            <a:r>
              <a:rPr lang="ar-SA" sz="5400" dirty="0" smtClean="0">
                <a:solidFill>
                  <a:srgbClr val="002060"/>
                </a:solidFill>
              </a:rPr>
              <a:t> بأنواعها العلمية </a:t>
            </a:r>
            <a:r>
              <a:rPr lang="ar-SA" sz="5400" dirty="0" err="1" smtClean="0">
                <a:solidFill>
                  <a:srgbClr val="002060"/>
                </a:solidFill>
              </a:rPr>
              <a:t>و</a:t>
            </a:r>
            <a:r>
              <a:rPr lang="ar-SA" sz="5400" dirty="0" smtClean="0">
                <a:solidFill>
                  <a:srgbClr val="002060"/>
                </a:solidFill>
              </a:rPr>
              <a:t> النفسية </a:t>
            </a:r>
            <a:r>
              <a:rPr lang="ar-SA" sz="5400" dirty="0" err="1" smtClean="0">
                <a:solidFill>
                  <a:srgbClr val="002060"/>
                </a:solidFill>
              </a:rPr>
              <a:t>و</a:t>
            </a:r>
            <a:r>
              <a:rPr lang="ar-SA" sz="5400" dirty="0" smtClean="0">
                <a:solidFill>
                  <a:srgbClr val="002060"/>
                </a:solidFill>
              </a:rPr>
              <a:t> اللفظية قولا </a:t>
            </a:r>
            <a:r>
              <a:rPr lang="ar-SA" sz="5400" dirty="0" err="1" smtClean="0">
                <a:solidFill>
                  <a:srgbClr val="002060"/>
                </a:solidFill>
              </a:rPr>
              <a:t>و</a:t>
            </a:r>
            <a:r>
              <a:rPr lang="ar-SA" sz="5400" dirty="0" smtClean="0">
                <a:solidFill>
                  <a:srgbClr val="002060"/>
                </a:solidFill>
              </a:rPr>
              <a:t> عملا.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شكل بيضاوي 10"/>
          <p:cNvSpPr/>
          <p:nvPr/>
        </p:nvSpPr>
        <p:spPr>
          <a:xfrm>
            <a:off x="3571868" y="2214554"/>
            <a:ext cx="2286016" cy="18573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>
              <a:noFill/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4071934" y="2500306"/>
            <a:ext cx="1500198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 err="1" smtClean="0"/>
              <a:t>اداب</a:t>
            </a:r>
            <a:r>
              <a:rPr lang="ar-SA" sz="3200" dirty="0" smtClean="0"/>
              <a:t> الحوار</a:t>
            </a:r>
            <a:endParaRPr lang="ar-SA" sz="3200" dirty="0"/>
          </a:p>
        </p:txBody>
      </p:sp>
      <p:cxnSp>
        <p:nvCxnSpPr>
          <p:cNvPr id="20" name="رابط بشكل مرفق 19"/>
          <p:cNvCxnSpPr/>
          <p:nvPr/>
        </p:nvCxnSpPr>
        <p:spPr>
          <a:xfrm flipV="1">
            <a:off x="5857884" y="2285992"/>
            <a:ext cx="1000132" cy="28575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رابط بشكل مرفق 26"/>
          <p:cNvCxnSpPr/>
          <p:nvPr/>
        </p:nvCxnSpPr>
        <p:spPr>
          <a:xfrm flipV="1">
            <a:off x="6000760" y="3429000"/>
            <a:ext cx="857256" cy="28575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رابط بشكل مرفق 28"/>
          <p:cNvCxnSpPr/>
          <p:nvPr/>
        </p:nvCxnSpPr>
        <p:spPr>
          <a:xfrm rot="10800000">
            <a:off x="2643174" y="2428868"/>
            <a:ext cx="928694" cy="21431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رابط بشكل مرفق 31"/>
          <p:cNvCxnSpPr/>
          <p:nvPr/>
        </p:nvCxnSpPr>
        <p:spPr>
          <a:xfrm rot="10800000">
            <a:off x="2643174" y="3429000"/>
            <a:ext cx="857256" cy="21431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رابط بشكل مرفق 33"/>
          <p:cNvCxnSpPr/>
          <p:nvPr/>
        </p:nvCxnSpPr>
        <p:spPr>
          <a:xfrm rot="10800000" flipV="1">
            <a:off x="3214678" y="4143380"/>
            <a:ext cx="1000132" cy="35719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رابط بشكل مرفق 35"/>
          <p:cNvCxnSpPr/>
          <p:nvPr/>
        </p:nvCxnSpPr>
        <p:spPr>
          <a:xfrm>
            <a:off x="5286380" y="4143380"/>
            <a:ext cx="714380" cy="35719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رابط بشكل مرفق 37"/>
          <p:cNvCxnSpPr/>
          <p:nvPr/>
        </p:nvCxnSpPr>
        <p:spPr>
          <a:xfrm rot="10800000">
            <a:off x="4143372" y="1571612"/>
            <a:ext cx="714380" cy="42862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72230"/>
          </a:xfrm>
        </p:spPr>
        <p:txBody>
          <a:bodyPr/>
          <a:lstStyle/>
          <a:p>
            <a:pPr>
              <a:buNone/>
            </a:pPr>
            <a:r>
              <a:rPr lang="ar-SA" dirty="0" err="1" smtClean="0">
                <a:noFill/>
              </a:rPr>
              <a:t>اتاالااتاللرللرر</a:t>
            </a:r>
            <a:r>
              <a:rPr lang="ar-SA" dirty="0" smtClean="0">
                <a:noFill/>
              </a:rPr>
              <a:t> </a:t>
            </a:r>
          </a:p>
          <a:p>
            <a:pPr>
              <a:buNone/>
            </a:pPr>
            <a:endParaRPr lang="ar-SA" dirty="0" smtClean="0">
              <a:noFill/>
            </a:endParaRPr>
          </a:p>
          <a:p>
            <a:pPr>
              <a:buNone/>
            </a:pPr>
            <a:endParaRPr lang="ar-SA" dirty="0" smtClean="0">
              <a:noFill/>
            </a:endParaRPr>
          </a:p>
          <a:p>
            <a:pPr>
              <a:buNone/>
            </a:pPr>
            <a:r>
              <a:rPr lang="ar-SA" dirty="0" err="1" smtClean="0">
                <a:noFill/>
              </a:rPr>
              <a:t>ات</a:t>
            </a:r>
            <a:endParaRPr lang="ar-SA" dirty="0" smtClean="0">
              <a:noFill/>
            </a:endParaRPr>
          </a:p>
        </p:txBody>
      </p:sp>
      <p:sp>
        <p:nvSpPr>
          <p:cNvPr id="39" name="مستطيل مستدير الزوايا 38"/>
          <p:cNvSpPr/>
          <p:nvPr/>
        </p:nvSpPr>
        <p:spPr>
          <a:xfrm>
            <a:off x="7072330" y="2000240"/>
            <a:ext cx="1285884" cy="92869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/>
              <a:t>التدرج</a:t>
            </a:r>
            <a:endParaRPr lang="ar-SA" sz="2400" dirty="0"/>
          </a:p>
        </p:txBody>
      </p:sp>
      <p:sp>
        <p:nvSpPr>
          <p:cNvPr id="40" name="مستطيل مستدير الزوايا 39"/>
          <p:cNvSpPr/>
          <p:nvPr/>
        </p:nvSpPr>
        <p:spPr>
          <a:xfrm>
            <a:off x="6929454" y="3357562"/>
            <a:ext cx="1500198" cy="10001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/>
              <a:t>الوضوح </a:t>
            </a:r>
            <a:r>
              <a:rPr lang="ar-SA" sz="2400" dirty="0" err="1" smtClean="0"/>
              <a:t>و</a:t>
            </a:r>
            <a:r>
              <a:rPr lang="ar-SA" sz="2400" dirty="0" smtClean="0"/>
              <a:t> البيان </a:t>
            </a:r>
            <a:endParaRPr lang="ar-SA" sz="2400" dirty="0"/>
          </a:p>
        </p:txBody>
      </p:sp>
      <p:sp>
        <p:nvSpPr>
          <p:cNvPr id="41" name="مستطيل مستدير الزوايا 40"/>
          <p:cNvSpPr/>
          <p:nvPr/>
        </p:nvSpPr>
        <p:spPr>
          <a:xfrm>
            <a:off x="6072198" y="4714884"/>
            <a:ext cx="1428760" cy="11430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err="1" smtClean="0"/>
              <a:t>الانصاف</a:t>
            </a:r>
            <a:endParaRPr lang="ar-SA" sz="2400" dirty="0"/>
          </a:p>
        </p:txBody>
      </p:sp>
      <p:sp>
        <p:nvSpPr>
          <p:cNvPr id="42" name="مستطيل مستدير الزوايا 41"/>
          <p:cNvSpPr/>
          <p:nvPr/>
        </p:nvSpPr>
        <p:spPr>
          <a:xfrm>
            <a:off x="928662" y="1785926"/>
            <a:ext cx="1500198" cy="10001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/>
              <a:t>الموضوعية</a:t>
            </a:r>
            <a:endParaRPr lang="ar-SA" sz="2400" dirty="0"/>
          </a:p>
        </p:txBody>
      </p:sp>
      <p:sp>
        <p:nvSpPr>
          <p:cNvPr id="43" name="مستطيل مستدير الزوايا 42"/>
          <p:cNvSpPr/>
          <p:nvPr/>
        </p:nvSpPr>
        <p:spPr>
          <a:xfrm>
            <a:off x="857224" y="3429000"/>
            <a:ext cx="1428760" cy="85725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/>
              <a:t>الدليل</a:t>
            </a:r>
            <a:endParaRPr lang="ar-SA" sz="2400" dirty="0"/>
          </a:p>
        </p:txBody>
      </p:sp>
      <p:sp>
        <p:nvSpPr>
          <p:cNvPr id="44" name="مستطيل مستدير الزوايا 43"/>
          <p:cNvSpPr/>
          <p:nvPr/>
        </p:nvSpPr>
        <p:spPr>
          <a:xfrm>
            <a:off x="1000100" y="4643446"/>
            <a:ext cx="1714512" cy="92869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/>
              <a:t>التزام أخلاق الحوار</a:t>
            </a:r>
            <a:endParaRPr lang="ar-SA" sz="2400" dirty="0"/>
          </a:p>
        </p:txBody>
      </p:sp>
      <p:sp>
        <p:nvSpPr>
          <p:cNvPr id="45" name="مستطيل مستدير الزوايا 44"/>
          <p:cNvSpPr/>
          <p:nvPr/>
        </p:nvSpPr>
        <p:spPr>
          <a:xfrm>
            <a:off x="3714744" y="285728"/>
            <a:ext cx="1428760" cy="10001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/>
              <a:t>العلم </a:t>
            </a:r>
            <a:endParaRPr lang="ar-SA" sz="24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14290"/>
            <a:ext cx="8401080" cy="6143668"/>
          </a:xfrm>
        </p:spPr>
        <p:txBody>
          <a:bodyPr/>
          <a:lstStyle/>
          <a:p>
            <a:endParaRPr lang="ar-SA" dirty="0" smtClean="0">
              <a:solidFill>
                <a:srgbClr val="FF0000"/>
              </a:solidFill>
            </a:endParaRPr>
          </a:p>
          <a:p>
            <a:r>
              <a:rPr lang="ar-SA" dirty="0" smtClean="0">
                <a:solidFill>
                  <a:srgbClr val="FF0000"/>
                </a:solidFill>
              </a:rPr>
              <a:t>  العلم</a:t>
            </a:r>
            <a:r>
              <a:rPr lang="ar-SA" dirty="0" smtClean="0"/>
              <a:t> :</a:t>
            </a:r>
            <a:r>
              <a:rPr lang="ar-SA" dirty="0" err="1" smtClean="0">
                <a:solidFill>
                  <a:srgbClr val="0070C0"/>
                </a:solidFill>
              </a:rPr>
              <a:t>ادب</a:t>
            </a:r>
            <a:r>
              <a:rPr lang="ar-SA" dirty="0" smtClean="0">
                <a:solidFill>
                  <a:srgbClr val="0070C0"/>
                </a:solidFill>
              </a:rPr>
              <a:t> الحوار </a:t>
            </a:r>
            <a:r>
              <a:rPr lang="ar-SA" dirty="0" err="1" smtClean="0">
                <a:solidFill>
                  <a:srgbClr val="0070C0"/>
                </a:solidFill>
              </a:rPr>
              <a:t>الا</a:t>
            </a:r>
            <a:r>
              <a:rPr lang="ar-SA" dirty="0" smtClean="0">
                <a:solidFill>
                  <a:srgbClr val="0070C0"/>
                </a:solidFill>
              </a:rPr>
              <a:t> يتحاور </a:t>
            </a:r>
            <a:r>
              <a:rPr lang="ar-SA" dirty="0" err="1" smtClean="0">
                <a:solidFill>
                  <a:srgbClr val="0070C0"/>
                </a:solidFill>
              </a:rPr>
              <a:t>الانسان</a:t>
            </a:r>
            <a:r>
              <a:rPr lang="ar-SA" dirty="0" smtClean="0">
                <a:solidFill>
                  <a:srgbClr val="0070C0"/>
                </a:solidFill>
              </a:rPr>
              <a:t> </a:t>
            </a:r>
            <a:r>
              <a:rPr lang="ar-SA" dirty="0" err="1" smtClean="0">
                <a:solidFill>
                  <a:srgbClr val="0070C0"/>
                </a:solidFill>
              </a:rPr>
              <a:t>الا</a:t>
            </a:r>
            <a:r>
              <a:rPr lang="ar-SA" dirty="0" smtClean="0">
                <a:solidFill>
                  <a:srgbClr val="0070C0"/>
                </a:solidFill>
              </a:rPr>
              <a:t> عن علم ،العلم </a:t>
            </a:r>
            <a:r>
              <a:rPr lang="ar-SA" dirty="0" err="1" smtClean="0">
                <a:solidFill>
                  <a:srgbClr val="0070C0"/>
                </a:solidFill>
              </a:rPr>
              <a:t>يشمتل</a:t>
            </a:r>
            <a:r>
              <a:rPr lang="ar-SA" dirty="0" smtClean="0">
                <a:solidFill>
                  <a:srgbClr val="0070C0"/>
                </a:solidFill>
              </a:rPr>
              <a:t> على نوعين هما :</a:t>
            </a:r>
          </a:p>
          <a:p>
            <a:endParaRPr lang="ar-SA" dirty="0" smtClean="0"/>
          </a:p>
          <a:p>
            <a:endParaRPr lang="ar-SA" dirty="0" smtClean="0"/>
          </a:p>
          <a:p>
            <a:endParaRPr lang="ar-SA" dirty="0" smtClean="0"/>
          </a:p>
          <a:p>
            <a:r>
              <a:rPr lang="ar-SA" dirty="0" smtClean="0"/>
              <a:t>1-العلم </a:t>
            </a:r>
            <a:r>
              <a:rPr lang="ar-SA" dirty="0" smtClean="0"/>
              <a:t>بقضية الحوار     </a:t>
            </a:r>
            <a:r>
              <a:rPr lang="ar-SA" dirty="0" smtClean="0"/>
              <a:t>2- </a:t>
            </a:r>
            <a:r>
              <a:rPr lang="ar-SA" dirty="0" smtClean="0"/>
              <a:t>العلم بالشخص المقابل ومكانته العلمية</a:t>
            </a:r>
            <a:endParaRPr lang="ar-SA" dirty="0"/>
          </a:p>
        </p:txBody>
      </p:sp>
      <p:cxnSp>
        <p:nvCxnSpPr>
          <p:cNvPr id="16" name="رابط كسهم مستقيم 15"/>
          <p:cNvCxnSpPr/>
          <p:nvPr/>
        </p:nvCxnSpPr>
        <p:spPr>
          <a:xfrm rot="16200000" flipH="1">
            <a:off x="5607851" y="2107397"/>
            <a:ext cx="1357322" cy="8572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رابط كسهم مستقيم 17"/>
          <p:cNvCxnSpPr/>
          <p:nvPr/>
        </p:nvCxnSpPr>
        <p:spPr>
          <a:xfrm rot="5400000">
            <a:off x="4464843" y="2035959"/>
            <a:ext cx="1357322" cy="10001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286544"/>
          </a:xfrm>
        </p:spPr>
        <p:txBody>
          <a:bodyPr/>
          <a:lstStyle/>
          <a:p>
            <a:endParaRPr lang="ar-SA" dirty="0" smtClean="0"/>
          </a:p>
          <a:p>
            <a:pPr>
              <a:buNone/>
            </a:pPr>
            <a:r>
              <a:rPr lang="ar-SA" dirty="0" smtClean="0">
                <a:solidFill>
                  <a:schemeClr val="accent6">
                    <a:lumMod val="75000"/>
                  </a:schemeClr>
                </a:solidFill>
              </a:rPr>
              <a:t>                    </a:t>
            </a:r>
            <a:r>
              <a:rPr lang="ar-SA" sz="4800" dirty="0" smtClean="0"/>
              <a:t>التزام أخلاق الحوار:</a:t>
            </a:r>
            <a:endParaRPr lang="ar-SA" sz="48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ar-SA" dirty="0" smtClean="0">
                <a:solidFill>
                  <a:srgbClr val="002060"/>
                </a:solidFill>
              </a:rPr>
              <a:t>1</a:t>
            </a:r>
            <a:r>
              <a:rPr lang="ar-SA" sz="4400" dirty="0" smtClean="0">
                <a:solidFill>
                  <a:srgbClr val="C00000"/>
                </a:solidFill>
              </a:rPr>
              <a:t>-</a:t>
            </a:r>
            <a:r>
              <a:rPr lang="ar-SA" sz="4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ar-SA" sz="4400" dirty="0" smtClean="0">
                <a:solidFill>
                  <a:srgbClr val="002060"/>
                </a:solidFill>
              </a:rPr>
              <a:t>التواضع </a:t>
            </a:r>
            <a:r>
              <a:rPr lang="ar-SA" sz="4400" dirty="0" err="1" smtClean="0">
                <a:solidFill>
                  <a:srgbClr val="002060"/>
                </a:solidFill>
              </a:rPr>
              <a:t>باالقول</a:t>
            </a:r>
            <a:r>
              <a:rPr lang="ar-SA" sz="4400" dirty="0" smtClean="0">
                <a:solidFill>
                  <a:srgbClr val="002060"/>
                </a:solidFill>
              </a:rPr>
              <a:t> و الفعل </a:t>
            </a:r>
          </a:p>
          <a:p>
            <a:r>
              <a:rPr lang="ar-SA" sz="4400" dirty="0" smtClean="0">
                <a:solidFill>
                  <a:srgbClr val="002060"/>
                </a:solidFill>
              </a:rPr>
              <a:t>2</a:t>
            </a:r>
            <a:r>
              <a:rPr lang="ar-SA" sz="4400" dirty="0" smtClean="0">
                <a:solidFill>
                  <a:srgbClr val="C00000"/>
                </a:solidFill>
              </a:rPr>
              <a:t>-</a:t>
            </a:r>
            <a:r>
              <a:rPr lang="ar-SA" sz="4400" dirty="0" err="1" smtClean="0">
                <a:solidFill>
                  <a:srgbClr val="002060"/>
                </a:solidFill>
              </a:rPr>
              <a:t>الاصغاء</a:t>
            </a:r>
            <a:r>
              <a:rPr lang="ar-SA" sz="4400" dirty="0" smtClean="0">
                <a:solidFill>
                  <a:srgbClr val="002060"/>
                </a:solidFill>
              </a:rPr>
              <a:t> وحسن الاستماع </a:t>
            </a:r>
          </a:p>
          <a:p>
            <a:r>
              <a:rPr lang="ar-SA" sz="4400" dirty="0" smtClean="0">
                <a:solidFill>
                  <a:srgbClr val="002060"/>
                </a:solidFill>
              </a:rPr>
              <a:t>3</a:t>
            </a:r>
            <a:r>
              <a:rPr lang="ar-SA" sz="4400" dirty="0" smtClean="0">
                <a:solidFill>
                  <a:srgbClr val="C00000"/>
                </a:solidFill>
              </a:rPr>
              <a:t>-</a:t>
            </a:r>
            <a:r>
              <a:rPr lang="ar-SA" sz="4400" dirty="0" smtClean="0">
                <a:solidFill>
                  <a:srgbClr val="002060"/>
                </a:solidFill>
              </a:rPr>
              <a:t>احترام الطرف </a:t>
            </a:r>
            <a:r>
              <a:rPr lang="ar-SA" sz="4400" dirty="0" err="1" smtClean="0">
                <a:solidFill>
                  <a:srgbClr val="002060"/>
                </a:solidFill>
              </a:rPr>
              <a:t>الاخر</a:t>
            </a:r>
            <a:r>
              <a:rPr lang="ar-SA" sz="4400" dirty="0" smtClean="0">
                <a:solidFill>
                  <a:srgbClr val="002060"/>
                </a:solidFill>
              </a:rPr>
              <a:t> </a:t>
            </a:r>
          </a:p>
          <a:p>
            <a:r>
              <a:rPr lang="ar-SA" sz="4400" dirty="0" smtClean="0">
                <a:solidFill>
                  <a:srgbClr val="002060"/>
                </a:solidFill>
              </a:rPr>
              <a:t>4</a:t>
            </a:r>
            <a:r>
              <a:rPr lang="ar-SA" sz="4400" dirty="0" smtClean="0">
                <a:solidFill>
                  <a:srgbClr val="C00000"/>
                </a:solidFill>
              </a:rPr>
              <a:t>-</a:t>
            </a:r>
            <a:r>
              <a:rPr lang="ar-SA" sz="4400" dirty="0" smtClean="0">
                <a:solidFill>
                  <a:srgbClr val="002060"/>
                </a:solidFill>
              </a:rPr>
              <a:t>اعتدال الصوت </a:t>
            </a:r>
          </a:p>
          <a:p>
            <a:r>
              <a:rPr lang="ar-SA" sz="4400" dirty="0" smtClean="0">
                <a:solidFill>
                  <a:srgbClr val="002060"/>
                </a:solidFill>
              </a:rPr>
              <a:t>5</a:t>
            </a:r>
            <a:r>
              <a:rPr lang="ar-SA" sz="4400" dirty="0" smtClean="0">
                <a:solidFill>
                  <a:srgbClr val="C00000"/>
                </a:solidFill>
              </a:rPr>
              <a:t>-</a:t>
            </a:r>
            <a:r>
              <a:rPr lang="ar-SA" sz="4400" dirty="0" smtClean="0">
                <a:solidFill>
                  <a:srgbClr val="002060"/>
                </a:solidFill>
              </a:rPr>
              <a:t>البعد عن التعصب للرأي 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929354"/>
          </a:xfrm>
        </p:spPr>
        <p:txBody>
          <a:bodyPr>
            <a:normAutofit/>
          </a:bodyPr>
          <a:lstStyle/>
          <a:p>
            <a:endParaRPr lang="ar-SA" sz="5400" dirty="0" smtClean="0"/>
          </a:p>
          <a:p>
            <a:pPr>
              <a:buNone/>
            </a:pPr>
            <a:r>
              <a:rPr lang="ar-SA" sz="5400" dirty="0" smtClean="0"/>
              <a:t>           الموضوعية</a:t>
            </a:r>
            <a:r>
              <a:rPr lang="ar-SA" sz="5400" dirty="0" smtClean="0">
                <a:solidFill>
                  <a:schemeClr val="accent6">
                    <a:lumMod val="50000"/>
                  </a:schemeClr>
                </a:solidFill>
              </a:rPr>
              <a:t> :</a:t>
            </a:r>
            <a:endParaRPr lang="ar-SA" sz="5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مستطيل مستدير الزوايا 3"/>
          <p:cNvSpPr/>
          <p:nvPr/>
        </p:nvSpPr>
        <p:spPr>
          <a:xfrm>
            <a:off x="1000100" y="2786058"/>
            <a:ext cx="2143140" cy="142876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schemeClr val="tx1"/>
                </a:solidFill>
              </a:rPr>
              <a:t>عدم النيل من المتحدث </a:t>
            </a:r>
            <a:endParaRPr lang="ar-SA" sz="2400" dirty="0">
              <a:solidFill>
                <a:schemeClr val="tx1"/>
              </a:solidFill>
            </a:endParaRPr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3857620" y="2714620"/>
            <a:ext cx="2000264" cy="157163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schemeClr val="tx1"/>
                </a:solidFill>
              </a:rPr>
              <a:t>عدم </a:t>
            </a:r>
            <a:r>
              <a:rPr lang="ar-SA" sz="2400" dirty="0" err="1" smtClean="0">
                <a:solidFill>
                  <a:schemeClr val="tx1"/>
                </a:solidFill>
              </a:rPr>
              <a:t>ادخال</a:t>
            </a:r>
            <a:r>
              <a:rPr lang="ar-SA" sz="2400" dirty="0" smtClean="0">
                <a:solidFill>
                  <a:schemeClr val="tx1"/>
                </a:solidFill>
              </a:rPr>
              <a:t> موضوع في </a:t>
            </a:r>
            <a:r>
              <a:rPr lang="ar-SA" sz="2400" dirty="0" err="1" smtClean="0">
                <a:solidFill>
                  <a:schemeClr val="tx1"/>
                </a:solidFill>
              </a:rPr>
              <a:t>اخر</a:t>
            </a:r>
            <a:r>
              <a:rPr lang="ar-SA" sz="2400" dirty="0" smtClean="0">
                <a:solidFill>
                  <a:schemeClr val="tx1"/>
                </a:solidFill>
              </a:rPr>
              <a:t> </a:t>
            </a:r>
            <a:endParaRPr lang="ar-SA" sz="2400" dirty="0">
              <a:solidFill>
                <a:schemeClr val="tx1"/>
              </a:solidFill>
            </a:endParaRPr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6643702" y="2714620"/>
            <a:ext cx="2000264" cy="157163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schemeClr val="tx1"/>
                </a:solidFill>
              </a:rPr>
              <a:t>عدم الهروب </a:t>
            </a:r>
            <a:endParaRPr lang="ar-SA" sz="2400" dirty="0">
              <a:solidFill>
                <a:schemeClr val="tx1"/>
              </a:solidFill>
            </a:endParaRPr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1000100" y="4786322"/>
            <a:ext cx="2428892" cy="150019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schemeClr val="tx1"/>
                </a:solidFill>
              </a:rPr>
              <a:t>الاشتغال </a:t>
            </a:r>
            <a:r>
              <a:rPr lang="ar-SA" sz="2400" dirty="0" err="1" smtClean="0">
                <a:solidFill>
                  <a:schemeClr val="tx1"/>
                </a:solidFill>
              </a:rPr>
              <a:t>بالايمان</a:t>
            </a:r>
            <a:r>
              <a:rPr lang="ar-SA" sz="2400" dirty="0" smtClean="0">
                <a:solidFill>
                  <a:schemeClr val="tx1"/>
                </a:solidFill>
              </a:rPr>
              <a:t> </a:t>
            </a:r>
            <a:endParaRPr lang="ar-SA" sz="2400" dirty="0">
              <a:solidFill>
                <a:schemeClr val="tx1"/>
              </a:solidFill>
            </a:endParaRPr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4214810" y="4714884"/>
            <a:ext cx="1928826" cy="164307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schemeClr val="tx1"/>
                </a:solidFill>
              </a:rPr>
              <a:t>التوثيق العلمي </a:t>
            </a:r>
            <a:endParaRPr lang="ar-SA" sz="2400" dirty="0">
              <a:solidFill>
                <a:schemeClr val="tx1"/>
              </a:solidFill>
            </a:endParaRPr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6929454" y="4714884"/>
            <a:ext cx="1928826" cy="164307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schemeClr val="tx1"/>
                </a:solidFill>
              </a:rPr>
              <a:t>تجنب الكذب </a:t>
            </a:r>
            <a:endParaRPr lang="ar-SA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endParaRPr lang="ar-SA" dirty="0" smtClean="0"/>
          </a:p>
          <a:p>
            <a:endParaRPr lang="ar-SA" dirty="0" smtClean="0"/>
          </a:p>
          <a:p>
            <a:endParaRPr lang="ar-SA" dirty="0" smtClean="0"/>
          </a:p>
          <a:p>
            <a:r>
              <a:rPr lang="ar-SA" sz="4800" dirty="0" smtClean="0"/>
              <a:t>           </a:t>
            </a:r>
            <a:r>
              <a:rPr lang="ar-SA" sz="4800" dirty="0" err="1" smtClean="0"/>
              <a:t>اعداد</a:t>
            </a:r>
            <a:r>
              <a:rPr lang="ar-SA" sz="4800" dirty="0" smtClean="0"/>
              <a:t> الطالبات :</a:t>
            </a:r>
          </a:p>
          <a:p>
            <a:r>
              <a:rPr lang="ar-SA" sz="4800" dirty="0" smtClean="0">
                <a:solidFill>
                  <a:schemeClr val="accent6">
                    <a:lumMod val="50000"/>
                  </a:schemeClr>
                </a:solidFill>
              </a:rPr>
              <a:t>1- </a:t>
            </a:r>
            <a:r>
              <a:rPr lang="ar-SA" sz="4800" dirty="0" smtClean="0">
                <a:solidFill>
                  <a:srgbClr val="0070C0"/>
                </a:solidFill>
              </a:rPr>
              <a:t>أفراح فرح السلمي </a:t>
            </a:r>
          </a:p>
          <a:p>
            <a:r>
              <a:rPr lang="ar-SA" sz="4800" dirty="0" smtClean="0">
                <a:solidFill>
                  <a:schemeClr val="accent6">
                    <a:lumMod val="50000"/>
                  </a:schemeClr>
                </a:solidFill>
              </a:rPr>
              <a:t>2- </a:t>
            </a:r>
            <a:r>
              <a:rPr lang="ar-SA" sz="4800" dirty="0" smtClean="0">
                <a:solidFill>
                  <a:srgbClr val="0070C0"/>
                </a:solidFill>
              </a:rPr>
              <a:t>حنين عوض السلمي</a:t>
            </a:r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117</Words>
  <Application>Microsoft Office PowerPoint</Application>
  <PresentationFormat>عرض على الشاشة (3:4)‏</PresentationFormat>
  <Paragraphs>45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الموضوع الدرس :</dc:title>
  <dc:creator>S..y..s..T..e..m</dc:creator>
  <cp:lastModifiedBy>S..y..s..T..e..m</cp:lastModifiedBy>
  <cp:revision>26</cp:revision>
  <dcterms:created xsi:type="dcterms:W3CDTF">2015-09-07T16:12:48Z</dcterms:created>
  <dcterms:modified xsi:type="dcterms:W3CDTF">2015-09-08T22:55:57Z</dcterms:modified>
</cp:coreProperties>
</file>