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9" d="100"/>
          <a:sy n="49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بيضاوية 1"/>
          <p:cNvSpPr/>
          <p:nvPr/>
        </p:nvSpPr>
        <p:spPr>
          <a:xfrm>
            <a:off x="935295" y="764260"/>
            <a:ext cx="1946589" cy="1371600"/>
          </a:xfrm>
          <a:prstGeom prst="wedgeEllipseCallout">
            <a:avLst>
              <a:gd name="adj1" fmla="val 54449"/>
              <a:gd name="adj2" fmla="val 450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7030A0"/>
                </a:solidFill>
              </a:rPr>
              <a:t>  أستطيع أن أجمع الآحاد لتكوين العشرات </a:t>
            </a:r>
          </a:p>
        </p:txBody>
      </p:sp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الآحاد والعشرات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9" name="مجموعة 8"/>
          <p:cNvGrpSpPr/>
          <p:nvPr/>
        </p:nvGrpSpPr>
        <p:grpSpPr>
          <a:xfrm>
            <a:off x="5638800" y="1230922"/>
            <a:ext cx="95070" cy="1463040"/>
            <a:chOff x="7387770" y="1524001"/>
            <a:chExt cx="95070" cy="1463040"/>
          </a:xfrm>
        </p:grpSpPr>
        <p:sp>
          <p:nvSpPr>
            <p:cNvPr id="3" name="مستطيل 2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" name="مستطيل 9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" name="مستطيل 10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" name="مستطيل 11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" name="مستطيل 12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" name="مستطيل 13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" name="مستطيل 14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" name="مستطيل 15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ستطيل 16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8" name="مستطيل 17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36" name="مربع نص 35"/>
          <p:cNvSpPr txBox="1"/>
          <p:nvPr/>
        </p:nvSpPr>
        <p:spPr>
          <a:xfrm>
            <a:off x="3048000" y="769257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أجمع 10 آحاد لأكون عشرة واحدة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4213098" y="2821853"/>
            <a:ext cx="30342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10 آحاد = 1عشرة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1364742" y="2591021"/>
            <a:ext cx="30342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70 آحادا  = 7عشرات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1321815" y="3052686"/>
            <a:ext cx="30342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90آحادا  =  9عشرات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grpSp>
        <p:nvGrpSpPr>
          <p:cNvPr id="42" name="مجموعة 41"/>
          <p:cNvGrpSpPr/>
          <p:nvPr/>
        </p:nvGrpSpPr>
        <p:grpSpPr>
          <a:xfrm>
            <a:off x="6250036" y="1733116"/>
            <a:ext cx="312056" cy="702491"/>
            <a:chOff x="6717214" y="3429000"/>
            <a:chExt cx="312056" cy="702491"/>
          </a:xfrm>
        </p:grpSpPr>
        <p:grpSp>
          <p:nvGrpSpPr>
            <p:cNvPr id="43" name="مجموعة 42"/>
            <p:cNvGrpSpPr/>
            <p:nvPr/>
          </p:nvGrpSpPr>
          <p:grpSpPr>
            <a:xfrm>
              <a:off x="6717214" y="3430451"/>
              <a:ext cx="91440" cy="701040"/>
              <a:chOff x="7391400" y="2286001"/>
              <a:chExt cx="91440" cy="701040"/>
            </a:xfrm>
          </p:grpSpPr>
          <p:sp>
            <p:nvSpPr>
              <p:cNvPr id="50" name="مستطيل 49"/>
              <p:cNvSpPr/>
              <p:nvPr/>
            </p:nvSpPr>
            <p:spPr>
              <a:xfrm>
                <a:off x="7391400" y="22860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51" name="مستطيل 50"/>
              <p:cNvSpPr/>
              <p:nvPr/>
            </p:nvSpPr>
            <p:spPr>
              <a:xfrm>
                <a:off x="7391400" y="24384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52" name="مستطيل 51"/>
              <p:cNvSpPr/>
              <p:nvPr/>
            </p:nvSpPr>
            <p:spPr>
              <a:xfrm>
                <a:off x="7391400" y="25908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53" name="مستطيل 52"/>
              <p:cNvSpPr/>
              <p:nvPr/>
            </p:nvSpPr>
            <p:spPr>
              <a:xfrm>
                <a:off x="7391400" y="27432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مستطيل 53"/>
              <p:cNvSpPr/>
              <p:nvPr/>
            </p:nvSpPr>
            <p:spPr>
              <a:xfrm>
                <a:off x="7391400" y="28956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4" name="مجموعة 43"/>
            <p:cNvGrpSpPr/>
            <p:nvPr/>
          </p:nvGrpSpPr>
          <p:grpSpPr>
            <a:xfrm>
              <a:off x="6934200" y="3429000"/>
              <a:ext cx="95070" cy="701040"/>
              <a:chOff x="6705600" y="2701836"/>
              <a:chExt cx="95070" cy="701040"/>
            </a:xfrm>
          </p:grpSpPr>
          <p:sp>
            <p:nvSpPr>
              <p:cNvPr id="45" name="مستطيل 44"/>
              <p:cNvSpPr/>
              <p:nvPr/>
            </p:nvSpPr>
            <p:spPr>
              <a:xfrm>
                <a:off x="6705600" y="27018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46" name="مستطيل 45"/>
              <p:cNvSpPr/>
              <p:nvPr/>
            </p:nvSpPr>
            <p:spPr>
              <a:xfrm>
                <a:off x="6709230" y="28542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47" name="مستطيل 46"/>
              <p:cNvSpPr/>
              <p:nvPr/>
            </p:nvSpPr>
            <p:spPr>
              <a:xfrm>
                <a:off x="6709230" y="30066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48" name="مستطيل 47"/>
              <p:cNvSpPr/>
              <p:nvPr/>
            </p:nvSpPr>
            <p:spPr>
              <a:xfrm>
                <a:off x="6709230" y="31590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49" name="مستطيل 48"/>
              <p:cNvSpPr/>
              <p:nvPr/>
            </p:nvSpPr>
            <p:spPr>
              <a:xfrm>
                <a:off x="6709230" y="33114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72" name="مجموعة 71"/>
          <p:cNvGrpSpPr/>
          <p:nvPr/>
        </p:nvGrpSpPr>
        <p:grpSpPr>
          <a:xfrm>
            <a:off x="5257800" y="4479109"/>
            <a:ext cx="1028922" cy="702491"/>
            <a:chOff x="6072918" y="4038600"/>
            <a:chExt cx="1028922" cy="702491"/>
          </a:xfrm>
        </p:grpSpPr>
        <p:grpSp>
          <p:nvGrpSpPr>
            <p:cNvPr id="37" name="مجموعة 36"/>
            <p:cNvGrpSpPr/>
            <p:nvPr/>
          </p:nvGrpSpPr>
          <p:grpSpPr>
            <a:xfrm>
              <a:off x="6072918" y="4038600"/>
              <a:ext cx="312056" cy="702491"/>
              <a:chOff x="6717214" y="3429000"/>
              <a:chExt cx="312056" cy="702491"/>
            </a:xfrm>
          </p:grpSpPr>
          <p:grpSp>
            <p:nvGrpSpPr>
              <p:cNvPr id="20" name="مجموعة 19"/>
              <p:cNvGrpSpPr/>
              <p:nvPr/>
            </p:nvGrpSpPr>
            <p:grpSpPr>
              <a:xfrm>
                <a:off x="6717214" y="3430451"/>
                <a:ext cx="91440" cy="701040"/>
                <a:chOff x="7391400" y="2286001"/>
                <a:chExt cx="91440" cy="701040"/>
              </a:xfrm>
            </p:grpSpPr>
            <p:sp>
              <p:nvSpPr>
                <p:cNvPr id="26" name="مستطيل 25"/>
                <p:cNvSpPr/>
                <p:nvPr/>
              </p:nvSpPr>
              <p:spPr>
                <a:xfrm>
                  <a:off x="7391400" y="2286001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7" name="مستطيل 26"/>
                <p:cNvSpPr/>
                <p:nvPr/>
              </p:nvSpPr>
              <p:spPr>
                <a:xfrm>
                  <a:off x="7391400" y="2438401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" name="مستطيل 27"/>
                <p:cNvSpPr/>
                <p:nvPr/>
              </p:nvSpPr>
              <p:spPr>
                <a:xfrm>
                  <a:off x="7391400" y="2590801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" name="مستطيل 28"/>
                <p:cNvSpPr/>
                <p:nvPr/>
              </p:nvSpPr>
              <p:spPr>
                <a:xfrm>
                  <a:off x="7391400" y="2743201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0" name="مستطيل 29"/>
                <p:cNvSpPr/>
                <p:nvPr/>
              </p:nvSpPr>
              <p:spPr>
                <a:xfrm>
                  <a:off x="7391400" y="2895601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9" name="مجموعة 18"/>
              <p:cNvGrpSpPr/>
              <p:nvPr/>
            </p:nvGrpSpPr>
            <p:grpSpPr>
              <a:xfrm>
                <a:off x="6934200" y="3429000"/>
                <a:ext cx="95070" cy="701040"/>
                <a:chOff x="6705600" y="2701836"/>
                <a:chExt cx="95070" cy="701040"/>
              </a:xfrm>
            </p:grpSpPr>
            <p:sp>
              <p:nvSpPr>
                <p:cNvPr id="31" name="مستطيل 30"/>
                <p:cNvSpPr/>
                <p:nvPr/>
              </p:nvSpPr>
              <p:spPr>
                <a:xfrm>
                  <a:off x="6705600" y="2701836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2" name="مستطيل 31"/>
                <p:cNvSpPr/>
                <p:nvPr/>
              </p:nvSpPr>
              <p:spPr>
                <a:xfrm>
                  <a:off x="6709230" y="2854236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3" name="مستطيل 32"/>
                <p:cNvSpPr/>
                <p:nvPr/>
              </p:nvSpPr>
              <p:spPr>
                <a:xfrm>
                  <a:off x="6709230" y="3006636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4" name="مستطيل 33"/>
                <p:cNvSpPr/>
                <p:nvPr/>
              </p:nvSpPr>
              <p:spPr>
                <a:xfrm>
                  <a:off x="6709230" y="3159036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5" name="مستطيل 34"/>
                <p:cNvSpPr/>
                <p:nvPr/>
              </p:nvSpPr>
              <p:spPr>
                <a:xfrm>
                  <a:off x="6709230" y="3311436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55" name="مجموعة 54"/>
            <p:cNvGrpSpPr/>
            <p:nvPr/>
          </p:nvGrpSpPr>
          <p:grpSpPr>
            <a:xfrm>
              <a:off x="6569852" y="4038600"/>
              <a:ext cx="312056" cy="702491"/>
              <a:chOff x="6717214" y="3429000"/>
              <a:chExt cx="312056" cy="702491"/>
            </a:xfrm>
          </p:grpSpPr>
          <p:grpSp>
            <p:nvGrpSpPr>
              <p:cNvPr id="56" name="مجموعة 55"/>
              <p:cNvGrpSpPr/>
              <p:nvPr/>
            </p:nvGrpSpPr>
            <p:grpSpPr>
              <a:xfrm>
                <a:off x="6717214" y="3430451"/>
                <a:ext cx="91440" cy="701040"/>
                <a:chOff x="7391400" y="2286001"/>
                <a:chExt cx="91440" cy="701040"/>
              </a:xfrm>
            </p:grpSpPr>
            <p:sp>
              <p:nvSpPr>
                <p:cNvPr id="63" name="مستطيل 62"/>
                <p:cNvSpPr/>
                <p:nvPr/>
              </p:nvSpPr>
              <p:spPr>
                <a:xfrm>
                  <a:off x="7391400" y="2286001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4" name="مستطيل 63"/>
                <p:cNvSpPr/>
                <p:nvPr/>
              </p:nvSpPr>
              <p:spPr>
                <a:xfrm>
                  <a:off x="7391400" y="2438401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5" name="مستطيل 64"/>
                <p:cNvSpPr/>
                <p:nvPr/>
              </p:nvSpPr>
              <p:spPr>
                <a:xfrm>
                  <a:off x="7391400" y="2590801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6" name="مستطيل 65"/>
                <p:cNvSpPr/>
                <p:nvPr/>
              </p:nvSpPr>
              <p:spPr>
                <a:xfrm>
                  <a:off x="7391400" y="2743201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7" name="مستطيل 66"/>
                <p:cNvSpPr/>
                <p:nvPr/>
              </p:nvSpPr>
              <p:spPr>
                <a:xfrm>
                  <a:off x="7391400" y="2895601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7" name="مجموعة 56"/>
              <p:cNvGrpSpPr/>
              <p:nvPr/>
            </p:nvGrpSpPr>
            <p:grpSpPr>
              <a:xfrm>
                <a:off x="6934200" y="3429000"/>
                <a:ext cx="95070" cy="701040"/>
                <a:chOff x="6705600" y="2701836"/>
                <a:chExt cx="95070" cy="701040"/>
              </a:xfrm>
            </p:grpSpPr>
            <p:sp>
              <p:nvSpPr>
                <p:cNvPr id="58" name="مستطيل 57"/>
                <p:cNvSpPr/>
                <p:nvPr/>
              </p:nvSpPr>
              <p:spPr>
                <a:xfrm>
                  <a:off x="6705600" y="2701836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9" name="مستطيل 58"/>
                <p:cNvSpPr/>
                <p:nvPr/>
              </p:nvSpPr>
              <p:spPr>
                <a:xfrm>
                  <a:off x="6709230" y="2854236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0" name="مستطيل 59"/>
                <p:cNvSpPr/>
                <p:nvPr/>
              </p:nvSpPr>
              <p:spPr>
                <a:xfrm>
                  <a:off x="6709230" y="3006636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1" name="مستطيل 60"/>
                <p:cNvSpPr/>
                <p:nvPr/>
              </p:nvSpPr>
              <p:spPr>
                <a:xfrm>
                  <a:off x="6709230" y="3159036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2" name="مستطيل 61"/>
                <p:cNvSpPr/>
                <p:nvPr/>
              </p:nvSpPr>
              <p:spPr>
                <a:xfrm>
                  <a:off x="6709230" y="3311436"/>
                  <a:ext cx="91440" cy="914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38" name="مجموعة 37"/>
            <p:cNvGrpSpPr/>
            <p:nvPr/>
          </p:nvGrpSpPr>
          <p:grpSpPr>
            <a:xfrm>
              <a:off x="7010400" y="4175760"/>
              <a:ext cx="91440" cy="548640"/>
              <a:chOff x="7010400" y="4175760"/>
              <a:chExt cx="91440" cy="548640"/>
            </a:xfrm>
          </p:grpSpPr>
          <p:sp>
            <p:nvSpPr>
              <p:cNvPr id="68" name="مستطيل 67"/>
              <p:cNvSpPr/>
              <p:nvPr/>
            </p:nvSpPr>
            <p:spPr>
              <a:xfrm>
                <a:off x="7010400" y="4175760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69" name="مستطيل 68"/>
              <p:cNvSpPr/>
              <p:nvPr/>
            </p:nvSpPr>
            <p:spPr>
              <a:xfrm>
                <a:off x="7010400" y="4328160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70" name="مستطيل 69"/>
              <p:cNvSpPr/>
              <p:nvPr/>
            </p:nvSpPr>
            <p:spPr>
              <a:xfrm>
                <a:off x="7010400" y="4480560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71" name="مستطيل 70"/>
              <p:cNvSpPr/>
              <p:nvPr/>
            </p:nvSpPr>
            <p:spPr>
              <a:xfrm>
                <a:off x="7010400" y="4632960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111" name="مجموعة 110"/>
          <p:cNvGrpSpPr/>
          <p:nvPr/>
        </p:nvGrpSpPr>
        <p:grpSpPr>
          <a:xfrm>
            <a:off x="3505177" y="4039175"/>
            <a:ext cx="609479" cy="1218625"/>
            <a:chOff x="3505177" y="3886775"/>
            <a:chExt cx="609479" cy="1218625"/>
          </a:xfrm>
        </p:grpSpPr>
        <p:grpSp>
          <p:nvGrpSpPr>
            <p:cNvPr id="74" name="مجموعة 73"/>
            <p:cNvGrpSpPr/>
            <p:nvPr/>
          </p:nvGrpSpPr>
          <p:grpSpPr>
            <a:xfrm>
              <a:off x="3735420" y="3887899"/>
              <a:ext cx="104919" cy="1217501"/>
              <a:chOff x="7387780" y="1524001"/>
              <a:chExt cx="95060" cy="1463040"/>
            </a:xfrm>
          </p:grpSpPr>
          <p:sp>
            <p:nvSpPr>
              <p:cNvPr id="75" name="مستطيل 74"/>
              <p:cNvSpPr/>
              <p:nvPr/>
            </p:nvSpPr>
            <p:spPr>
              <a:xfrm>
                <a:off x="7387780" y="1524001"/>
                <a:ext cx="91441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مستطيل 75"/>
              <p:cNvSpPr/>
              <p:nvPr/>
            </p:nvSpPr>
            <p:spPr>
              <a:xfrm>
                <a:off x="7391400" y="16764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مستطيل 76"/>
              <p:cNvSpPr/>
              <p:nvPr/>
            </p:nvSpPr>
            <p:spPr>
              <a:xfrm>
                <a:off x="7391400" y="18288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78" name="مستطيل 77"/>
              <p:cNvSpPr/>
              <p:nvPr/>
            </p:nvSpPr>
            <p:spPr>
              <a:xfrm>
                <a:off x="7391400" y="19812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مستطيل 78"/>
              <p:cNvSpPr/>
              <p:nvPr/>
            </p:nvSpPr>
            <p:spPr>
              <a:xfrm>
                <a:off x="7391400" y="21336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مستطيل 79"/>
              <p:cNvSpPr/>
              <p:nvPr/>
            </p:nvSpPr>
            <p:spPr>
              <a:xfrm>
                <a:off x="7391400" y="22860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81" name="مستطيل 80"/>
              <p:cNvSpPr/>
              <p:nvPr/>
            </p:nvSpPr>
            <p:spPr>
              <a:xfrm>
                <a:off x="7391400" y="24384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82" name="مستطيل 81"/>
              <p:cNvSpPr/>
              <p:nvPr/>
            </p:nvSpPr>
            <p:spPr>
              <a:xfrm>
                <a:off x="7391400" y="25908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83" name="مستطيل 82"/>
              <p:cNvSpPr/>
              <p:nvPr/>
            </p:nvSpPr>
            <p:spPr>
              <a:xfrm>
                <a:off x="7391400" y="27432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84" name="مستطيل 83"/>
              <p:cNvSpPr/>
              <p:nvPr/>
            </p:nvSpPr>
            <p:spPr>
              <a:xfrm>
                <a:off x="7391400" y="28956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87" name="مجموعة 86"/>
            <p:cNvGrpSpPr/>
            <p:nvPr/>
          </p:nvGrpSpPr>
          <p:grpSpPr>
            <a:xfrm>
              <a:off x="3505177" y="3886775"/>
              <a:ext cx="104923" cy="1217501"/>
              <a:chOff x="7387776" y="1524001"/>
              <a:chExt cx="95064" cy="1463040"/>
            </a:xfrm>
          </p:grpSpPr>
          <p:sp>
            <p:nvSpPr>
              <p:cNvPr id="88" name="مستطيل 87"/>
              <p:cNvSpPr/>
              <p:nvPr/>
            </p:nvSpPr>
            <p:spPr>
              <a:xfrm>
                <a:off x="7387776" y="15240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89" name="مستطيل 88"/>
              <p:cNvSpPr/>
              <p:nvPr/>
            </p:nvSpPr>
            <p:spPr>
              <a:xfrm>
                <a:off x="7391400" y="16764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0" name="مستطيل 89"/>
              <p:cNvSpPr/>
              <p:nvPr/>
            </p:nvSpPr>
            <p:spPr>
              <a:xfrm>
                <a:off x="7391400" y="18288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1" name="مستطيل 90"/>
              <p:cNvSpPr/>
              <p:nvPr/>
            </p:nvSpPr>
            <p:spPr>
              <a:xfrm>
                <a:off x="7391400" y="19812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2" name="مستطيل 91"/>
              <p:cNvSpPr/>
              <p:nvPr/>
            </p:nvSpPr>
            <p:spPr>
              <a:xfrm>
                <a:off x="7391400" y="21336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3" name="مستطيل 92"/>
              <p:cNvSpPr/>
              <p:nvPr/>
            </p:nvSpPr>
            <p:spPr>
              <a:xfrm>
                <a:off x="7391400" y="22860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4" name="مستطيل 93"/>
              <p:cNvSpPr/>
              <p:nvPr/>
            </p:nvSpPr>
            <p:spPr>
              <a:xfrm>
                <a:off x="7391400" y="24384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5" name="مستطيل 94"/>
              <p:cNvSpPr/>
              <p:nvPr/>
            </p:nvSpPr>
            <p:spPr>
              <a:xfrm>
                <a:off x="7391400" y="25908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6" name="مستطيل 95"/>
              <p:cNvSpPr/>
              <p:nvPr/>
            </p:nvSpPr>
            <p:spPr>
              <a:xfrm>
                <a:off x="7391400" y="27432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7" name="مستطيل 96"/>
              <p:cNvSpPr/>
              <p:nvPr/>
            </p:nvSpPr>
            <p:spPr>
              <a:xfrm>
                <a:off x="7391400" y="28956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6" name="مجموعة 105"/>
            <p:cNvGrpSpPr/>
            <p:nvPr/>
          </p:nvGrpSpPr>
          <p:grpSpPr>
            <a:xfrm>
              <a:off x="4023216" y="4240697"/>
              <a:ext cx="91440" cy="548640"/>
              <a:chOff x="7705454" y="4010071"/>
              <a:chExt cx="91440" cy="548640"/>
            </a:xfrm>
          </p:grpSpPr>
          <p:sp>
            <p:nvSpPr>
              <p:cNvPr id="107" name="مستطيل 106"/>
              <p:cNvSpPr/>
              <p:nvPr/>
            </p:nvSpPr>
            <p:spPr>
              <a:xfrm>
                <a:off x="7705454" y="401007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108" name="مستطيل 107"/>
              <p:cNvSpPr/>
              <p:nvPr/>
            </p:nvSpPr>
            <p:spPr>
              <a:xfrm>
                <a:off x="7705454" y="416247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109" name="مستطيل 108"/>
              <p:cNvSpPr/>
              <p:nvPr/>
            </p:nvSpPr>
            <p:spPr>
              <a:xfrm>
                <a:off x="7705454" y="431487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110" name="مستطيل 109"/>
              <p:cNvSpPr/>
              <p:nvPr/>
            </p:nvSpPr>
            <p:spPr>
              <a:xfrm>
                <a:off x="7705454" y="446727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12" name="مربع نص 111"/>
          <p:cNvSpPr txBox="1"/>
          <p:nvPr/>
        </p:nvSpPr>
        <p:spPr>
          <a:xfrm>
            <a:off x="2133600" y="5410200"/>
            <a:ext cx="57250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24آحادا = 4 آحادا و2عشرات    4+20 = 24   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98" name="Teardrop 8"/>
          <p:cNvSpPr/>
          <p:nvPr/>
        </p:nvSpPr>
        <p:spPr>
          <a:xfrm>
            <a:off x="64594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10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60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36" grpId="0"/>
      <p:bldP spid="39" grpId="0"/>
      <p:bldP spid="40" grpId="0"/>
      <p:bldP spid="41" grpId="0"/>
      <p:bldP spid="1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4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الآحاد والعشرات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خطط انسيابي: محطة طرفية 1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752600" y="838200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أكتب العدد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7689354" y="1371600"/>
            <a:ext cx="387846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prstClr val="white"/>
                </a:solidFill>
              </a:rPr>
              <a:t>1</a:t>
            </a:r>
            <a:endParaRPr lang="ar-SA" b="1" dirty="0">
              <a:solidFill>
                <a:prstClr val="white"/>
              </a:solidFill>
            </a:endParaRPr>
          </a:p>
        </p:txBody>
      </p:sp>
      <p:grpSp>
        <p:nvGrpSpPr>
          <p:cNvPr id="19" name="مجموعة 18"/>
          <p:cNvGrpSpPr/>
          <p:nvPr/>
        </p:nvGrpSpPr>
        <p:grpSpPr>
          <a:xfrm>
            <a:off x="6411535" y="1932038"/>
            <a:ext cx="109562" cy="853682"/>
            <a:chOff x="7387770" y="1524001"/>
            <a:chExt cx="95070" cy="1463040"/>
          </a:xfrm>
        </p:grpSpPr>
        <p:sp>
          <p:nvSpPr>
            <p:cNvPr id="20" name="مستطيل 19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20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" name="مستطيل 21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" name="مستطيل 22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" name="مستطيل 23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ستطيل 24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" name="مستطيل 25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" name="مستطيل 26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" name="مستطيل 27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9" name="مستطيل 28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30" name="مجموعة 29"/>
          <p:cNvGrpSpPr/>
          <p:nvPr/>
        </p:nvGrpSpPr>
        <p:grpSpPr>
          <a:xfrm>
            <a:off x="6934200" y="1524000"/>
            <a:ext cx="95070" cy="1463040"/>
            <a:chOff x="7387770" y="1524001"/>
            <a:chExt cx="95070" cy="1463040"/>
          </a:xfrm>
        </p:grpSpPr>
        <p:sp>
          <p:nvSpPr>
            <p:cNvPr id="31" name="مستطيل 30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2" name="مستطيل 31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3" name="مستطيل 32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4" name="مستطيل 33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5" name="مستطيل 34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6" name="مستطيل 35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7" name="مستطيل 36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8" name="مستطيل 37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9" name="مستطيل 38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0" name="مستطيل 39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41" name="مجموعة 40"/>
          <p:cNvGrpSpPr/>
          <p:nvPr/>
        </p:nvGrpSpPr>
        <p:grpSpPr>
          <a:xfrm>
            <a:off x="7143930" y="1524000"/>
            <a:ext cx="95070" cy="1463040"/>
            <a:chOff x="7387770" y="1524001"/>
            <a:chExt cx="95070" cy="1463040"/>
          </a:xfrm>
        </p:grpSpPr>
        <p:sp>
          <p:nvSpPr>
            <p:cNvPr id="42" name="مستطيل 41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3" name="مستطيل 42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4" name="مستطيل 43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5" name="مستطيل 44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6" name="مستطيل 45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7" name="مستطيل 46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8" name="مستطيل 47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9" name="مستطيل 48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0" name="مستطيل 49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1" name="مستطيل 50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52" name="مجموعة 51"/>
          <p:cNvGrpSpPr/>
          <p:nvPr/>
        </p:nvGrpSpPr>
        <p:grpSpPr>
          <a:xfrm>
            <a:off x="6205584" y="1935238"/>
            <a:ext cx="109562" cy="853682"/>
            <a:chOff x="7387770" y="1524001"/>
            <a:chExt cx="95070" cy="1463040"/>
          </a:xfrm>
        </p:grpSpPr>
        <p:sp>
          <p:nvSpPr>
            <p:cNvPr id="53" name="مستطيل 52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4" name="مستطيل 53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5" name="مستطيل 54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6" name="مستطيل 55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7" name="مستطيل 56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8" name="مستطيل 57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9" name="مستطيل 58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60" name="مستطيل 59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61" name="مستطيل 60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62" name="مستطيل 61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63" name="مربع نص 62"/>
          <p:cNvSpPr txBox="1"/>
          <p:nvPr/>
        </p:nvSpPr>
        <p:spPr>
          <a:xfrm>
            <a:off x="5602514" y="3043535"/>
            <a:ext cx="25966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20 آحاد = 2 عشرات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65" name="مستطيل مستدير الزوايا 64"/>
          <p:cNvSpPr/>
          <p:nvPr/>
        </p:nvSpPr>
        <p:spPr>
          <a:xfrm>
            <a:off x="4415569" y="1320800"/>
            <a:ext cx="387846" cy="508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prstClr val="white"/>
                </a:solidFill>
              </a:rPr>
              <a:t>2</a:t>
            </a:r>
            <a:endParaRPr lang="ar-SA" sz="2000" b="1" dirty="0">
              <a:solidFill>
                <a:prstClr val="white"/>
              </a:solidFill>
            </a:endParaRPr>
          </a:p>
        </p:txBody>
      </p:sp>
      <p:grpSp>
        <p:nvGrpSpPr>
          <p:cNvPr id="66" name="مجموعة 65"/>
          <p:cNvGrpSpPr/>
          <p:nvPr/>
        </p:nvGrpSpPr>
        <p:grpSpPr>
          <a:xfrm>
            <a:off x="3976914" y="1584960"/>
            <a:ext cx="95070" cy="1463040"/>
            <a:chOff x="7387770" y="1524001"/>
            <a:chExt cx="95070" cy="1463040"/>
          </a:xfrm>
        </p:grpSpPr>
        <p:sp>
          <p:nvSpPr>
            <p:cNvPr id="67" name="مستطيل 66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68" name="مستطيل 67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69" name="مستطيل 68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70" name="مستطيل 69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71" name="مستطيل 70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72" name="مستطيل 71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73" name="مستطيل 72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74" name="مستطيل 73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75" name="مستطيل 74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76" name="مستطيل 75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77" name="مجموعة 76"/>
          <p:cNvGrpSpPr/>
          <p:nvPr/>
        </p:nvGrpSpPr>
        <p:grpSpPr>
          <a:xfrm>
            <a:off x="4186644" y="1584960"/>
            <a:ext cx="95070" cy="1463040"/>
            <a:chOff x="7387770" y="1524001"/>
            <a:chExt cx="95070" cy="1463040"/>
          </a:xfrm>
        </p:grpSpPr>
        <p:sp>
          <p:nvSpPr>
            <p:cNvPr id="78" name="مستطيل 77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79" name="مستطيل 78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80" name="مستطيل 79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81" name="مستطيل 80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82" name="مستطيل 81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83" name="مستطيل 82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84" name="مستطيل 83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85" name="مستطيل 84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86" name="مستطيل 85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87" name="مستطيل 86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88" name="مجموعة 87"/>
          <p:cNvGrpSpPr/>
          <p:nvPr/>
        </p:nvGrpSpPr>
        <p:grpSpPr>
          <a:xfrm>
            <a:off x="3581400" y="1600200"/>
            <a:ext cx="95070" cy="1463040"/>
            <a:chOff x="7387770" y="1524001"/>
            <a:chExt cx="95070" cy="1463040"/>
          </a:xfrm>
        </p:grpSpPr>
        <p:sp>
          <p:nvSpPr>
            <p:cNvPr id="89" name="مستطيل 88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90" name="مستطيل 89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91" name="مستطيل 90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92" name="مستطيل 91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93" name="مستطيل 92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94" name="مستطيل 93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95" name="مستطيل 94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96" name="مستطيل 95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97" name="مستطيل 96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98" name="مستطيل 97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99" name="مجموعة 98"/>
          <p:cNvGrpSpPr/>
          <p:nvPr/>
        </p:nvGrpSpPr>
        <p:grpSpPr>
          <a:xfrm>
            <a:off x="3791130" y="1600200"/>
            <a:ext cx="95070" cy="1463040"/>
            <a:chOff x="7387770" y="1524001"/>
            <a:chExt cx="95070" cy="1463040"/>
          </a:xfrm>
        </p:grpSpPr>
        <p:sp>
          <p:nvSpPr>
            <p:cNvPr id="100" name="مستطيل 99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1" name="مستطيل 100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2" name="مستطيل 101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3" name="مستطيل 102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4" name="مستطيل 103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5" name="مستطيل 104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6" name="مستطيل 105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7" name="مستطيل 106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8" name="مستطيل 107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9" name="مستطيل 108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10" name="مجموعة 109"/>
          <p:cNvGrpSpPr/>
          <p:nvPr/>
        </p:nvGrpSpPr>
        <p:grpSpPr>
          <a:xfrm>
            <a:off x="3352800" y="1600200"/>
            <a:ext cx="95070" cy="1463040"/>
            <a:chOff x="7387770" y="1524001"/>
            <a:chExt cx="95070" cy="1463040"/>
          </a:xfrm>
        </p:grpSpPr>
        <p:sp>
          <p:nvSpPr>
            <p:cNvPr id="111" name="مستطيل 110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2" name="مستطيل 111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3" name="مستطيل 112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4" name="مستطيل 113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5" name="مستطيل 114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6" name="مستطيل 115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7" name="مستطيل 116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8" name="مستطيل 117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9" name="مستطيل 118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0" name="مستطيل 119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21" name="مجموعة 120"/>
          <p:cNvGrpSpPr/>
          <p:nvPr/>
        </p:nvGrpSpPr>
        <p:grpSpPr>
          <a:xfrm>
            <a:off x="2742495" y="1871199"/>
            <a:ext cx="109562" cy="853682"/>
            <a:chOff x="7387770" y="1524001"/>
            <a:chExt cx="95070" cy="1463040"/>
          </a:xfrm>
        </p:grpSpPr>
        <p:sp>
          <p:nvSpPr>
            <p:cNvPr id="122" name="مستطيل 121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3" name="مستطيل 122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4" name="مستطيل 123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5" name="مستطيل 124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6" name="مستطيل 125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7" name="مستطيل 126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8" name="مستطيل 127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9" name="مستطيل 128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0" name="مستطيل 129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1" name="مستطيل 130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32" name="مجموعة 131"/>
          <p:cNvGrpSpPr/>
          <p:nvPr/>
        </p:nvGrpSpPr>
        <p:grpSpPr>
          <a:xfrm>
            <a:off x="2536544" y="1874399"/>
            <a:ext cx="109562" cy="853682"/>
            <a:chOff x="7387770" y="1524001"/>
            <a:chExt cx="95070" cy="1463040"/>
          </a:xfrm>
        </p:grpSpPr>
        <p:sp>
          <p:nvSpPr>
            <p:cNvPr id="133" name="مستطيل 132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4" name="مستطيل 133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5" name="مستطيل 134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6" name="مستطيل 135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7" name="مستطيل 136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8" name="مستطيل 137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9" name="مستطيل 138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0" name="مستطيل 139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1" name="مستطيل 140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2" name="مستطيل 141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43" name="مجموعة 142"/>
          <p:cNvGrpSpPr/>
          <p:nvPr/>
        </p:nvGrpSpPr>
        <p:grpSpPr>
          <a:xfrm>
            <a:off x="2286000" y="1889518"/>
            <a:ext cx="109562" cy="853682"/>
            <a:chOff x="7387770" y="1524001"/>
            <a:chExt cx="95070" cy="1463040"/>
          </a:xfrm>
        </p:grpSpPr>
        <p:sp>
          <p:nvSpPr>
            <p:cNvPr id="144" name="مستطيل 143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5" name="مستطيل 144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6" name="مستطيل 145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7" name="مستطيل 146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8" name="مستطيل 147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9" name="مستطيل 148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0" name="مستطيل 149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1" name="مستطيل 150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2" name="مستطيل 151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3" name="مستطيل 152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54" name="مجموعة 153"/>
          <p:cNvGrpSpPr/>
          <p:nvPr/>
        </p:nvGrpSpPr>
        <p:grpSpPr>
          <a:xfrm>
            <a:off x="2080049" y="1889518"/>
            <a:ext cx="109562" cy="853682"/>
            <a:chOff x="7387770" y="1524001"/>
            <a:chExt cx="95070" cy="1463040"/>
          </a:xfrm>
        </p:grpSpPr>
        <p:sp>
          <p:nvSpPr>
            <p:cNvPr id="155" name="مستطيل 154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6" name="مستطيل 155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7" name="مستطيل 156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8" name="مستطيل 157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9" name="مستطيل 158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0" name="مستطيل 159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1" name="مستطيل 160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2" name="مستطيل 161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3" name="مستطيل 162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4" name="مستطيل 163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65" name="مجموعة 164"/>
          <p:cNvGrpSpPr/>
          <p:nvPr/>
        </p:nvGrpSpPr>
        <p:grpSpPr>
          <a:xfrm>
            <a:off x="1871638" y="1889518"/>
            <a:ext cx="109562" cy="853682"/>
            <a:chOff x="7387770" y="1524001"/>
            <a:chExt cx="95070" cy="1463040"/>
          </a:xfrm>
        </p:grpSpPr>
        <p:sp>
          <p:nvSpPr>
            <p:cNvPr id="166" name="مستطيل 165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7" name="مستطيل 166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8" name="مستطيل 167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9" name="مستطيل 168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0" name="مستطيل 169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1" name="مستطيل 170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2" name="مستطيل 171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3" name="مستطيل 172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4" name="مستطيل 173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5" name="مستطيل 174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176" name="مربع نص 175"/>
          <p:cNvSpPr txBox="1"/>
          <p:nvPr/>
        </p:nvSpPr>
        <p:spPr>
          <a:xfrm>
            <a:off x="1603036" y="3274367"/>
            <a:ext cx="25966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50آحاد = 50 عشرات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77" name="مستطيل مستدير الزوايا 176"/>
          <p:cNvSpPr/>
          <p:nvPr/>
        </p:nvSpPr>
        <p:spPr>
          <a:xfrm>
            <a:off x="7827240" y="4344677"/>
            <a:ext cx="387846" cy="508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prstClr val="white"/>
                </a:solidFill>
              </a:rPr>
              <a:t>3</a:t>
            </a:r>
            <a:endParaRPr lang="ar-SA" sz="2000" b="1" dirty="0">
              <a:solidFill>
                <a:prstClr val="white"/>
              </a:solidFill>
            </a:endParaRPr>
          </a:p>
        </p:txBody>
      </p:sp>
      <p:sp>
        <p:nvSpPr>
          <p:cNvPr id="178" name="مربع نص 177"/>
          <p:cNvSpPr txBox="1"/>
          <p:nvPr/>
        </p:nvSpPr>
        <p:spPr>
          <a:xfrm>
            <a:off x="2596032" y="3795576"/>
            <a:ext cx="56335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أكتب عدد الآحاد والعشرات فيما يأتي ، ثم أكتب العدد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91" name="مستطيل 190"/>
          <p:cNvSpPr/>
          <p:nvPr/>
        </p:nvSpPr>
        <p:spPr>
          <a:xfrm>
            <a:off x="7299960" y="4937760"/>
            <a:ext cx="9144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92" name="مستطيل 191"/>
          <p:cNvSpPr/>
          <p:nvPr/>
        </p:nvSpPr>
        <p:spPr>
          <a:xfrm>
            <a:off x="7299960" y="5090160"/>
            <a:ext cx="9144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grpSp>
        <p:nvGrpSpPr>
          <p:cNvPr id="193" name="مجموعة 192"/>
          <p:cNvGrpSpPr/>
          <p:nvPr/>
        </p:nvGrpSpPr>
        <p:grpSpPr>
          <a:xfrm>
            <a:off x="6985791" y="4572000"/>
            <a:ext cx="109562" cy="853682"/>
            <a:chOff x="7387770" y="1524001"/>
            <a:chExt cx="95070" cy="1463040"/>
          </a:xfrm>
        </p:grpSpPr>
        <p:sp>
          <p:nvSpPr>
            <p:cNvPr id="194" name="مستطيل 193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95" name="مستطيل 194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96" name="مستطيل 195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97" name="مستطيل 196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98" name="مستطيل 197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99" name="مستطيل 198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0" name="مستطيل 199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1" name="مستطيل 200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2" name="مستطيل 201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3" name="مستطيل 202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04" name="مجموعة 203"/>
          <p:cNvGrpSpPr/>
          <p:nvPr/>
        </p:nvGrpSpPr>
        <p:grpSpPr>
          <a:xfrm>
            <a:off x="6781800" y="4572000"/>
            <a:ext cx="109562" cy="853682"/>
            <a:chOff x="7387770" y="1524001"/>
            <a:chExt cx="95070" cy="1463040"/>
          </a:xfrm>
        </p:grpSpPr>
        <p:sp>
          <p:nvSpPr>
            <p:cNvPr id="205" name="مستطيل 204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6" name="مستطيل 205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7" name="مستطيل 206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8" name="مستطيل 207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9" name="مستطيل 208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0" name="مستطيل 209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1" name="مستطيل 210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2" name="مستطيل 211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3" name="مستطيل 212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4" name="مستطيل 213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15" name="مجموعة 214"/>
          <p:cNvGrpSpPr/>
          <p:nvPr/>
        </p:nvGrpSpPr>
        <p:grpSpPr>
          <a:xfrm>
            <a:off x="6553200" y="4572000"/>
            <a:ext cx="109562" cy="853682"/>
            <a:chOff x="7387770" y="1524001"/>
            <a:chExt cx="95070" cy="1463040"/>
          </a:xfrm>
        </p:grpSpPr>
        <p:sp>
          <p:nvSpPr>
            <p:cNvPr id="216" name="مستطيل 215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7" name="مستطيل 216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8" name="مستطيل 217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9" name="مستطيل 218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0" name="مستطيل 219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1" name="مستطيل 220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2" name="مستطيل 221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3" name="مستطيل 222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4" name="مستطيل 223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5" name="مستطيل 224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226" name="مربع نص 225"/>
          <p:cNvSpPr txBox="1"/>
          <p:nvPr/>
        </p:nvSpPr>
        <p:spPr>
          <a:xfrm>
            <a:off x="5251928" y="5520987"/>
            <a:ext cx="25966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2آحاد   3 عشرات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2 + 30 = 32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27" name="مستطيل مستدير الزوايا 226"/>
          <p:cNvSpPr/>
          <p:nvPr/>
        </p:nvSpPr>
        <p:spPr>
          <a:xfrm>
            <a:off x="4419600" y="4362972"/>
            <a:ext cx="387846" cy="508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prstClr val="white"/>
                </a:solidFill>
              </a:rPr>
              <a:t>4</a:t>
            </a:r>
            <a:endParaRPr lang="ar-SA" sz="2000" b="1" dirty="0">
              <a:solidFill>
                <a:prstClr val="white"/>
              </a:solidFill>
            </a:endParaRPr>
          </a:p>
        </p:txBody>
      </p:sp>
      <p:sp>
        <p:nvSpPr>
          <p:cNvPr id="228" name="مستطيل 227"/>
          <p:cNvSpPr/>
          <p:nvPr/>
        </p:nvSpPr>
        <p:spPr>
          <a:xfrm flipH="1">
            <a:off x="3566160" y="4544297"/>
            <a:ext cx="91440" cy="96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29" name="مستطيل 228"/>
          <p:cNvSpPr/>
          <p:nvPr/>
        </p:nvSpPr>
        <p:spPr>
          <a:xfrm flipH="1">
            <a:off x="3566160" y="4696697"/>
            <a:ext cx="91440" cy="96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30" name="مستطيل 229"/>
          <p:cNvSpPr/>
          <p:nvPr/>
        </p:nvSpPr>
        <p:spPr>
          <a:xfrm flipH="1">
            <a:off x="3566160" y="4849097"/>
            <a:ext cx="91440" cy="96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31" name="مستطيل 230"/>
          <p:cNvSpPr/>
          <p:nvPr/>
        </p:nvSpPr>
        <p:spPr>
          <a:xfrm flipH="1">
            <a:off x="3566160" y="5001497"/>
            <a:ext cx="91440" cy="96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grpSp>
        <p:nvGrpSpPr>
          <p:cNvPr id="232" name="مجموعة 231"/>
          <p:cNvGrpSpPr/>
          <p:nvPr/>
        </p:nvGrpSpPr>
        <p:grpSpPr>
          <a:xfrm>
            <a:off x="3251063" y="4419207"/>
            <a:ext cx="109562" cy="853682"/>
            <a:chOff x="7387770" y="1524001"/>
            <a:chExt cx="95070" cy="1463040"/>
          </a:xfrm>
        </p:grpSpPr>
        <p:sp>
          <p:nvSpPr>
            <p:cNvPr id="233" name="مستطيل 232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4" name="مستطيل 233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5" name="مستطيل 234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6" name="مستطيل 235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7" name="مستطيل 236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8" name="مستطيل 237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9" name="مستطيل 238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0" name="مستطيل 239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1" name="مستطيل 240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2" name="مستطيل 241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43" name="مجموعة 242"/>
          <p:cNvGrpSpPr/>
          <p:nvPr/>
        </p:nvGrpSpPr>
        <p:grpSpPr>
          <a:xfrm>
            <a:off x="3045112" y="4422407"/>
            <a:ext cx="109562" cy="853682"/>
            <a:chOff x="7387770" y="1524001"/>
            <a:chExt cx="95070" cy="1463040"/>
          </a:xfrm>
        </p:grpSpPr>
        <p:sp>
          <p:nvSpPr>
            <p:cNvPr id="244" name="مستطيل 243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5" name="مستطيل 244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6" name="مستطيل 245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7" name="مستطيل 246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8" name="مستطيل 247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9" name="مستطيل 248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0" name="مستطيل 249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1" name="مستطيل 250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2" name="مستطيل 251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3" name="مستطيل 252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54" name="مجموعة 253"/>
          <p:cNvGrpSpPr/>
          <p:nvPr/>
        </p:nvGrpSpPr>
        <p:grpSpPr>
          <a:xfrm>
            <a:off x="2794568" y="4419600"/>
            <a:ext cx="109562" cy="853682"/>
            <a:chOff x="7387770" y="1524001"/>
            <a:chExt cx="95070" cy="1463040"/>
          </a:xfrm>
        </p:grpSpPr>
        <p:sp>
          <p:nvSpPr>
            <p:cNvPr id="255" name="مستطيل 254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6" name="مستطيل 255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7" name="مستطيل 256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8" name="مستطيل 257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9" name="مستطيل 258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0" name="مستطيل 259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1" name="مستطيل 260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2" name="مستطيل 261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3" name="مستطيل 262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4" name="مستطيل 263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65" name="مجموعة 264"/>
          <p:cNvGrpSpPr/>
          <p:nvPr/>
        </p:nvGrpSpPr>
        <p:grpSpPr>
          <a:xfrm>
            <a:off x="2588617" y="4419600"/>
            <a:ext cx="109562" cy="853682"/>
            <a:chOff x="7387770" y="1524001"/>
            <a:chExt cx="95070" cy="1463040"/>
          </a:xfrm>
        </p:grpSpPr>
        <p:sp>
          <p:nvSpPr>
            <p:cNvPr id="266" name="مستطيل 265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7" name="مستطيل 266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8" name="مستطيل 267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9" name="مستطيل 268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0" name="مستطيل 269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1" name="مستطيل 270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2" name="مستطيل 271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3" name="مستطيل 272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4" name="مستطيل 273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5" name="مستطيل 274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76" name="مجموعة 275"/>
          <p:cNvGrpSpPr/>
          <p:nvPr/>
        </p:nvGrpSpPr>
        <p:grpSpPr>
          <a:xfrm>
            <a:off x="2380206" y="4419600"/>
            <a:ext cx="109562" cy="853682"/>
            <a:chOff x="7387770" y="1524001"/>
            <a:chExt cx="95070" cy="1463040"/>
          </a:xfrm>
        </p:grpSpPr>
        <p:sp>
          <p:nvSpPr>
            <p:cNvPr id="277" name="مستطيل 276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8" name="مستطيل 277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9" name="مستطيل 278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0" name="مستطيل 279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1" name="مستطيل 280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2" name="مستطيل 281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3" name="مستطيل 282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4" name="مستطيل 283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5" name="مستطيل 284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6" name="مستطيل 285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287" name="مربع نص 286"/>
          <p:cNvSpPr txBox="1"/>
          <p:nvPr/>
        </p:nvSpPr>
        <p:spPr>
          <a:xfrm>
            <a:off x="1524000" y="5417403"/>
            <a:ext cx="25966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4آحاد   5 عشرات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4 + 50 = 54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cxnSp>
        <p:nvCxnSpPr>
          <p:cNvPr id="9" name="رابط مستقيم 8"/>
          <p:cNvCxnSpPr/>
          <p:nvPr/>
        </p:nvCxnSpPr>
        <p:spPr>
          <a:xfrm flipH="1">
            <a:off x="5142032" y="1299865"/>
            <a:ext cx="36632" cy="24361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2" name="رابط مستقيم 291"/>
          <p:cNvCxnSpPr/>
          <p:nvPr/>
        </p:nvCxnSpPr>
        <p:spPr>
          <a:xfrm flipH="1">
            <a:off x="5128037" y="4344677"/>
            <a:ext cx="32311" cy="19417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9" name="Teardrop 8"/>
          <p:cNvSpPr/>
          <p:nvPr/>
        </p:nvSpPr>
        <p:spPr>
          <a:xfrm>
            <a:off x="64594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11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71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" grpId="0" animBg="1"/>
      <p:bldP spid="18" grpId="0"/>
      <p:bldP spid="7" grpId="0" animBg="1"/>
      <p:bldP spid="63" grpId="0"/>
      <p:bldP spid="65" grpId="0" animBg="1"/>
      <p:bldP spid="176" grpId="0"/>
      <p:bldP spid="177" grpId="0" animBg="1"/>
      <p:bldP spid="178" grpId="0"/>
      <p:bldP spid="191" grpId="0" animBg="1"/>
      <p:bldP spid="192" grpId="0" animBg="1"/>
      <p:bldP spid="226" grpId="0"/>
      <p:bldP spid="227" grpId="0" animBg="1"/>
      <p:bldP spid="228" grpId="0" animBg="1"/>
      <p:bldP spid="229" grpId="0" animBg="1"/>
      <p:bldP spid="230" grpId="0" animBg="1"/>
      <p:bldP spid="231" grpId="0" animBg="1"/>
      <p:bldP spid="2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4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الآحاد والعشرات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خطط انسيابي: محطة طرفية 1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752600" y="838200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أكتب العدد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7994154" y="1371600"/>
            <a:ext cx="387846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prstClr val="white"/>
                </a:solidFill>
              </a:rPr>
              <a:t>5</a:t>
            </a:r>
            <a:endParaRPr lang="ar-SA" b="1" dirty="0">
              <a:solidFill>
                <a:prstClr val="white"/>
              </a:solidFill>
            </a:endParaRPr>
          </a:p>
        </p:txBody>
      </p:sp>
      <p:sp>
        <p:nvSpPr>
          <p:cNvPr id="65" name="مستطيل مستدير الزوايا 64"/>
          <p:cNvSpPr/>
          <p:nvPr/>
        </p:nvSpPr>
        <p:spPr>
          <a:xfrm>
            <a:off x="4415569" y="1320800"/>
            <a:ext cx="387846" cy="508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prstClr val="white"/>
                </a:solidFill>
              </a:rPr>
              <a:t>6</a:t>
            </a:r>
            <a:endParaRPr lang="ar-SA" sz="2000" b="1" dirty="0">
              <a:solidFill>
                <a:prstClr val="white"/>
              </a:solidFill>
            </a:endParaRPr>
          </a:p>
        </p:txBody>
      </p:sp>
      <p:sp>
        <p:nvSpPr>
          <p:cNvPr id="177" name="مستطيل مستدير الزوايا 176"/>
          <p:cNvSpPr/>
          <p:nvPr/>
        </p:nvSpPr>
        <p:spPr>
          <a:xfrm>
            <a:off x="7917954" y="4140200"/>
            <a:ext cx="387846" cy="508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prstClr val="white"/>
                </a:solidFill>
              </a:rPr>
              <a:t>7</a:t>
            </a:r>
            <a:endParaRPr lang="ar-SA" sz="2000" b="1" dirty="0">
              <a:solidFill>
                <a:prstClr val="white"/>
              </a:solidFill>
            </a:endParaRPr>
          </a:p>
        </p:txBody>
      </p:sp>
      <p:sp>
        <p:nvSpPr>
          <p:cNvPr id="178" name="مربع نص 177"/>
          <p:cNvSpPr txBox="1"/>
          <p:nvPr/>
        </p:nvSpPr>
        <p:spPr>
          <a:xfrm>
            <a:off x="2138832" y="4267200"/>
            <a:ext cx="56335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أبين كيف يختلف العدد 26 عن العدد62 .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26" name="مربع نص 225"/>
          <p:cNvSpPr txBox="1"/>
          <p:nvPr/>
        </p:nvSpPr>
        <p:spPr>
          <a:xfrm>
            <a:off x="5486400" y="2705187"/>
            <a:ext cx="23170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8آحاد   4 عشرات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8 + 40 = 48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cxnSp>
        <p:nvCxnSpPr>
          <p:cNvPr id="9" name="رابط مستقيم 8"/>
          <p:cNvCxnSpPr/>
          <p:nvPr/>
        </p:nvCxnSpPr>
        <p:spPr>
          <a:xfrm flipH="1">
            <a:off x="5142032" y="1299865"/>
            <a:ext cx="36632" cy="24361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9" name="Teardrop 8"/>
          <p:cNvSpPr/>
          <p:nvPr/>
        </p:nvSpPr>
        <p:spPr>
          <a:xfrm>
            <a:off x="64594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11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528" y="1371600"/>
            <a:ext cx="2139472" cy="929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43000"/>
            <a:ext cx="3130072" cy="1005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8" name="مربع نص 287"/>
          <p:cNvSpPr txBox="1"/>
          <p:nvPr/>
        </p:nvSpPr>
        <p:spPr>
          <a:xfrm>
            <a:off x="1905000" y="2698071"/>
            <a:ext cx="23170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5آحاد   6 عشرات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5 + 60 = 65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90" name="مربع نص 289"/>
          <p:cNvSpPr txBox="1"/>
          <p:nvPr/>
        </p:nvSpPr>
        <p:spPr>
          <a:xfrm>
            <a:off x="499944" y="5181600"/>
            <a:ext cx="79582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B050"/>
                </a:solidFill>
              </a:rPr>
              <a:t> 26 فيه 6 آحاد و 2 عشرات ، بينما 62 فيه 2 أحاد و 6عشرات</a:t>
            </a:r>
            <a:endParaRPr lang="ar-SA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30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" grpId="0" animBg="1"/>
      <p:bldP spid="18" grpId="0"/>
      <p:bldP spid="7" grpId="0" animBg="1"/>
      <p:bldP spid="65" grpId="0" animBg="1"/>
      <p:bldP spid="177" grpId="0" animBg="1"/>
      <p:bldP spid="178" grpId="0"/>
      <p:bldP spid="226" grpId="0"/>
      <p:bldP spid="288" grpId="0"/>
      <p:bldP spid="2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الآحاد والعشرات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2" name="مخطط انسيابي: محطة طرفية 21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752600" y="838200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أكتب العدد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4" name="مستطيل مستدير الزوايا 23"/>
          <p:cNvSpPr/>
          <p:nvPr/>
        </p:nvSpPr>
        <p:spPr>
          <a:xfrm>
            <a:off x="7689354" y="1371600"/>
            <a:ext cx="387846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prstClr val="white"/>
                </a:solidFill>
              </a:rPr>
              <a:t>8</a:t>
            </a:r>
            <a:endParaRPr lang="ar-SA" b="1" dirty="0">
              <a:solidFill>
                <a:prstClr val="white"/>
              </a:solidFill>
            </a:endParaRPr>
          </a:p>
        </p:txBody>
      </p:sp>
      <p:grpSp>
        <p:nvGrpSpPr>
          <p:cNvPr id="25" name="مجموعة 24"/>
          <p:cNvGrpSpPr/>
          <p:nvPr/>
        </p:nvGrpSpPr>
        <p:grpSpPr>
          <a:xfrm>
            <a:off x="7086600" y="1485572"/>
            <a:ext cx="109562" cy="853682"/>
            <a:chOff x="7387770" y="1524001"/>
            <a:chExt cx="95070" cy="1463040"/>
          </a:xfrm>
        </p:grpSpPr>
        <p:sp>
          <p:nvSpPr>
            <p:cNvPr id="26" name="مستطيل 25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" name="مستطيل 26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" name="مستطيل 27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9" name="مستطيل 28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0" name="مستطيل 29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1" name="مستطيل 30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2" name="مستطيل 31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3" name="مستطيل 32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4" name="مستطيل 33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5" name="مستطيل 34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37" name="مجموعة 36"/>
          <p:cNvGrpSpPr/>
          <p:nvPr/>
        </p:nvGrpSpPr>
        <p:grpSpPr>
          <a:xfrm>
            <a:off x="6858000" y="1508518"/>
            <a:ext cx="109562" cy="853682"/>
            <a:chOff x="7387770" y="1524001"/>
            <a:chExt cx="95070" cy="1463040"/>
          </a:xfrm>
        </p:grpSpPr>
        <p:sp>
          <p:nvSpPr>
            <p:cNvPr id="38" name="مستطيل 37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9" name="مستطيل 38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0" name="مستطيل 39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1" name="مستطيل 40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2" name="مستطيل 41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3" name="مستطيل 42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4" name="مستطيل 43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5" name="مستطيل 44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6" name="مستطيل 45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7" name="مستطيل 46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48" name="مجموعة 47"/>
          <p:cNvGrpSpPr/>
          <p:nvPr/>
        </p:nvGrpSpPr>
        <p:grpSpPr>
          <a:xfrm>
            <a:off x="6629400" y="1508518"/>
            <a:ext cx="109562" cy="853682"/>
            <a:chOff x="7387770" y="1524001"/>
            <a:chExt cx="95070" cy="1463040"/>
          </a:xfrm>
        </p:grpSpPr>
        <p:sp>
          <p:nvSpPr>
            <p:cNvPr id="49" name="مستطيل 48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0" name="مستطيل 49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1" name="مستطيل 50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2" name="مستطيل 51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3" name="مستطيل 52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4" name="مستطيل 53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5" name="مستطيل 54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6" name="مستطيل 55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7" name="مستطيل 56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58" name="مستطيل 57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59" name="مجموعة 58"/>
          <p:cNvGrpSpPr/>
          <p:nvPr/>
        </p:nvGrpSpPr>
        <p:grpSpPr>
          <a:xfrm>
            <a:off x="5257800" y="1676400"/>
            <a:ext cx="312056" cy="702491"/>
            <a:chOff x="6717214" y="3429000"/>
            <a:chExt cx="312056" cy="702491"/>
          </a:xfrm>
        </p:grpSpPr>
        <p:grpSp>
          <p:nvGrpSpPr>
            <p:cNvPr id="60" name="مجموعة 59"/>
            <p:cNvGrpSpPr/>
            <p:nvPr/>
          </p:nvGrpSpPr>
          <p:grpSpPr>
            <a:xfrm>
              <a:off x="6717214" y="3430451"/>
              <a:ext cx="91440" cy="701040"/>
              <a:chOff x="7391400" y="2286001"/>
              <a:chExt cx="91440" cy="701040"/>
            </a:xfrm>
          </p:grpSpPr>
          <p:sp>
            <p:nvSpPr>
              <p:cNvPr id="67" name="مستطيل 66"/>
              <p:cNvSpPr/>
              <p:nvPr/>
            </p:nvSpPr>
            <p:spPr>
              <a:xfrm>
                <a:off x="7391400" y="22860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68" name="مستطيل 67"/>
              <p:cNvSpPr/>
              <p:nvPr/>
            </p:nvSpPr>
            <p:spPr>
              <a:xfrm>
                <a:off x="7391400" y="24384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69" name="مستطيل 68"/>
              <p:cNvSpPr/>
              <p:nvPr/>
            </p:nvSpPr>
            <p:spPr>
              <a:xfrm>
                <a:off x="7391400" y="25908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70" name="مستطيل 69"/>
              <p:cNvSpPr/>
              <p:nvPr/>
            </p:nvSpPr>
            <p:spPr>
              <a:xfrm>
                <a:off x="7391400" y="27432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71" name="مستطيل 70"/>
              <p:cNvSpPr/>
              <p:nvPr/>
            </p:nvSpPr>
            <p:spPr>
              <a:xfrm>
                <a:off x="7391400" y="28956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1" name="مجموعة 60"/>
            <p:cNvGrpSpPr/>
            <p:nvPr/>
          </p:nvGrpSpPr>
          <p:grpSpPr>
            <a:xfrm>
              <a:off x="6934200" y="3429000"/>
              <a:ext cx="95070" cy="701040"/>
              <a:chOff x="6705600" y="2701836"/>
              <a:chExt cx="95070" cy="701040"/>
            </a:xfrm>
          </p:grpSpPr>
          <p:sp>
            <p:nvSpPr>
              <p:cNvPr id="62" name="مستطيل 61"/>
              <p:cNvSpPr/>
              <p:nvPr/>
            </p:nvSpPr>
            <p:spPr>
              <a:xfrm>
                <a:off x="6705600" y="27018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مستطيل 62"/>
              <p:cNvSpPr/>
              <p:nvPr/>
            </p:nvSpPr>
            <p:spPr>
              <a:xfrm>
                <a:off x="6709230" y="28542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64" name="مستطيل 63"/>
              <p:cNvSpPr/>
              <p:nvPr/>
            </p:nvSpPr>
            <p:spPr>
              <a:xfrm>
                <a:off x="6709230" y="30066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مستطيل 64"/>
              <p:cNvSpPr/>
              <p:nvPr/>
            </p:nvSpPr>
            <p:spPr>
              <a:xfrm>
                <a:off x="6709230" y="31590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66" name="مستطيل 65"/>
              <p:cNvSpPr/>
              <p:nvPr/>
            </p:nvSpPr>
            <p:spPr>
              <a:xfrm>
                <a:off x="6709230" y="33114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72" name="مجموعة 71"/>
          <p:cNvGrpSpPr/>
          <p:nvPr/>
        </p:nvGrpSpPr>
        <p:grpSpPr>
          <a:xfrm>
            <a:off x="5715000" y="1696506"/>
            <a:ext cx="312056" cy="702491"/>
            <a:chOff x="6717214" y="3429000"/>
            <a:chExt cx="312056" cy="702491"/>
          </a:xfrm>
        </p:grpSpPr>
        <p:grpSp>
          <p:nvGrpSpPr>
            <p:cNvPr id="73" name="مجموعة 72"/>
            <p:cNvGrpSpPr/>
            <p:nvPr/>
          </p:nvGrpSpPr>
          <p:grpSpPr>
            <a:xfrm>
              <a:off x="6717214" y="3430451"/>
              <a:ext cx="91440" cy="701040"/>
              <a:chOff x="7391400" y="2286001"/>
              <a:chExt cx="91440" cy="701040"/>
            </a:xfrm>
          </p:grpSpPr>
          <p:sp>
            <p:nvSpPr>
              <p:cNvPr id="80" name="مستطيل 79"/>
              <p:cNvSpPr/>
              <p:nvPr/>
            </p:nvSpPr>
            <p:spPr>
              <a:xfrm>
                <a:off x="7391400" y="22860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81" name="مستطيل 80"/>
              <p:cNvSpPr/>
              <p:nvPr/>
            </p:nvSpPr>
            <p:spPr>
              <a:xfrm>
                <a:off x="7391400" y="24384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82" name="مستطيل 81"/>
              <p:cNvSpPr/>
              <p:nvPr/>
            </p:nvSpPr>
            <p:spPr>
              <a:xfrm>
                <a:off x="7391400" y="25908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83" name="مستطيل 82"/>
              <p:cNvSpPr/>
              <p:nvPr/>
            </p:nvSpPr>
            <p:spPr>
              <a:xfrm>
                <a:off x="7391400" y="27432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84" name="مستطيل 83"/>
              <p:cNvSpPr/>
              <p:nvPr/>
            </p:nvSpPr>
            <p:spPr>
              <a:xfrm>
                <a:off x="7391400" y="28956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74" name="مجموعة 73"/>
            <p:cNvGrpSpPr/>
            <p:nvPr/>
          </p:nvGrpSpPr>
          <p:grpSpPr>
            <a:xfrm>
              <a:off x="6934200" y="3429000"/>
              <a:ext cx="95070" cy="701040"/>
              <a:chOff x="6705600" y="2701836"/>
              <a:chExt cx="95070" cy="701040"/>
            </a:xfrm>
          </p:grpSpPr>
          <p:sp>
            <p:nvSpPr>
              <p:cNvPr id="75" name="مستطيل 74"/>
              <p:cNvSpPr/>
              <p:nvPr/>
            </p:nvSpPr>
            <p:spPr>
              <a:xfrm>
                <a:off x="6705600" y="27018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مستطيل 75"/>
              <p:cNvSpPr/>
              <p:nvPr/>
            </p:nvSpPr>
            <p:spPr>
              <a:xfrm>
                <a:off x="6709230" y="28542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مستطيل 76"/>
              <p:cNvSpPr/>
              <p:nvPr/>
            </p:nvSpPr>
            <p:spPr>
              <a:xfrm>
                <a:off x="6709230" y="30066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78" name="مستطيل 77"/>
              <p:cNvSpPr/>
              <p:nvPr/>
            </p:nvSpPr>
            <p:spPr>
              <a:xfrm>
                <a:off x="6709230" y="31590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مستطيل 78"/>
              <p:cNvSpPr/>
              <p:nvPr/>
            </p:nvSpPr>
            <p:spPr>
              <a:xfrm>
                <a:off x="6709230" y="33114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85" name="مجموعة 84"/>
          <p:cNvGrpSpPr/>
          <p:nvPr/>
        </p:nvGrpSpPr>
        <p:grpSpPr>
          <a:xfrm>
            <a:off x="4800600" y="1659709"/>
            <a:ext cx="312056" cy="702491"/>
            <a:chOff x="6717214" y="3429000"/>
            <a:chExt cx="312056" cy="702491"/>
          </a:xfrm>
        </p:grpSpPr>
        <p:grpSp>
          <p:nvGrpSpPr>
            <p:cNvPr id="86" name="مجموعة 85"/>
            <p:cNvGrpSpPr/>
            <p:nvPr/>
          </p:nvGrpSpPr>
          <p:grpSpPr>
            <a:xfrm>
              <a:off x="6717214" y="3430451"/>
              <a:ext cx="91440" cy="701040"/>
              <a:chOff x="7391400" y="2286001"/>
              <a:chExt cx="91440" cy="701040"/>
            </a:xfrm>
          </p:grpSpPr>
          <p:sp>
            <p:nvSpPr>
              <p:cNvPr id="93" name="مستطيل 92"/>
              <p:cNvSpPr/>
              <p:nvPr/>
            </p:nvSpPr>
            <p:spPr>
              <a:xfrm>
                <a:off x="7391400" y="22860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4" name="مستطيل 93"/>
              <p:cNvSpPr/>
              <p:nvPr/>
            </p:nvSpPr>
            <p:spPr>
              <a:xfrm>
                <a:off x="7391400" y="24384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5" name="مستطيل 94"/>
              <p:cNvSpPr/>
              <p:nvPr/>
            </p:nvSpPr>
            <p:spPr>
              <a:xfrm>
                <a:off x="7391400" y="25908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6" name="مستطيل 95"/>
              <p:cNvSpPr/>
              <p:nvPr/>
            </p:nvSpPr>
            <p:spPr>
              <a:xfrm>
                <a:off x="7391400" y="27432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7" name="مستطيل 96"/>
              <p:cNvSpPr/>
              <p:nvPr/>
            </p:nvSpPr>
            <p:spPr>
              <a:xfrm>
                <a:off x="7391400" y="28956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87" name="مجموعة 86"/>
            <p:cNvGrpSpPr/>
            <p:nvPr/>
          </p:nvGrpSpPr>
          <p:grpSpPr>
            <a:xfrm>
              <a:off x="6934200" y="3429000"/>
              <a:ext cx="95070" cy="701040"/>
              <a:chOff x="6705600" y="2701836"/>
              <a:chExt cx="95070" cy="701040"/>
            </a:xfrm>
          </p:grpSpPr>
          <p:sp>
            <p:nvSpPr>
              <p:cNvPr id="88" name="مستطيل 87"/>
              <p:cNvSpPr/>
              <p:nvPr/>
            </p:nvSpPr>
            <p:spPr>
              <a:xfrm>
                <a:off x="6705600" y="27018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89" name="مستطيل 88"/>
              <p:cNvSpPr/>
              <p:nvPr/>
            </p:nvSpPr>
            <p:spPr>
              <a:xfrm>
                <a:off x="6709230" y="28542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0" name="مستطيل 89"/>
              <p:cNvSpPr/>
              <p:nvPr/>
            </p:nvSpPr>
            <p:spPr>
              <a:xfrm>
                <a:off x="6709230" y="30066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1" name="مستطيل 90"/>
              <p:cNvSpPr/>
              <p:nvPr/>
            </p:nvSpPr>
            <p:spPr>
              <a:xfrm>
                <a:off x="6709230" y="31590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92" name="مستطيل 91"/>
              <p:cNvSpPr/>
              <p:nvPr/>
            </p:nvSpPr>
            <p:spPr>
              <a:xfrm>
                <a:off x="6709230" y="33114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</p:grpSp>
      <p:cxnSp>
        <p:nvCxnSpPr>
          <p:cNvPr id="98" name="رابط مستقيم 97"/>
          <p:cNvCxnSpPr/>
          <p:nvPr/>
        </p:nvCxnSpPr>
        <p:spPr>
          <a:xfrm flipH="1">
            <a:off x="4497049" y="850662"/>
            <a:ext cx="35384" cy="31816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9" name="مستطيل مستدير الزوايا 98"/>
          <p:cNvSpPr/>
          <p:nvPr/>
        </p:nvSpPr>
        <p:spPr>
          <a:xfrm>
            <a:off x="3955554" y="1066800"/>
            <a:ext cx="387846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prstClr val="white"/>
                </a:solidFill>
              </a:rPr>
              <a:t>9</a:t>
            </a:r>
            <a:endParaRPr lang="ar-SA" b="1" dirty="0">
              <a:solidFill>
                <a:prstClr val="white"/>
              </a:solidFill>
            </a:endParaRPr>
          </a:p>
        </p:txBody>
      </p:sp>
      <p:grpSp>
        <p:nvGrpSpPr>
          <p:cNvPr id="100" name="مجموعة 99"/>
          <p:cNvGrpSpPr/>
          <p:nvPr/>
        </p:nvGrpSpPr>
        <p:grpSpPr>
          <a:xfrm>
            <a:off x="3867330" y="1676400"/>
            <a:ext cx="95070" cy="1463040"/>
            <a:chOff x="7387770" y="1524001"/>
            <a:chExt cx="95070" cy="1463040"/>
          </a:xfrm>
        </p:grpSpPr>
        <p:sp>
          <p:nvSpPr>
            <p:cNvPr id="101" name="مستطيل 100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2" name="مستطيل 101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3" name="مستطيل 102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4" name="مستطيل 103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5" name="مستطيل 104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6" name="مستطيل 105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7" name="مستطيل 106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8" name="مستطيل 107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09" name="مستطيل 108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0" name="مستطيل 109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11" name="مجموعة 110"/>
          <p:cNvGrpSpPr/>
          <p:nvPr/>
        </p:nvGrpSpPr>
        <p:grpSpPr>
          <a:xfrm>
            <a:off x="4010863" y="1676400"/>
            <a:ext cx="95070" cy="1463040"/>
            <a:chOff x="7387770" y="1524001"/>
            <a:chExt cx="95070" cy="1463040"/>
          </a:xfrm>
        </p:grpSpPr>
        <p:sp>
          <p:nvSpPr>
            <p:cNvPr id="112" name="مستطيل 111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3" name="مستطيل 112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4" name="مستطيل 113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5" name="مستطيل 114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6" name="مستطيل 115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7" name="مستطيل 116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8" name="مستطيل 117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19" name="مستطيل 118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0" name="مستطيل 119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1" name="مستطيل 120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22" name="مجموعة 121"/>
          <p:cNvGrpSpPr/>
          <p:nvPr/>
        </p:nvGrpSpPr>
        <p:grpSpPr>
          <a:xfrm>
            <a:off x="4191000" y="1671209"/>
            <a:ext cx="95070" cy="1463040"/>
            <a:chOff x="7387770" y="1524001"/>
            <a:chExt cx="95070" cy="1463040"/>
          </a:xfrm>
        </p:grpSpPr>
        <p:sp>
          <p:nvSpPr>
            <p:cNvPr id="123" name="مستطيل 122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4" name="مستطيل 123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5" name="مستطيل 124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6" name="مستطيل 125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7" name="مستطيل 126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8" name="مستطيل 127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29" name="مستطيل 128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0" name="مستطيل 129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1" name="مستطيل 130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2" name="مستطيل 131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33" name="مجموعة 132"/>
          <p:cNvGrpSpPr/>
          <p:nvPr/>
        </p:nvGrpSpPr>
        <p:grpSpPr>
          <a:xfrm>
            <a:off x="3714930" y="1676400"/>
            <a:ext cx="95070" cy="1463040"/>
            <a:chOff x="7387770" y="1524001"/>
            <a:chExt cx="95070" cy="1463040"/>
          </a:xfrm>
        </p:grpSpPr>
        <p:sp>
          <p:nvSpPr>
            <p:cNvPr id="134" name="مستطيل 133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5" name="مستطيل 134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6" name="مستطيل 135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7" name="مستطيل 136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8" name="مستطيل 137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39" name="مستطيل 138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0" name="مستطيل 139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1" name="مستطيل 140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2" name="مستطيل 141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3" name="مستطيل 142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44" name="مجموعة 143"/>
          <p:cNvGrpSpPr/>
          <p:nvPr/>
        </p:nvGrpSpPr>
        <p:grpSpPr>
          <a:xfrm>
            <a:off x="3562530" y="1676400"/>
            <a:ext cx="95070" cy="1463040"/>
            <a:chOff x="7387770" y="1524001"/>
            <a:chExt cx="95070" cy="1463040"/>
          </a:xfrm>
        </p:grpSpPr>
        <p:sp>
          <p:nvSpPr>
            <p:cNvPr id="145" name="مستطيل 144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6" name="مستطيل 145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7" name="مستطيل 146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8" name="مستطيل 147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49" name="مستطيل 148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0" name="مستطيل 149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1" name="مستطيل 150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2" name="مستطيل 151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3" name="مستطيل 152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4" name="مستطيل 153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55" name="مجموعة 154"/>
          <p:cNvGrpSpPr/>
          <p:nvPr/>
        </p:nvGrpSpPr>
        <p:grpSpPr>
          <a:xfrm>
            <a:off x="3410130" y="1676400"/>
            <a:ext cx="95070" cy="1463040"/>
            <a:chOff x="7387770" y="1524001"/>
            <a:chExt cx="95070" cy="1463040"/>
          </a:xfrm>
        </p:grpSpPr>
        <p:sp>
          <p:nvSpPr>
            <p:cNvPr id="156" name="مستطيل 155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7" name="مستطيل 156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8" name="مستطيل 157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9" name="مستطيل 158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0" name="مستطيل 159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1" name="مستطيل 160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2" name="مستطيل 161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3" name="مستطيل 162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4" name="مستطيل 163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5" name="مستطيل 164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66" name="مجموعة 165"/>
          <p:cNvGrpSpPr/>
          <p:nvPr/>
        </p:nvGrpSpPr>
        <p:grpSpPr>
          <a:xfrm>
            <a:off x="3276600" y="1676400"/>
            <a:ext cx="95070" cy="1463040"/>
            <a:chOff x="7387770" y="1524001"/>
            <a:chExt cx="95070" cy="1463040"/>
          </a:xfrm>
        </p:grpSpPr>
        <p:sp>
          <p:nvSpPr>
            <p:cNvPr id="167" name="مستطيل 166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8" name="مستطيل 167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69" name="مستطيل 168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0" name="مستطيل 169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1" name="مستطيل 170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2" name="مستطيل 171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3" name="مستطيل 172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4" name="مستطيل 173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5" name="مستطيل 174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6" name="مستطيل 175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177" name="مجموعة 176"/>
          <p:cNvGrpSpPr/>
          <p:nvPr/>
        </p:nvGrpSpPr>
        <p:grpSpPr>
          <a:xfrm>
            <a:off x="3105330" y="1676400"/>
            <a:ext cx="95070" cy="1463040"/>
            <a:chOff x="7387770" y="1524001"/>
            <a:chExt cx="95070" cy="1463040"/>
          </a:xfrm>
        </p:grpSpPr>
        <p:sp>
          <p:nvSpPr>
            <p:cNvPr id="178" name="مستطيل 177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9" name="مستطيل 178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80" name="مستطيل 179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81" name="مستطيل 180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82" name="مستطيل 181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83" name="مستطيل 182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84" name="مستطيل 183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85" name="مستطيل 184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86" name="مستطيل 185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87" name="مستطيل 186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02" name="مجموعة 201"/>
          <p:cNvGrpSpPr/>
          <p:nvPr/>
        </p:nvGrpSpPr>
        <p:grpSpPr>
          <a:xfrm>
            <a:off x="2100238" y="1377675"/>
            <a:ext cx="109562" cy="853682"/>
            <a:chOff x="7387770" y="1524001"/>
            <a:chExt cx="95070" cy="1463040"/>
          </a:xfrm>
        </p:grpSpPr>
        <p:sp>
          <p:nvSpPr>
            <p:cNvPr id="203" name="مستطيل 202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4" name="مستطيل 203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5" name="مستطيل 204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6" name="مستطيل 205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7" name="مستطيل 206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8" name="مستطيل 207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09" name="مستطيل 208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0" name="مستطيل 209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1" name="مستطيل 210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2" name="مستطيل 211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13" name="مجموعة 212"/>
          <p:cNvGrpSpPr/>
          <p:nvPr/>
        </p:nvGrpSpPr>
        <p:grpSpPr>
          <a:xfrm>
            <a:off x="1871638" y="1371600"/>
            <a:ext cx="109562" cy="853682"/>
            <a:chOff x="7387770" y="1524001"/>
            <a:chExt cx="95070" cy="1463040"/>
          </a:xfrm>
        </p:grpSpPr>
        <p:sp>
          <p:nvSpPr>
            <p:cNvPr id="214" name="مستطيل 213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5" name="مستطيل 214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6" name="مستطيل 215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7" name="مستطيل 216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8" name="مستطيل 217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9" name="مستطيل 218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0" name="مستطيل 219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1" name="مستطيل 220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2" name="مستطيل 221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3" name="مستطيل 222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24" name="مجموعة 223"/>
          <p:cNvGrpSpPr/>
          <p:nvPr/>
        </p:nvGrpSpPr>
        <p:grpSpPr>
          <a:xfrm>
            <a:off x="1642004" y="1371600"/>
            <a:ext cx="109562" cy="853682"/>
            <a:chOff x="7387770" y="1524001"/>
            <a:chExt cx="95070" cy="1463040"/>
          </a:xfrm>
        </p:grpSpPr>
        <p:sp>
          <p:nvSpPr>
            <p:cNvPr id="225" name="مستطيل 224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6" name="مستطيل 225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7" name="مستطيل 226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8" name="مستطيل 227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9" name="مستطيل 228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0" name="مستطيل 229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1" name="مستطيل 230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2" name="مستطيل 231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3" name="مستطيل 232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4" name="مستطيل 233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35" name="مجموعة 234"/>
          <p:cNvGrpSpPr/>
          <p:nvPr/>
        </p:nvGrpSpPr>
        <p:grpSpPr>
          <a:xfrm>
            <a:off x="1413404" y="1371600"/>
            <a:ext cx="109562" cy="853682"/>
            <a:chOff x="7387770" y="1524001"/>
            <a:chExt cx="95070" cy="1463040"/>
          </a:xfrm>
        </p:grpSpPr>
        <p:sp>
          <p:nvSpPr>
            <p:cNvPr id="236" name="مستطيل 235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7" name="مستطيل 236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8" name="مستطيل 237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9" name="مستطيل 238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0" name="مستطيل 239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1" name="مستطيل 240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2" name="مستطيل 241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3" name="مستطيل 242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4" name="مستطيل 243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45" name="مستطيل 244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57" name="مجموعة 256"/>
          <p:cNvGrpSpPr/>
          <p:nvPr/>
        </p:nvGrpSpPr>
        <p:grpSpPr>
          <a:xfrm>
            <a:off x="1414438" y="2346718"/>
            <a:ext cx="109562" cy="853682"/>
            <a:chOff x="7387770" y="1524001"/>
            <a:chExt cx="95070" cy="1463040"/>
          </a:xfrm>
        </p:grpSpPr>
        <p:sp>
          <p:nvSpPr>
            <p:cNvPr id="258" name="مستطيل 257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9" name="مستطيل 258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0" name="مستطيل 259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1" name="مستطيل 260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2" name="مستطيل 261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3" name="مستطيل 262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4" name="مستطيل 263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5" name="مستطيل 264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6" name="مستطيل 265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7" name="مستطيل 266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68" name="مجموعة 267"/>
          <p:cNvGrpSpPr/>
          <p:nvPr/>
        </p:nvGrpSpPr>
        <p:grpSpPr>
          <a:xfrm>
            <a:off x="1643038" y="2346718"/>
            <a:ext cx="109562" cy="853682"/>
            <a:chOff x="7387770" y="1524001"/>
            <a:chExt cx="95070" cy="1463040"/>
          </a:xfrm>
        </p:grpSpPr>
        <p:sp>
          <p:nvSpPr>
            <p:cNvPr id="269" name="مستطيل 268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0" name="مستطيل 269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1" name="مستطيل 270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2" name="مستطيل 271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3" name="مستطيل 272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4" name="مستطيل 273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5" name="مستطيل 274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6" name="مستطيل 275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7" name="مستطيل 276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78" name="مستطيل 277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79" name="مجموعة 278"/>
          <p:cNvGrpSpPr/>
          <p:nvPr/>
        </p:nvGrpSpPr>
        <p:grpSpPr>
          <a:xfrm>
            <a:off x="1871638" y="2362200"/>
            <a:ext cx="109562" cy="853682"/>
            <a:chOff x="7387770" y="1524001"/>
            <a:chExt cx="95070" cy="1463040"/>
          </a:xfrm>
        </p:grpSpPr>
        <p:sp>
          <p:nvSpPr>
            <p:cNvPr id="280" name="مستطيل 279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1" name="مستطيل 280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2" name="مستطيل 281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3" name="مستطيل 282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4" name="مستطيل 283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5" name="مستطيل 284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6" name="مستطيل 285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7" name="مستطيل 286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8" name="مستطيل 287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9" name="مستطيل 288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290" name="مجموعة 289"/>
          <p:cNvGrpSpPr/>
          <p:nvPr/>
        </p:nvGrpSpPr>
        <p:grpSpPr>
          <a:xfrm>
            <a:off x="2133600" y="2362200"/>
            <a:ext cx="109562" cy="853682"/>
            <a:chOff x="7387770" y="1524001"/>
            <a:chExt cx="95070" cy="1463040"/>
          </a:xfrm>
        </p:grpSpPr>
        <p:sp>
          <p:nvSpPr>
            <p:cNvPr id="291" name="مستطيل 290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92" name="مستطيل 291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93" name="مستطيل 292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94" name="مستطيل 293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95" name="مستطيل 294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96" name="مستطيل 295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97" name="مستطيل 296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98" name="مستطيل 297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99" name="مستطيل 298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00" name="مستطيل 299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301" name="مربع نص 300"/>
          <p:cNvSpPr txBox="1"/>
          <p:nvPr/>
        </p:nvSpPr>
        <p:spPr>
          <a:xfrm>
            <a:off x="5063306" y="3058120"/>
            <a:ext cx="25966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3 عشرات = 30 أحاد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02" name="مربع نص 301"/>
          <p:cNvSpPr txBox="1"/>
          <p:nvPr/>
        </p:nvSpPr>
        <p:spPr>
          <a:xfrm>
            <a:off x="1358882" y="3486291"/>
            <a:ext cx="25966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8 أحاد = 80عشرات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cxnSp>
        <p:nvCxnSpPr>
          <p:cNvPr id="307" name="رابط مستقيم 306"/>
          <p:cNvCxnSpPr/>
          <p:nvPr/>
        </p:nvCxnSpPr>
        <p:spPr>
          <a:xfrm>
            <a:off x="1219200" y="4114800"/>
            <a:ext cx="661110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9" name="مستطيل مستدير الزوايا 308"/>
          <p:cNvSpPr/>
          <p:nvPr/>
        </p:nvSpPr>
        <p:spPr>
          <a:xfrm>
            <a:off x="7615003" y="4267199"/>
            <a:ext cx="600532" cy="60460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prstClr val="white"/>
                </a:solidFill>
              </a:rPr>
              <a:t>10</a:t>
            </a:r>
            <a:endParaRPr lang="ar-SA" sz="1600" b="1" dirty="0">
              <a:solidFill>
                <a:prstClr val="white"/>
              </a:solidFill>
            </a:endParaRPr>
          </a:p>
        </p:txBody>
      </p:sp>
      <p:grpSp>
        <p:nvGrpSpPr>
          <p:cNvPr id="310" name="مجموعة 309"/>
          <p:cNvGrpSpPr/>
          <p:nvPr/>
        </p:nvGrpSpPr>
        <p:grpSpPr>
          <a:xfrm>
            <a:off x="6593638" y="4522007"/>
            <a:ext cx="312056" cy="701040"/>
            <a:chOff x="6717214" y="3430451"/>
            <a:chExt cx="312056" cy="701040"/>
          </a:xfrm>
        </p:grpSpPr>
        <p:grpSp>
          <p:nvGrpSpPr>
            <p:cNvPr id="311" name="مجموعة 310"/>
            <p:cNvGrpSpPr/>
            <p:nvPr/>
          </p:nvGrpSpPr>
          <p:grpSpPr>
            <a:xfrm>
              <a:off x="6717214" y="3430451"/>
              <a:ext cx="91440" cy="701040"/>
              <a:chOff x="7391400" y="2286001"/>
              <a:chExt cx="91440" cy="701040"/>
            </a:xfrm>
          </p:grpSpPr>
          <p:sp>
            <p:nvSpPr>
              <p:cNvPr id="318" name="مستطيل 317"/>
              <p:cNvSpPr/>
              <p:nvPr/>
            </p:nvSpPr>
            <p:spPr>
              <a:xfrm>
                <a:off x="7391400" y="22860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19" name="مستطيل 318"/>
              <p:cNvSpPr/>
              <p:nvPr/>
            </p:nvSpPr>
            <p:spPr>
              <a:xfrm>
                <a:off x="7391400" y="24384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20" name="مستطيل 319"/>
              <p:cNvSpPr/>
              <p:nvPr/>
            </p:nvSpPr>
            <p:spPr>
              <a:xfrm>
                <a:off x="7391400" y="25908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21" name="مستطيل 320"/>
              <p:cNvSpPr/>
              <p:nvPr/>
            </p:nvSpPr>
            <p:spPr>
              <a:xfrm>
                <a:off x="7391400" y="27432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22" name="مستطيل 321"/>
              <p:cNvSpPr/>
              <p:nvPr/>
            </p:nvSpPr>
            <p:spPr>
              <a:xfrm>
                <a:off x="7391400" y="28956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12" name="مجموعة 311"/>
            <p:cNvGrpSpPr/>
            <p:nvPr/>
          </p:nvGrpSpPr>
          <p:grpSpPr>
            <a:xfrm>
              <a:off x="6937830" y="3581400"/>
              <a:ext cx="91440" cy="396240"/>
              <a:chOff x="6709230" y="2854236"/>
              <a:chExt cx="91440" cy="396240"/>
            </a:xfrm>
          </p:grpSpPr>
          <p:sp>
            <p:nvSpPr>
              <p:cNvPr id="314" name="مستطيل 313"/>
              <p:cNvSpPr/>
              <p:nvPr/>
            </p:nvSpPr>
            <p:spPr>
              <a:xfrm>
                <a:off x="6709230" y="28542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15" name="مستطيل 314"/>
              <p:cNvSpPr/>
              <p:nvPr/>
            </p:nvSpPr>
            <p:spPr>
              <a:xfrm>
                <a:off x="6709230" y="30066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16" name="مستطيل 315"/>
              <p:cNvSpPr/>
              <p:nvPr/>
            </p:nvSpPr>
            <p:spPr>
              <a:xfrm>
                <a:off x="6709230" y="31590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323" name="مجموعة 322"/>
          <p:cNvGrpSpPr/>
          <p:nvPr/>
        </p:nvGrpSpPr>
        <p:grpSpPr>
          <a:xfrm>
            <a:off x="5751659" y="4444235"/>
            <a:ext cx="109562" cy="853682"/>
            <a:chOff x="7387770" y="1524001"/>
            <a:chExt cx="95070" cy="1463040"/>
          </a:xfrm>
        </p:grpSpPr>
        <p:sp>
          <p:nvSpPr>
            <p:cNvPr id="324" name="مستطيل 323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25" name="مستطيل 324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26" name="مستطيل 325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27" name="مستطيل 326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28" name="مستطيل 327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29" name="مستطيل 328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30" name="مستطيل 329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31" name="مستطيل 330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32" name="مستطيل 331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33" name="مستطيل 332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334" name="مجموعة 333"/>
          <p:cNvGrpSpPr/>
          <p:nvPr/>
        </p:nvGrpSpPr>
        <p:grpSpPr>
          <a:xfrm>
            <a:off x="5419664" y="4446376"/>
            <a:ext cx="109562" cy="853682"/>
            <a:chOff x="7387770" y="1524001"/>
            <a:chExt cx="95070" cy="1463040"/>
          </a:xfrm>
        </p:grpSpPr>
        <p:sp>
          <p:nvSpPr>
            <p:cNvPr id="335" name="مستطيل 334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36" name="مستطيل 335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37" name="مستطيل 336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38" name="مستطيل 337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39" name="مستطيل 338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40" name="مستطيل 339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41" name="مستطيل 340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42" name="مستطيل 341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43" name="مستطيل 342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44" name="مستطيل 343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346" name="مربع نص 345"/>
          <p:cNvSpPr txBox="1"/>
          <p:nvPr/>
        </p:nvSpPr>
        <p:spPr>
          <a:xfrm>
            <a:off x="5099528" y="5410200"/>
            <a:ext cx="25966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8آحاد   2 عشرات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8+ 20 = 28</a:t>
            </a:r>
            <a:endParaRPr lang="ar-SA" sz="2400" b="1" dirty="0">
              <a:solidFill>
                <a:srgbClr val="FF0000"/>
              </a:solidFill>
            </a:endParaRPr>
          </a:p>
        </p:txBody>
      </p:sp>
      <p:cxnSp>
        <p:nvCxnSpPr>
          <p:cNvPr id="347" name="رابط مستقيم 346"/>
          <p:cNvCxnSpPr/>
          <p:nvPr/>
        </p:nvCxnSpPr>
        <p:spPr>
          <a:xfrm>
            <a:off x="4495800" y="4193042"/>
            <a:ext cx="0" cy="205535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0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5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351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52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353" name="مجموعة 352"/>
          <p:cNvGrpSpPr/>
          <p:nvPr/>
        </p:nvGrpSpPr>
        <p:grpSpPr>
          <a:xfrm>
            <a:off x="3189514" y="4604610"/>
            <a:ext cx="312056" cy="701040"/>
            <a:chOff x="6717214" y="3430451"/>
            <a:chExt cx="312056" cy="701040"/>
          </a:xfrm>
        </p:grpSpPr>
        <p:grpSp>
          <p:nvGrpSpPr>
            <p:cNvPr id="354" name="مجموعة 353"/>
            <p:cNvGrpSpPr/>
            <p:nvPr/>
          </p:nvGrpSpPr>
          <p:grpSpPr>
            <a:xfrm>
              <a:off x="6717214" y="3430451"/>
              <a:ext cx="91440" cy="701040"/>
              <a:chOff x="7391400" y="2286001"/>
              <a:chExt cx="91440" cy="701040"/>
            </a:xfrm>
          </p:grpSpPr>
          <p:sp>
            <p:nvSpPr>
              <p:cNvPr id="361" name="مستطيل 360"/>
              <p:cNvSpPr/>
              <p:nvPr/>
            </p:nvSpPr>
            <p:spPr>
              <a:xfrm>
                <a:off x="7391400" y="22860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62" name="مستطيل 361"/>
              <p:cNvSpPr/>
              <p:nvPr/>
            </p:nvSpPr>
            <p:spPr>
              <a:xfrm>
                <a:off x="7391400" y="24384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63" name="مستطيل 362"/>
              <p:cNvSpPr/>
              <p:nvPr/>
            </p:nvSpPr>
            <p:spPr>
              <a:xfrm>
                <a:off x="7391400" y="25908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64" name="مستطيل 363"/>
              <p:cNvSpPr/>
              <p:nvPr/>
            </p:nvSpPr>
            <p:spPr>
              <a:xfrm>
                <a:off x="7391400" y="27432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65" name="مستطيل 364"/>
              <p:cNvSpPr/>
              <p:nvPr/>
            </p:nvSpPr>
            <p:spPr>
              <a:xfrm>
                <a:off x="7391400" y="28956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55" name="مجموعة 354"/>
            <p:cNvGrpSpPr/>
            <p:nvPr/>
          </p:nvGrpSpPr>
          <p:grpSpPr>
            <a:xfrm>
              <a:off x="6937830" y="3581400"/>
              <a:ext cx="91440" cy="548640"/>
              <a:chOff x="6709230" y="2854236"/>
              <a:chExt cx="91440" cy="548640"/>
            </a:xfrm>
          </p:grpSpPr>
          <p:sp>
            <p:nvSpPr>
              <p:cNvPr id="357" name="مستطيل 356"/>
              <p:cNvSpPr/>
              <p:nvPr/>
            </p:nvSpPr>
            <p:spPr>
              <a:xfrm>
                <a:off x="6709230" y="28542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58" name="مستطيل 357"/>
              <p:cNvSpPr/>
              <p:nvPr/>
            </p:nvSpPr>
            <p:spPr>
              <a:xfrm>
                <a:off x="6709230" y="30066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59" name="مستطيل 358"/>
              <p:cNvSpPr/>
              <p:nvPr/>
            </p:nvSpPr>
            <p:spPr>
              <a:xfrm>
                <a:off x="6709230" y="31590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360" name="مستطيل 359"/>
              <p:cNvSpPr/>
              <p:nvPr/>
            </p:nvSpPr>
            <p:spPr>
              <a:xfrm>
                <a:off x="6709230" y="3311436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366" name="مستطيل مستدير الزوايا 365"/>
          <p:cNvSpPr/>
          <p:nvPr/>
        </p:nvSpPr>
        <p:spPr>
          <a:xfrm>
            <a:off x="3810000" y="4505057"/>
            <a:ext cx="600532" cy="60460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prstClr val="white"/>
                </a:solidFill>
              </a:rPr>
              <a:t>11</a:t>
            </a:r>
            <a:endParaRPr lang="ar-SA" sz="1600" b="1" dirty="0">
              <a:solidFill>
                <a:prstClr val="white"/>
              </a:solidFill>
            </a:endParaRPr>
          </a:p>
        </p:txBody>
      </p:sp>
      <p:grpSp>
        <p:nvGrpSpPr>
          <p:cNvPr id="367" name="مجموعة 366"/>
          <p:cNvGrpSpPr/>
          <p:nvPr/>
        </p:nvGrpSpPr>
        <p:grpSpPr>
          <a:xfrm>
            <a:off x="1905000" y="4556518"/>
            <a:ext cx="109562" cy="853682"/>
            <a:chOff x="7387770" y="1524001"/>
            <a:chExt cx="95070" cy="1463040"/>
          </a:xfrm>
        </p:grpSpPr>
        <p:sp>
          <p:nvSpPr>
            <p:cNvPr id="368" name="مستطيل 367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69" name="مستطيل 368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70" name="مستطيل 369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71" name="مستطيل 370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72" name="مستطيل 371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73" name="مستطيل 372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74" name="مستطيل 373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75" name="مستطيل 374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76" name="مستطيل 375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77" name="مستطيل 376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378" name="مجموعة 377"/>
          <p:cNvGrpSpPr/>
          <p:nvPr/>
        </p:nvGrpSpPr>
        <p:grpSpPr>
          <a:xfrm>
            <a:off x="2133600" y="4556518"/>
            <a:ext cx="109562" cy="853682"/>
            <a:chOff x="7387770" y="1524001"/>
            <a:chExt cx="95070" cy="1463040"/>
          </a:xfrm>
        </p:grpSpPr>
        <p:sp>
          <p:nvSpPr>
            <p:cNvPr id="379" name="مستطيل 378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80" name="مستطيل 379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81" name="مستطيل 380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82" name="مستطيل 381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83" name="مستطيل 382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84" name="مستطيل 383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85" name="مستطيل 384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86" name="مستطيل 385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87" name="مستطيل 386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88" name="مستطيل 387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389" name="مجموعة 388"/>
          <p:cNvGrpSpPr/>
          <p:nvPr/>
        </p:nvGrpSpPr>
        <p:grpSpPr>
          <a:xfrm>
            <a:off x="2362200" y="4572000"/>
            <a:ext cx="109562" cy="853682"/>
            <a:chOff x="7387770" y="1524001"/>
            <a:chExt cx="95070" cy="1463040"/>
          </a:xfrm>
        </p:grpSpPr>
        <p:sp>
          <p:nvSpPr>
            <p:cNvPr id="390" name="مستطيل 389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91" name="مستطيل 390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92" name="مستطيل 391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93" name="مستطيل 392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94" name="مستطيل 393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95" name="مستطيل 394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96" name="مستطيل 395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97" name="مستطيل 396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98" name="مستطيل 397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99" name="مستطيل 398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grpSp>
        <p:nvGrpSpPr>
          <p:cNvPr id="400" name="مجموعة 399"/>
          <p:cNvGrpSpPr/>
          <p:nvPr/>
        </p:nvGrpSpPr>
        <p:grpSpPr>
          <a:xfrm>
            <a:off x="1676400" y="4556518"/>
            <a:ext cx="109562" cy="853682"/>
            <a:chOff x="7387770" y="1524001"/>
            <a:chExt cx="95070" cy="1463040"/>
          </a:xfrm>
        </p:grpSpPr>
        <p:sp>
          <p:nvSpPr>
            <p:cNvPr id="401" name="مستطيل 400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02" name="مستطيل 401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03" name="مستطيل 402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04" name="مستطيل 403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05" name="مستطيل 404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06" name="مستطيل 405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07" name="مستطيل 406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08" name="مستطيل 407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09" name="مستطيل 408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10" name="مستطيل 409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411" name="مربع نص 410"/>
          <p:cNvSpPr txBox="1"/>
          <p:nvPr/>
        </p:nvSpPr>
        <p:spPr>
          <a:xfrm>
            <a:off x="1647688" y="5497232"/>
            <a:ext cx="259667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9آحاد   4عشرات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9 + 40= 32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12" name="Teardrop 8"/>
          <p:cNvSpPr/>
          <p:nvPr/>
        </p:nvSpPr>
        <p:spPr>
          <a:xfrm>
            <a:off x="64594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84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2" grpId="0" animBg="1"/>
      <p:bldP spid="23" grpId="0"/>
      <p:bldP spid="24" grpId="0" animBg="1"/>
      <p:bldP spid="99" grpId="0" animBg="1"/>
      <p:bldP spid="301" grpId="0"/>
      <p:bldP spid="302" grpId="0"/>
      <p:bldP spid="309" grpId="0" animBg="1"/>
      <p:bldP spid="346" grpId="0"/>
      <p:bldP spid="366" grpId="0" animBg="1"/>
      <p:bldP spid="4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الآحاد والعشرات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2" name="مخطط انسيابي: محطة طرفية 21"/>
          <p:cNvSpPr/>
          <p:nvPr/>
        </p:nvSpPr>
        <p:spPr>
          <a:xfrm>
            <a:off x="7328892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4" name="مستطيل مستدير الزوايا 23"/>
          <p:cNvSpPr/>
          <p:nvPr/>
        </p:nvSpPr>
        <p:spPr>
          <a:xfrm>
            <a:off x="7924800" y="1524000"/>
            <a:ext cx="755154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prstClr val="white"/>
                </a:solidFill>
              </a:rPr>
              <a:t>12</a:t>
            </a:r>
            <a:endParaRPr lang="ar-SA" b="1" dirty="0">
              <a:solidFill>
                <a:prstClr val="white"/>
              </a:solidFill>
            </a:endParaRPr>
          </a:p>
        </p:txBody>
      </p:sp>
      <p:cxnSp>
        <p:nvCxnSpPr>
          <p:cNvPr id="98" name="رابط مستقيم 97"/>
          <p:cNvCxnSpPr/>
          <p:nvPr/>
        </p:nvCxnSpPr>
        <p:spPr>
          <a:xfrm flipH="1">
            <a:off x="4876800" y="1248228"/>
            <a:ext cx="35384" cy="37809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0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5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351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52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12" name="Teardrop 8"/>
          <p:cNvSpPr/>
          <p:nvPr/>
        </p:nvSpPr>
        <p:spPr>
          <a:xfrm>
            <a:off x="64594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9" y="1371600"/>
            <a:ext cx="2438401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3" name="مربع نص 412"/>
          <p:cNvSpPr txBox="1"/>
          <p:nvPr/>
        </p:nvSpPr>
        <p:spPr>
          <a:xfrm>
            <a:off x="5181600" y="2819400"/>
            <a:ext cx="335182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6  آحاد   7 عشرات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6     + 70   = 76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14" name="مستطيل مستدير الزوايا 413"/>
          <p:cNvSpPr/>
          <p:nvPr/>
        </p:nvSpPr>
        <p:spPr>
          <a:xfrm>
            <a:off x="3819500" y="1524000"/>
            <a:ext cx="755154" cy="457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prstClr val="white"/>
                </a:solidFill>
              </a:rPr>
              <a:t>13</a:t>
            </a:r>
            <a:endParaRPr lang="ar-SA" b="1" dirty="0">
              <a:solidFill>
                <a:prstClr val="white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71600"/>
            <a:ext cx="2514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5" name="مربع نص 414"/>
          <p:cNvSpPr txBox="1"/>
          <p:nvPr/>
        </p:nvSpPr>
        <p:spPr>
          <a:xfrm>
            <a:off x="914400" y="2819400"/>
            <a:ext cx="335182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9  آحاد   6 عشرات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9     + 60   = 69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66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2" grpId="0" animBg="1"/>
      <p:bldP spid="24" grpId="0" animBg="1"/>
      <p:bldP spid="413" grpId="0"/>
      <p:bldP spid="414" grpId="0" animBg="1"/>
      <p:bldP spid="4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الآحاد والعشرات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Round Diagonal Corner Rectangle 1"/>
          <p:cNvSpPr/>
          <p:nvPr/>
        </p:nvSpPr>
        <p:spPr>
          <a:xfrm>
            <a:off x="4876800" y="769257"/>
            <a:ext cx="2895600" cy="754743"/>
          </a:xfrm>
          <a:prstGeom prst="round2Diag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prstClr val="black"/>
                </a:solidFill>
              </a:rPr>
              <a:t>أحل المسألة </a:t>
            </a:r>
            <a:endParaRPr lang="ar-SA" sz="4000" b="1" dirty="0">
              <a:solidFill>
                <a:prstClr val="black"/>
              </a:solidFill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7548334" y="1905000"/>
            <a:ext cx="600532" cy="60460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prstClr val="white"/>
                </a:solidFill>
              </a:rPr>
              <a:t>14</a:t>
            </a:r>
            <a:endParaRPr lang="ar-SA" sz="1600" b="1" dirty="0">
              <a:solidFill>
                <a:prstClr val="white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990600" y="1828800"/>
            <a:ext cx="65532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B050"/>
                </a:solidFill>
              </a:rPr>
              <a:t>الحس العددي : مع جميلة 4 أكياس من البسكويت ، في كل كيس 10 قطع ، إذا كان في جيبها 3 قطع أخرى ، فكم قطعة بسكويت معها ؟ .....   قطعة بسكويت . </a:t>
            </a:r>
            <a:endParaRPr lang="ar-SA" sz="2800" b="1" dirty="0">
              <a:solidFill>
                <a:srgbClr val="00B05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206" y="3505200"/>
            <a:ext cx="2971800" cy="2582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مربع نص 6"/>
          <p:cNvSpPr txBox="1"/>
          <p:nvPr/>
        </p:nvSpPr>
        <p:spPr>
          <a:xfrm>
            <a:off x="3733800" y="2615625"/>
            <a:ext cx="75659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43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3" name="Teardrop 8"/>
          <p:cNvSpPr/>
          <p:nvPr/>
        </p:nvSpPr>
        <p:spPr>
          <a:xfrm>
            <a:off x="64594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298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" grpId="0" animBg="1"/>
      <p:bldP spid="10" grpId="0" animBg="1"/>
      <p:bldP spid="3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256</Words>
  <Application>Microsoft Office PowerPoint</Application>
  <PresentationFormat>عرض على الشاشة (3:4)‏</PresentationFormat>
  <Paragraphs>101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DAWHA</cp:lastModifiedBy>
  <cp:revision>6</cp:revision>
  <dcterms:created xsi:type="dcterms:W3CDTF">2015-10-06T14:56:54Z</dcterms:created>
  <dcterms:modified xsi:type="dcterms:W3CDTF">2017-02-21T17:59:36Z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