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3" r:id="rId2"/>
    <p:sldId id="261" r:id="rId3"/>
  </p:sldIdLst>
  <p:sldSz cx="6858000" cy="9144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56" d="100"/>
          <a:sy n="56" d="100"/>
        </p:scale>
        <p:origin x="1980" y="2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16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92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628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578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9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107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02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9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93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854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/>
              <a:pPr/>
              <a:t>11/06/38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454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ستطيل 17"/>
          <p:cNvSpPr/>
          <p:nvPr/>
        </p:nvSpPr>
        <p:spPr>
          <a:xfrm>
            <a:off x="126497" y="2416509"/>
            <a:ext cx="6620434" cy="1458216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ربع نص 20"/>
          <p:cNvSpPr txBox="1"/>
          <p:nvPr/>
        </p:nvSpPr>
        <p:spPr>
          <a:xfrm>
            <a:off x="3395221" y="2340229"/>
            <a:ext cx="3367612" cy="273921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الأول</a:t>
            </a:r>
            <a:r>
              <a:rPr lang="ar-SA" sz="1200" b="1" u="sng" dirty="0"/>
              <a:t>:</a:t>
            </a:r>
          </a:p>
          <a:p>
            <a:r>
              <a:rPr lang="ar-SA" sz="1100" b="1" dirty="0">
                <a:solidFill>
                  <a:schemeClr val="tx1"/>
                </a:solidFill>
              </a:rPr>
              <a:t>في محل للأحذية وزع 27 زوج من الأحذية على عدد الرفوف فوضع  9 أزواج على كل رف </a:t>
            </a:r>
          </a:p>
          <a:p>
            <a:r>
              <a:rPr lang="ar-SA" sz="1100" b="1" dirty="0"/>
              <a:t>كم عدد الأحذية في كل رف؟</a:t>
            </a:r>
          </a:p>
          <a:p>
            <a:r>
              <a:rPr lang="ar-SA" sz="1100" b="1" u="sng" dirty="0">
                <a:solidFill>
                  <a:schemeClr val="tx1"/>
                </a:solidFill>
              </a:rPr>
              <a:t>المعطيات: </a:t>
            </a:r>
            <a:r>
              <a:rPr lang="ar-SA" sz="1100" b="1" dirty="0">
                <a:solidFill>
                  <a:schemeClr val="tx1"/>
                </a:solidFill>
              </a:rPr>
              <a:t>في محل للأحذية  وزع .........زوج من الأحذية على عدد الرفوف فوضع ...........أزواج على كل رف </a:t>
            </a:r>
          </a:p>
          <a:p>
            <a:r>
              <a:rPr lang="ar-SA" sz="1100" b="1" u="sng" dirty="0"/>
              <a:t>المطلوب : </a:t>
            </a:r>
            <a:r>
              <a:rPr lang="ar-SA" sz="1100" b="1" dirty="0"/>
              <a:t>كم ....................................؟</a:t>
            </a:r>
          </a:p>
          <a:p>
            <a:r>
              <a:rPr lang="ar-SA" sz="1100" b="1" u="sng" dirty="0">
                <a:solidFill>
                  <a:schemeClr val="tx1"/>
                </a:solidFill>
              </a:rPr>
              <a:t>الحل</a:t>
            </a:r>
            <a:r>
              <a:rPr lang="ar-SA" sz="1100" b="1" dirty="0">
                <a:solidFill>
                  <a:schemeClr val="tx1"/>
                </a:solidFill>
              </a:rPr>
              <a:t>:..............................................................................</a:t>
            </a:r>
          </a:p>
          <a:p>
            <a:endParaRPr lang="ar-SA" sz="1200" dirty="0"/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/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2656324" y="3947063"/>
            <a:ext cx="4041937" cy="141577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</a:t>
            </a:r>
            <a:r>
              <a:rPr lang="ar-SA" sz="1200" b="1" u="sng" dirty="0"/>
              <a:t>لسؤال الثاني  :صلي من العمود (أ) مع ما يناسبه من العمود(ب):</a:t>
            </a:r>
          </a:p>
          <a:p>
            <a:r>
              <a:rPr lang="ar-SA" sz="1200" b="1" dirty="0"/>
              <a:t>          </a:t>
            </a:r>
          </a:p>
          <a:p>
            <a:r>
              <a:rPr lang="ar-SA" sz="1200" b="1" dirty="0"/>
              <a:t>               أ                                      ب </a:t>
            </a:r>
          </a:p>
          <a:p>
            <a:endParaRPr lang="ar-SA" sz="1200" b="1" u="sng" dirty="0">
              <a:solidFill>
                <a:schemeClr val="tx1"/>
              </a:solidFill>
            </a:endParaRPr>
          </a:p>
          <a:p>
            <a:endParaRPr lang="ar-SA" sz="1200" b="1" u="sng" dirty="0">
              <a:solidFill>
                <a:schemeClr val="tx1"/>
              </a:solidFill>
            </a:endParaRPr>
          </a:p>
          <a:p>
            <a:r>
              <a:rPr lang="ar-SA" sz="1400" b="1" dirty="0"/>
              <a:t>                                   </a:t>
            </a:r>
            <a:endParaRPr lang="ar-SA" sz="1200" b="1" u="sng" dirty="0"/>
          </a:p>
          <a:p>
            <a:r>
              <a:rPr lang="ar-SA" sz="1200" b="1" u="sng" dirty="0">
                <a:solidFill>
                  <a:schemeClr val="tx1"/>
                </a:solidFill>
              </a:rPr>
              <a:t>  </a:t>
            </a:r>
          </a:p>
        </p:txBody>
      </p:sp>
      <p:sp>
        <p:nvSpPr>
          <p:cNvPr id="23" name="مستطيل 22"/>
          <p:cNvSpPr/>
          <p:nvPr/>
        </p:nvSpPr>
        <p:spPr>
          <a:xfrm>
            <a:off x="154960" y="3912152"/>
            <a:ext cx="6590314" cy="2164208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ربع نص 23"/>
          <p:cNvSpPr txBox="1"/>
          <p:nvPr/>
        </p:nvSpPr>
        <p:spPr>
          <a:xfrm>
            <a:off x="3607514" y="6416807"/>
            <a:ext cx="3128698" cy="412420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u="sng" dirty="0"/>
              <a:t>السؤال الثالث  :أحيطي الوحدة الأنسب لقياس :</a:t>
            </a:r>
          </a:p>
          <a:p>
            <a:endParaRPr lang="ar-SA" sz="1600" b="1" u="sng" dirty="0"/>
          </a:p>
          <a:p>
            <a:r>
              <a:rPr lang="ar-SA" sz="1600" b="1" dirty="0"/>
              <a:t>1- طول نملة  (مليمتر , متر , سنتمتر )</a:t>
            </a:r>
          </a:p>
          <a:p>
            <a:endParaRPr lang="ar-SA" sz="1600" b="1" dirty="0"/>
          </a:p>
          <a:p>
            <a:r>
              <a:rPr lang="ar-SA" sz="1600" b="1" dirty="0"/>
              <a:t>2- طول طفل    ( متر، سنتمتر، </a:t>
            </a:r>
            <a:r>
              <a:rPr lang="ar-SA" sz="1600" b="1"/>
              <a:t>كلم )</a:t>
            </a:r>
          </a:p>
          <a:p>
            <a:endParaRPr lang="ar-SA" sz="1600" b="1" dirty="0"/>
          </a:p>
          <a:p>
            <a:r>
              <a:rPr lang="ar-SA" sz="1600" b="1" dirty="0"/>
              <a:t>3- سمك كتاب ( متر ، سنتمتر، ملميتر </a:t>
            </a:r>
            <a:r>
              <a:rPr lang="ar-SA" b="1" dirty="0"/>
              <a:t>)   </a:t>
            </a:r>
          </a:p>
          <a:p>
            <a:endParaRPr lang="ar-SA" dirty="0"/>
          </a:p>
          <a:p>
            <a:endParaRPr lang="ar-SA" dirty="0"/>
          </a:p>
          <a:p>
            <a:endParaRPr lang="ar-SA" sz="1200" b="1" dirty="0">
              <a:solidFill>
                <a:schemeClr val="tx1"/>
              </a:solidFill>
            </a:endParaRPr>
          </a:p>
          <a:p>
            <a:r>
              <a:rPr lang="ar-SA" sz="1200" b="1" dirty="0"/>
              <a:t>                                       </a:t>
            </a:r>
          </a:p>
          <a:p>
            <a:endParaRPr lang="ar-SA" sz="1200" b="1" dirty="0">
              <a:solidFill>
                <a:schemeClr val="tx1"/>
              </a:solidFill>
            </a:endParaRPr>
          </a:p>
          <a:p>
            <a:r>
              <a:rPr lang="ar-SA" sz="1200" b="1" dirty="0"/>
              <a:t>                                                   </a:t>
            </a:r>
          </a:p>
          <a:p>
            <a:endParaRPr lang="ar-SA" sz="1200" b="1" dirty="0">
              <a:solidFill>
                <a:schemeClr val="tx1"/>
              </a:solidFill>
            </a:endParaRPr>
          </a:p>
          <a:p>
            <a:endParaRPr lang="ar-SA" sz="1200" b="1" dirty="0"/>
          </a:p>
          <a:p>
            <a:endParaRPr lang="ar-SA" sz="1200" b="1" dirty="0">
              <a:solidFill>
                <a:schemeClr val="tx1"/>
              </a:solidFill>
            </a:endParaRPr>
          </a:p>
          <a:p>
            <a:endParaRPr lang="ar-SA" sz="1200" b="1" dirty="0">
              <a:solidFill>
                <a:schemeClr val="tx1"/>
              </a:solidFill>
            </a:endParaRPr>
          </a:p>
        </p:txBody>
      </p:sp>
      <p:sp>
        <p:nvSpPr>
          <p:cNvPr id="25" name="مستطيل 24"/>
          <p:cNvSpPr/>
          <p:nvPr/>
        </p:nvSpPr>
        <p:spPr>
          <a:xfrm>
            <a:off x="126497" y="6146037"/>
            <a:ext cx="6620433" cy="2529200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2" name="مجموعة 1"/>
          <p:cNvGrpSpPr/>
          <p:nvPr/>
        </p:nvGrpSpPr>
        <p:grpSpPr>
          <a:xfrm>
            <a:off x="-203041" y="88269"/>
            <a:ext cx="7003966" cy="2280565"/>
            <a:chOff x="-203041" y="39648"/>
            <a:chExt cx="7003966" cy="2280565"/>
          </a:xfrm>
        </p:grpSpPr>
        <p:pic>
          <p:nvPicPr>
            <p:cNvPr id="2060" name="Picture 12" descr="نتيجة بحث الصور عن الرياضيات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4441" b="34061"/>
            <a:stretch/>
          </p:blipFill>
          <p:spPr bwMode="auto">
            <a:xfrm>
              <a:off x="1481870" y="629334"/>
              <a:ext cx="4251289" cy="6848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نتيجة بحث الصور عن ‪train clipart‬‏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6497" y="493647"/>
              <a:ext cx="3073652" cy="15368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3258768" y="536473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4961638" y="526811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مستطيل 2"/>
            <p:cNvSpPr/>
            <p:nvPr/>
          </p:nvSpPr>
          <p:spPr>
            <a:xfrm>
              <a:off x="3193431" y="1240901"/>
              <a:ext cx="340990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SA" sz="36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۱   ۲   ۳  ٤  ٥   ٦</a:t>
              </a:r>
              <a:endParaRPr lang="ar-SA" sz="3600" b="1" dirty="0">
                <a:solidFill>
                  <a:schemeClr val="bg1"/>
                </a:solidFill>
              </a:endParaRPr>
            </a:p>
          </p:txBody>
        </p:sp>
        <p:sp>
          <p:nvSpPr>
            <p:cNvPr id="5" name="مستطيل 4"/>
            <p:cNvSpPr/>
            <p:nvPr/>
          </p:nvSpPr>
          <p:spPr>
            <a:xfrm>
              <a:off x="1401644" y="1240900"/>
              <a:ext cx="173316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ar-SA" sz="3600" b="1" dirty="0">
                  <a:solidFill>
                    <a:prstClr val="white"/>
                  </a:solidFill>
                  <a:latin typeface="arial" panose="020B0604020202020204" pitchFamily="34" charset="0"/>
                </a:rPr>
                <a:t>٧   ۸   ۹</a:t>
              </a:r>
              <a:endParaRPr lang="ar-SA" sz="3600" b="1" dirty="0">
                <a:solidFill>
                  <a:prstClr val="white"/>
                </a:solidFill>
              </a:endParaRPr>
            </a:p>
          </p:txBody>
        </p:sp>
        <p:sp>
          <p:nvSpPr>
            <p:cNvPr id="19" name="مربع نص 18"/>
            <p:cNvSpPr txBox="1"/>
            <p:nvPr/>
          </p:nvSpPr>
          <p:spPr>
            <a:xfrm>
              <a:off x="-203041" y="2043214"/>
              <a:ext cx="6806381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sp>
          <p:nvSpPr>
            <p:cNvPr id="30" name="مربع نص 29"/>
            <p:cNvSpPr txBox="1"/>
            <p:nvPr/>
          </p:nvSpPr>
          <p:spPr>
            <a:xfrm>
              <a:off x="5427525" y="230264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ar-SA" sz="700" dirty="0"/>
                <a:t>المملكة العربية السعودية</a:t>
              </a:r>
            </a:p>
            <a:p>
              <a:r>
                <a:rPr lang="ar-SA" sz="700" dirty="0"/>
                <a:t>وزارة التعليم </a:t>
              </a:r>
            </a:p>
            <a:p>
              <a:r>
                <a:rPr lang="ar-SA" sz="700" dirty="0"/>
                <a:t>مكتب التربية والتعليم بمحافظة الجبيل</a:t>
              </a:r>
            </a:p>
            <a:p>
              <a:r>
                <a:rPr lang="ar-SA" sz="700" dirty="0"/>
                <a:t>قسم الصفوف الأولية</a:t>
              </a:r>
            </a:p>
          </p:txBody>
        </p:sp>
        <p:pic>
          <p:nvPicPr>
            <p:cNvPr id="31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6316" y="39648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مستطيل مستدير الزوايا 31"/>
            <p:cNvSpPr/>
            <p:nvPr/>
          </p:nvSpPr>
          <p:spPr>
            <a:xfrm>
              <a:off x="1384520" y="225827"/>
              <a:ext cx="4164363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نموذج رقم(7)</a:t>
              </a:r>
            </a:p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الاختبار الدوري للصف الثالث مادة الرياضيات  الفترة الثالثة </a:t>
              </a:r>
            </a:p>
          </p:txBody>
        </p:sp>
        <p:sp>
          <p:nvSpPr>
            <p:cNvPr id="33" name="مستطيل مستدير الزوايا 32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aphicFrame>
        <p:nvGraphicFramePr>
          <p:cNvPr id="28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7367028"/>
              </p:ext>
            </p:extLst>
          </p:nvPr>
        </p:nvGraphicFramePr>
        <p:xfrm>
          <a:off x="126497" y="3910204"/>
          <a:ext cx="3085953" cy="119590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1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08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85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84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88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747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إيجاد ناتج القسمة في الأعداد (10,9,8,7,6,5,4,3,2)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3428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9" name="جدول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3036524"/>
              </p:ext>
            </p:extLst>
          </p:nvPr>
        </p:nvGraphicFramePr>
        <p:xfrm>
          <a:off x="135922" y="6141492"/>
          <a:ext cx="3369080" cy="107777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237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29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44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92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90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097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07211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اختيار وحدات الطول المناسبة لتقدير أطوال الأشياء وقياسها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4" name="Rectangle 33"/>
          <p:cNvSpPr/>
          <p:nvPr/>
        </p:nvSpPr>
        <p:spPr>
          <a:xfrm>
            <a:off x="-142800" y="1935852"/>
            <a:ext cx="6943725" cy="20555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</a:pPr>
            <a:endParaRPr lang="ar-SA" sz="1200" b="1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endParaRPr lang="ar-SA" sz="1200" b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endParaRPr lang="ar-SA" sz="1200" b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endParaRPr lang="ar-SA" sz="1200" b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endParaRPr lang="en-US" sz="12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7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4042924"/>
              </p:ext>
            </p:extLst>
          </p:nvPr>
        </p:nvGraphicFramePr>
        <p:xfrm>
          <a:off x="135922" y="2436946"/>
          <a:ext cx="3085953" cy="107398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1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08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85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84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88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747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حل مسائل رياضية باستعمال استراتيجيات ومهارات مناسبة مع اتباع الخطوات الأربع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3428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8241528"/>
              </p:ext>
            </p:extLst>
          </p:nvPr>
        </p:nvGraphicFramePr>
        <p:xfrm>
          <a:off x="5117143" y="4673662"/>
          <a:ext cx="1393165" cy="13600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393165">
                  <a:extLst>
                    <a:ext uri="{9D8B030D-6E8A-4147-A177-3AD203B41FA5}">
                      <a16:colId xmlns:a16="http://schemas.microsoft.com/office/drawing/2014/main" val="225515440"/>
                    </a:ext>
                  </a:extLst>
                </a:gridCol>
              </a:tblGrid>
              <a:tr h="340052">
                <a:tc>
                  <a:txBody>
                    <a:bodyPr/>
                    <a:lstStyle/>
                    <a:p>
                      <a:pPr algn="r" rtl="1"/>
                      <a:r>
                        <a:rPr lang="ar-SA" sz="1200" b="1" dirty="0">
                          <a:solidFill>
                            <a:schemeClr val="tx1"/>
                          </a:solidFill>
                        </a:rPr>
                        <a:t>          </a:t>
                      </a:r>
                      <a:r>
                        <a:rPr lang="ar-SA" sz="1200" b="1" baseline="0" dirty="0">
                          <a:solidFill>
                            <a:schemeClr val="tx1"/>
                          </a:solidFill>
                        </a:rPr>
                        <a:t> 56</a:t>
                      </a:r>
                      <a:r>
                        <a:rPr lang="ar-SA" sz="1200" b="1" dirty="0">
                          <a:solidFill>
                            <a:schemeClr val="tx1"/>
                          </a:solidFill>
                        </a:rPr>
                        <a:t>÷ 8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2183258"/>
                  </a:ext>
                </a:extLst>
              </a:tr>
              <a:tr h="340052">
                <a:tc>
                  <a:txBody>
                    <a:bodyPr/>
                    <a:lstStyle/>
                    <a:p>
                      <a:pPr algn="ctr" rtl="1"/>
                      <a:r>
                        <a:rPr lang="ar-SA" sz="1200" b="1" dirty="0"/>
                        <a:t>  40÷ 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0971593"/>
                  </a:ext>
                </a:extLst>
              </a:tr>
              <a:tr h="338544">
                <a:tc>
                  <a:txBody>
                    <a:bodyPr/>
                    <a:lstStyle/>
                    <a:p>
                      <a:pPr algn="ctr" rtl="1"/>
                      <a:r>
                        <a:rPr lang="ar-SA" sz="1200" b="1" baseline="0" dirty="0"/>
                        <a:t>  18 </a:t>
                      </a:r>
                      <a:r>
                        <a:rPr lang="ar-SA" sz="1200" b="1" dirty="0"/>
                        <a:t>÷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8846256"/>
                  </a:ext>
                </a:extLst>
              </a:tr>
              <a:tr h="341392">
                <a:tc>
                  <a:txBody>
                    <a:bodyPr/>
                    <a:lstStyle/>
                    <a:p>
                      <a:pPr algn="ctr" rtl="1"/>
                      <a:r>
                        <a:rPr lang="ar-SA" sz="1200" b="1" dirty="0"/>
                        <a:t> 36 ÷ 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8291001"/>
                  </a:ext>
                </a:extLst>
              </a:tr>
            </a:tbl>
          </a:graphicData>
        </a:graphic>
      </p:graphicFrame>
      <p:graphicFrame>
        <p:nvGraphicFramePr>
          <p:cNvPr id="42" name="Table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8620037"/>
              </p:ext>
            </p:extLst>
          </p:nvPr>
        </p:nvGraphicFramePr>
        <p:xfrm>
          <a:off x="3451773" y="4633503"/>
          <a:ext cx="1393165" cy="136020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393165">
                  <a:extLst>
                    <a:ext uri="{9D8B030D-6E8A-4147-A177-3AD203B41FA5}">
                      <a16:colId xmlns:a16="http://schemas.microsoft.com/office/drawing/2014/main" val="225515440"/>
                    </a:ext>
                  </a:extLst>
                </a:gridCol>
              </a:tblGrid>
              <a:tr h="340052"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             </a:t>
                      </a:r>
                      <a:r>
                        <a:rPr lang="ar-SA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2183258"/>
                  </a:ext>
                </a:extLst>
              </a:tr>
              <a:tr h="340052"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            </a:t>
                      </a:r>
                      <a:r>
                        <a:rPr lang="ar-SA" baseline="0" dirty="0"/>
                        <a:t> </a:t>
                      </a:r>
                      <a:r>
                        <a:rPr lang="ar-SA" sz="1600" b="1" baseline="0" dirty="0"/>
                        <a:t>6</a:t>
                      </a:r>
                      <a:endParaRPr lang="ar-SA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0971593"/>
                  </a:ext>
                </a:extLst>
              </a:tr>
              <a:tr h="340052">
                <a:tc>
                  <a:txBody>
                    <a:bodyPr/>
                    <a:lstStyle/>
                    <a:p>
                      <a:pPr rtl="1"/>
                      <a:r>
                        <a:rPr lang="ar-SA" dirty="0"/>
                        <a:t>            </a:t>
                      </a:r>
                      <a:r>
                        <a:rPr lang="ar-SA" sz="1600" b="1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8846256"/>
                  </a:ext>
                </a:extLst>
              </a:tr>
              <a:tr h="340052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8291001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6927871" y="8044934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96502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ستطيل 17"/>
          <p:cNvSpPr/>
          <p:nvPr/>
        </p:nvSpPr>
        <p:spPr>
          <a:xfrm>
            <a:off x="199342" y="342900"/>
            <a:ext cx="6519066" cy="2890005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ربع نص 20"/>
          <p:cNvSpPr txBox="1"/>
          <p:nvPr/>
        </p:nvSpPr>
        <p:spPr>
          <a:xfrm>
            <a:off x="5401029" y="2414369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/>
              <a:t>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graphicFrame>
        <p:nvGraphicFramePr>
          <p:cNvPr id="27" name="جدول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3286239"/>
              </p:ext>
            </p:extLst>
          </p:nvPr>
        </p:nvGraphicFramePr>
        <p:xfrm>
          <a:off x="199341" y="371477"/>
          <a:ext cx="3489026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423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26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2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00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85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312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تقدير الكتلة وقياسها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474259" y="361951"/>
            <a:ext cx="4244149" cy="37548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u="sng" dirty="0"/>
              <a:t>السؤال الرابع :اختاري الوحدة  الأنسب </a:t>
            </a:r>
          </a:p>
          <a:p>
            <a:r>
              <a:rPr lang="ar-SA" u="sng" dirty="0"/>
              <a:t>لقياس كتلة كل من :</a:t>
            </a:r>
          </a:p>
          <a:p>
            <a:r>
              <a:rPr lang="ar-SA" sz="1400" dirty="0"/>
              <a:t>1- رجل ( 70 جرام ، 70 كيلو جرام )</a:t>
            </a:r>
          </a:p>
          <a:p>
            <a:endParaRPr lang="ar-SA" sz="1400" dirty="0"/>
          </a:p>
          <a:p>
            <a:r>
              <a:rPr lang="ar-SA" sz="1400" dirty="0"/>
              <a:t>2- سيارة (900  جرام ، 900كيلو جرام )</a:t>
            </a:r>
          </a:p>
          <a:p>
            <a:endParaRPr lang="ar-SA" sz="1400" dirty="0"/>
          </a:p>
          <a:p>
            <a:r>
              <a:rPr lang="ar-SA" sz="1400" dirty="0"/>
              <a:t>3- ملعقة طعام (20 جرام ، 20 كيلٌو جرام )</a:t>
            </a:r>
          </a:p>
          <a:p>
            <a:endParaRPr lang="ar-SA" sz="1400" dirty="0"/>
          </a:p>
          <a:p>
            <a:r>
              <a:rPr lang="ar-SA" sz="1400" dirty="0"/>
              <a:t>4- دجاجة ( 2 كيلٌو جرام ، 2 جرام )</a:t>
            </a:r>
          </a:p>
          <a:p>
            <a:endParaRPr lang="ar-SA" sz="1400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</p:txBody>
      </p:sp>
      <p:sp>
        <p:nvSpPr>
          <p:cNvPr id="4" name="TextBox 3"/>
          <p:cNvSpPr txBox="1"/>
          <p:nvPr/>
        </p:nvSpPr>
        <p:spPr>
          <a:xfrm>
            <a:off x="678467" y="5593859"/>
            <a:ext cx="6019800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dirty="0"/>
              <a:t>  تمنياتي لك بالتوفيق                                                                 معلمة المادة : </a:t>
            </a:r>
          </a:p>
        </p:txBody>
      </p:sp>
      <p:sp>
        <p:nvSpPr>
          <p:cNvPr id="13" name="مستطيل 12"/>
          <p:cNvSpPr/>
          <p:nvPr/>
        </p:nvSpPr>
        <p:spPr>
          <a:xfrm>
            <a:off x="199341" y="3284855"/>
            <a:ext cx="6519066" cy="2052418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14" name="جدول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3286239"/>
              </p:ext>
            </p:extLst>
          </p:nvPr>
        </p:nvGraphicFramePr>
        <p:xfrm>
          <a:off x="213718" y="3318836"/>
          <a:ext cx="3489026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423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26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2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00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85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312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قراءة الساعة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5" name="TextBox 2"/>
          <p:cNvSpPr txBox="1"/>
          <p:nvPr/>
        </p:nvSpPr>
        <p:spPr>
          <a:xfrm>
            <a:off x="-508923" y="3219249"/>
            <a:ext cx="7309848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u="sng" dirty="0"/>
              <a:t>السؤال الخامس:ارسمي عقارب الساعة:</a:t>
            </a:r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sz="1200" dirty="0"/>
          </a:p>
          <a:p>
            <a:endParaRPr lang="ar-SA" sz="1200" dirty="0"/>
          </a:p>
          <a:p>
            <a:r>
              <a:rPr lang="ar-SA" sz="1200" dirty="0"/>
              <a:t>الساعة الحادية عشر تماما            الساعة الواحدة والنصف  </a:t>
            </a:r>
          </a:p>
          <a:p>
            <a:endParaRPr lang="ar-SA" dirty="0"/>
          </a:p>
        </p:txBody>
      </p:sp>
      <p:sp>
        <p:nvSpPr>
          <p:cNvPr id="1028" name="AutoShape 4" descr="CAW5E7W9"/>
          <p:cNvSpPr>
            <a:spLocks noChangeArrowheads="1"/>
          </p:cNvSpPr>
          <p:nvPr/>
        </p:nvSpPr>
        <p:spPr bwMode="auto">
          <a:xfrm>
            <a:off x="5479143" y="3695330"/>
            <a:ext cx="1042374" cy="914400"/>
          </a:xfrm>
          <a:prstGeom prst="octagon">
            <a:avLst>
              <a:gd name="adj" fmla="val 29287"/>
            </a:avLst>
          </a:prstGeom>
          <a:blipFill dpi="0" rotWithShape="1">
            <a:blip r:embed="rId2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16" name="AutoShape 4" descr="CAW5E7W9"/>
          <p:cNvSpPr>
            <a:spLocks noChangeArrowheads="1"/>
          </p:cNvSpPr>
          <p:nvPr/>
        </p:nvSpPr>
        <p:spPr bwMode="auto">
          <a:xfrm>
            <a:off x="3951599" y="3659626"/>
            <a:ext cx="1083853" cy="914400"/>
          </a:xfrm>
          <a:prstGeom prst="octagon">
            <a:avLst>
              <a:gd name="adj" fmla="val 29287"/>
            </a:avLst>
          </a:prstGeom>
          <a:blipFill dpi="0" rotWithShape="1">
            <a:blip r:embed="rId2"/>
            <a:srcRect/>
            <a:stretch>
              <a:fillRect/>
            </a:stretch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5119" y="1496261"/>
            <a:ext cx="1725696" cy="1365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074251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1052</TotalTime>
  <Words>436</Words>
  <Application>Microsoft Office PowerPoint</Application>
  <PresentationFormat>On-screen Show (4:3)</PresentationFormat>
  <Paragraphs>141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arial</vt:lpstr>
      <vt:lpstr>Calibri</vt:lpstr>
      <vt:lpstr>Calibri Light</vt:lpstr>
      <vt:lpstr>Times New Roman</vt:lpstr>
      <vt:lpstr>Wingdings</vt:lpstr>
      <vt:lpstr>نسق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خيريه القحطاني</dc:creator>
  <cp:lastModifiedBy>Reem Alnasser</cp:lastModifiedBy>
  <cp:revision>120</cp:revision>
  <dcterms:created xsi:type="dcterms:W3CDTF">2016-10-19T21:09:54Z</dcterms:created>
  <dcterms:modified xsi:type="dcterms:W3CDTF">2017-03-08T22:10:19Z</dcterms:modified>
</cp:coreProperties>
</file>