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1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26497" y="2416509"/>
            <a:ext cx="6620434" cy="145821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395221" y="2340229"/>
            <a:ext cx="3367612" cy="27392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في محل للأحذية وزع 27 زوج من الأحذية على عدد الرفوف فوضع  9 أزواج على كل رف </a:t>
            </a:r>
          </a:p>
          <a:p>
            <a:r>
              <a:rPr lang="ar-SA" sz="1100" b="1" dirty="0"/>
              <a:t>كم عدد الأحذية في كل رف؟</a:t>
            </a:r>
          </a:p>
          <a:p>
            <a:r>
              <a:rPr lang="ar-SA" sz="1100" b="1" u="sng" dirty="0">
                <a:solidFill>
                  <a:schemeClr val="tx1"/>
                </a:solidFill>
              </a:rPr>
              <a:t>المعطيات: </a:t>
            </a:r>
            <a:r>
              <a:rPr lang="ar-SA" sz="1100" b="1" dirty="0">
                <a:solidFill>
                  <a:schemeClr val="tx1"/>
                </a:solidFill>
              </a:rPr>
              <a:t>في محل للأحذية  وزع .........زوج من الأحذية على عدد الرفوف فوضع ...........أزواج على كل رف </a:t>
            </a:r>
          </a:p>
          <a:p>
            <a:r>
              <a:rPr lang="ar-SA" sz="1100" b="1" u="sng" dirty="0"/>
              <a:t>المطلوب : </a:t>
            </a:r>
            <a:r>
              <a:rPr lang="ar-SA" sz="1100" b="1" dirty="0"/>
              <a:t>كم ....................................؟</a:t>
            </a:r>
          </a:p>
          <a:p>
            <a:r>
              <a:rPr lang="ar-SA" sz="1100" b="1" u="sng" dirty="0">
                <a:solidFill>
                  <a:schemeClr val="tx1"/>
                </a:solidFill>
              </a:rPr>
              <a:t>الحل</a:t>
            </a:r>
            <a:r>
              <a:rPr lang="ar-SA" sz="1100" b="1" dirty="0">
                <a:solidFill>
                  <a:schemeClr val="tx1"/>
                </a:solidFill>
              </a:rPr>
              <a:t>:..............................................................................</a:t>
            </a: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656324" y="3947063"/>
            <a:ext cx="4041937" cy="14157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</a:t>
            </a:r>
            <a:r>
              <a:rPr lang="ar-SA" sz="1200" b="1" u="sng" dirty="0"/>
              <a:t>لسؤال الثاني  :صلي من العمود (أ) مع ما يناسبه من العمود(ب):</a:t>
            </a:r>
          </a:p>
          <a:p>
            <a:r>
              <a:rPr lang="ar-SA" sz="1200" b="1" dirty="0"/>
              <a:t>          </a:t>
            </a:r>
          </a:p>
          <a:p>
            <a:r>
              <a:rPr lang="ar-SA" sz="1200" b="1" dirty="0"/>
              <a:t>               أ                                      ب 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r>
              <a:rPr lang="ar-SA" sz="1400" b="1" dirty="0"/>
              <a:t>                                   </a:t>
            </a:r>
            <a:endParaRPr lang="ar-SA" sz="1200" b="1" u="sng" dirty="0"/>
          </a:p>
          <a:p>
            <a:r>
              <a:rPr lang="ar-SA" sz="1200" b="1" u="sng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154960" y="3912152"/>
            <a:ext cx="6590314" cy="216420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607514" y="6416807"/>
            <a:ext cx="3128698" cy="41242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u="sng" dirty="0"/>
              <a:t>السؤال الثالث  :أحيطي الوحدة الأنسب لقياس :</a:t>
            </a:r>
          </a:p>
          <a:p>
            <a:endParaRPr lang="ar-SA" sz="1600" b="1" u="sng" dirty="0"/>
          </a:p>
          <a:p>
            <a:r>
              <a:rPr lang="ar-SA" sz="1600" b="1" dirty="0"/>
              <a:t>1- طول نملة  (مليمتر , متر , سنتمتر )</a:t>
            </a:r>
          </a:p>
          <a:p>
            <a:endParaRPr lang="ar-SA" sz="1600" b="1" dirty="0"/>
          </a:p>
          <a:p>
            <a:r>
              <a:rPr lang="ar-SA" sz="1600" b="1" dirty="0"/>
              <a:t>2- طول طفل    ( متر، سنتمتر، </a:t>
            </a:r>
            <a:r>
              <a:rPr lang="ar-SA" sz="1600" b="1"/>
              <a:t>كلم )</a:t>
            </a:r>
          </a:p>
          <a:p>
            <a:endParaRPr lang="ar-SA" sz="1600" b="1" dirty="0"/>
          </a:p>
          <a:p>
            <a:r>
              <a:rPr lang="ar-SA" sz="1600" b="1" dirty="0"/>
              <a:t>3- سمك كتاب ( متر ، سنتمتر، ملميتر </a:t>
            </a:r>
            <a:r>
              <a:rPr lang="ar-SA" b="1" dirty="0"/>
              <a:t>)   </a:t>
            </a:r>
          </a:p>
          <a:p>
            <a:endParaRPr lang="ar-SA" dirty="0"/>
          </a:p>
          <a:p>
            <a:endParaRPr lang="ar-SA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126497" y="6146037"/>
            <a:ext cx="6620433" cy="25292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88269"/>
            <a:ext cx="7003966" cy="2280565"/>
            <a:chOff x="-203041" y="39648"/>
            <a:chExt cx="7003966" cy="2280565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16" y="39648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رقم(7)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الثالثة 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367028"/>
              </p:ext>
            </p:extLst>
          </p:nvPr>
        </p:nvGraphicFramePr>
        <p:xfrm>
          <a:off x="126497" y="3910204"/>
          <a:ext cx="3085953" cy="11959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إيجاد ناتج القسمة في الأعداد (10,9,8,7,6,5,4,3,2)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36524"/>
              </p:ext>
            </p:extLst>
          </p:nvPr>
        </p:nvGraphicFramePr>
        <p:xfrm>
          <a:off x="135922" y="6141492"/>
          <a:ext cx="3369080" cy="107777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9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211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اختيار وحدات الطول المناسبة لتقدير أطوال الأشياء وقياسها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-142800" y="1935852"/>
            <a:ext cx="6943725" cy="2055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en-US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042924"/>
              </p:ext>
            </p:extLst>
          </p:nvPr>
        </p:nvGraphicFramePr>
        <p:xfrm>
          <a:off x="135922" y="2436946"/>
          <a:ext cx="3085953" cy="10739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اتباع الخطوات الأربع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241528"/>
              </p:ext>
            </p:extLst>
          </p:nvPr>
        </p:nvGraphicFramePr>
        <p:xfrm>
          <a:off x="5117143" y="4673662"/>
          <a:ext cx="1393165" cy="1360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93165">
                  <a:extLst>
                    <a:ext uri="{9D8B030D-6E8A-4147-A177-3AD203B41FA5}">
                      <a16:colId xmlns:a16="http://schemas.microsoft.com/office/drawing/2014/main" val="225515440"/>
                    </a:ext>
                  </a:extLst>
                </a:gridCol>
              </a:tblGrid>
              <a:tr h="340052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ar-SA" sz="1200" b="1" baseline="0" dirty="0">
                          <a:solidFill>
                            <a:schemeClr val="tx1"/>
                          </a:solidFill>
                        </a:rPr>
                        <a:t> 56</a:t>
                      </a:r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÷ 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183258"/>
                  </a:ext>
                </a:extLst>
              </a:tr>
              <a:tr h="340052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dirty="0"/>
                        <a:t>  40÷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971593"/>
                  </a:ext>
                </a:extLst>
              </a:tr>
              <a:tr h="338544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baseline="0" dirty="0"/>
                        <a:t>  18 </a:t>
                      </a:r>
                      <a:r>
                        <a:rPr lang="ar-SA" sz="1200" b="1" dirty="0"/>
                        <a:t>÷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846256"/>
                  </a:ext>
                </a:extLst>
              </a:tr>
              <a:tr h="341392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dirty="0"/>
                        <a:t> 36 ÷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291001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620037"/>
              </p:ext>
            </p:extLst>
          </p:nvPr>
        </p:nvGraphicFramePr>
        <p:xfrm>
          <a:off x="3451773" y="4633503"/>
          <a:ext cx="1393165" cy="13602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93165">
                  <a:extLst>
                    <a:ext uri="{9D8B030D-6E8A-4147-A177-3AD203B41FA5}">
                      <a16:colId xmlns:a16="http://schemas.microsoft.com/office/drawing/2014/main" val="225515440"/>
                    </a:ext>
                  </a:extLst>
                </a:gridCol>
              </a:tblGrid>
              <a:tr h="340052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             </a:t>
                      </a:r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183258"/>
                  </a:ext>
                </a:extLst>
              </a:tr>
              <a:tr h="340052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            </a:t>
                      </a:r>
                      <a:r>
                        <a:rPr lang="ar-SA" baseline="0" dirty="0"/>
                        <a:t> </a:t>
                      </a:r>
                      <a:r>
                        <a:rPr lang="ar-SA" sz="1600" b="1" baseline="0" dirty="0"/>
                        <a:t>6</a:t>
                      </a:r>
                      <a:endParaRPr lang="ar-S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971593"/>
                  </a:ext>
                </a:extLst>
              </a:tr>
              <a:tr h="340052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            </a:t>
                      </a:r>
                      <a:r>
                        <a:rPr lang="ar-SA" sz="16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846256"/>
                  </a:ext>
                </a:extLst>
              </a:tr>
              <a:tr h="340052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291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27871" y="80449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99342" y="342900"/>
            <a:ext cx="6519066" cy="289000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401029" y="241436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86239"/>
              </p:ext>
            </p:extLst>
          </p:nvPr>
        </p:nvGraphicFramePr>
        <p:xfrm>
          <a:off x="199341" y="371477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تقدير الكتلة وقياسها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74259" y="361951"/>
            <a:ext cx="4244149" cy="37548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السؤال الرابع :اختاري الوحدة  الأنسب </a:t>
            </a:r>
          </a:p>
          <a:p>
            <a:r>
              <a:rPr lang="ar-SA" u="sng" dirty="0"/>
              <a:t>لقياس كتلة كل من :</a:t>
            </a:r>
          </a:p>
          <a:p>
            <a:r>
              <a:rPr lang="ar-SA" sz="1400" dirty="0"/>
              <a:t>1- رجل ( 70 جرام ، 70 كيلو جرام )</a:t>
            </a:r>
          </a:p>
          <a:p>
            <a:endParaRPr lang="ar-SA" sz="1400" dirty="0"/>
          </a:p>
          <a:p>
            <a:r>
              <a:rPr lang="ar-SA" sz="1400" dirty="0"/>
              <a:t>2- سيارة (900  جرام ، 900كيلو جرام )</a:t>
            </a:r>
          </a:p>
          <a:p>
            <a:endParaRPr lang="ar-SA" sz="1400" dirty="0"/>
          </a:p>
          <a:p>
            <a:r>
              <a:rPr lang="ar-SA" sz="1400" dirty="0"/>
              <a:t>3- ملعقة طعام (20 جرام ، 20 كيلٌو جرام )</a:t>
            </a:r>
          </a:p>
          <a:p>
            <a:endParaRPr lang="ar-SA" sz="1400" dirty="0"/>
          </a:p>
          <a:p>
            <a:r>
              <a:rPr lang="ar-SA" sz="1400" dirty="0"/>
              <a:t>4- دجاجة ( 2 كيلٌو جرام ، 2 جرام )</a:t>
            </a:r>
          </a:p>
          <a:p>
            <a:endParaRPr lang="ar-SA" sz="1400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678467" y="5593859"/>
            <a:ext cx="6019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  تمنياتي لك بالتوفيق                                                                 معلمة المادة :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199341" y="3284855"/>
            <a:ext cx="6519066" cy="205241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86239"/>
              </p:ext>
            </p:extLst>
          </p:nvPr>
        </p:nvGraphicFramePr>
        <p:xfrm>
          <a:off x="213718" y="3318836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2"/>
          <p:cNvSpPr txBox="1"/>
          <p:nvPr/>
        </p:nvSpPr>
        <p:spPr>
          <a:xfrm>
            <a:off x="-508923" y="3219249"/>
            <a:ext cx="730984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السؤال الخامس:ارسمي عقارب الساعة: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sz="1200" dirty="0"/>
          </a:p>
          <a:p>
            <a:endParaRPr lang="ar-SA" sz="1200" dirty="0"/>
          </a:p>
          <a:p>
            <a:r>
              <a:rPr lang="ar-SA" sz="1200" dirty="0"/>
              <a:t>الساعة الحادية عشر تماما            الساعة الواحدة والنصف  </a:t>
            </a:r>
          </a:p>
          <a:p>
            <a:endParaRPr lang="ar-SA" dirty="0"/>
          </a:p>
        </p:txBody>
      </p:sp>
      <p:sp>
        <p:nvSpPr>
          <p:cNvPr id="1028" name="AutoShape 4" descr="CAW5E7W9"/>
          <p:cNvSpPr>
            <a:spLocks noChangeArrowheads="1"/>
          </p:cNvSpPr>
          <p:nvPr/>
        </p:nvSpPr>
        <p:spPr bwMode="auto">
          <a:xfrm>
            <a:off x="5479143" y="3695330"/>
            <a:ext cx="1042374" cy="914400"/>
          </a:xfrm>
          <a:prstGeom prst="octagon">
            <a:avLst>
              <a:gd name="adj" fmla="val 29287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6" name="AutoShape 4" descr="CAW5E7W9"/>
          <p:cNvSpPr>
            <a:spLocks noChangeArrowheads="1"/>
          </p:cNvSpPr>
          <p:nvPr/>
        </p:nvSpPr>
        <p:spPr bwMode="auto">
          <a:xfrm>
            <a:off x="3951599" y="3659626"/>
            <a:ext cx="1083853" cy="914400"/>
          </a:xfrm>
          <a:prstGeom prst="octagon">
            <a:avLst>
              <a:gd name="adj" fmla="val 29287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119" y="1496261"/>
            <a:ext cx="1725696" cy="136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4251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436</Words>
  <Application>Microsoft Office PowerPoint</Application>
  <PresentationFormat>On-screen Show (4:3)</PresentationFormat>
  <Paragraphs>141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120</cp:revision>
  <dcterms:created xsi:type="dcterms:W3CDTF">2016-10-19T21:09:54Z</dcterms:created>
  <dcterms:modified xsi:type="dcterms:W3CDTF">2017-03-08T22:10:19Z</dcterms:modified>
</cp:coreProperties>
</file>