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custDataLst>
    <p:tags r:id="rId8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8" d="100"/>
          <a:sy n="58" d="100"/>
        </p:scale>
        <p:origin x="54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الأعداد وكتابتها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14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0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مخطط انسيابي: محطة طرفية 13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أستعد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752600" y="838200"/>
            <a:ext cx="5181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أكتب الأعداد بالكلمات . 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أكتب العدد 16 بالكلمات هكذا : ستة عشر 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971" y="1683657"/>
            <a:ext cx="7261679" cy="4499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ardrop 8"/>
          <p:cNvSpPr/>
          <p:nvPr/>
        </p:nvSpPr>
        <p:spPr>
          <a:xfrm>
            <a:off x="43699" y="27214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33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722530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الأعداد وكتابتها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مربع نص 18"/>
          <p:cNvSpPr txBox="1"/>
          <p:nvPr/>
        </p:nvSpPr>
        <p:spPr>
          <a:xfrm>
            <a:off x="4681456" y="4800600"/>
            <a:ext cx="210034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أربعة عشر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9" name="مربع نص 19"/>
          <p:cNvSpPr txBox="1"/>
          <p:nvPr/>
        </p:nvSpPr>
        <p:spPr>
          <a:xfrm>
            <a:off x="838200" y="4869359"/>
            <a:ext cx="1561971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solidFill>
                  <a:srgbClr val="FF0000"/>
                </a:solidFill>
              </a:rPr>
              <a:t>ثمانون</a:t>
            </a:r>
            <a:endParaRPr lang="ar-SA" sz="4400" b="1" dirty="0">
              <a:solidFill>
                <a:srgbClr val="FF0000"/>
              </a:solidFill>
            </a:endParaRPr>
          </a:p>
        </p:txBody>
      </p:sp>
      <p:sp>
        <p:nvSpPr>
          <p:cNvPr id="19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0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5" name="مخطط انسيابي: محطة طرفية 24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752600" y="838200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أكتب الأعداد بالأرقام أو الكلمات :  </a:t>
            </a:r>
          </a:p>
        </p:txBody>
      </p:sp>
      <p:sp>
        <p:nvSpPr>
          <p:cNvPr id="28" name="مربع نص 27"/>
          <p:cNvSpPr txBox="1"/>
          <p:nvPr/>
        </p:nvSpPr>
        <p:spPr>
          <a:xfrm>
            <a:off x="1362068" y="1667470"/>
            <a:ext cx="100013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b="1" dirty="0" smtClean="0">
                <a:solidFill>
                  <a:srgbClr val="FF0000"/>
                </a:solidFill>
              </a:rPr>
              <a:t>70</a:t>
            </a:r>
            <a:endParaRPr lang="ar-SA" sz="5400" b="1" dirty="0">
              <a:solidFill>
                <a:srgbClr val="FF0000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4953000" y="3083004"/>
            <a:ext cx="1262074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6600" b="1" dirty="0" smtClean="0">
                <a:solidFill>
                  <a:srgbClr val="FF0000"/>
                </a:solidFill>
              </a:rPr>
              <a:t>63</a:t>
            </a:r>
            <a:endParaRPr lang="ar-SA" sz="6600" b="1" dirty="0">
              <a:solidFill>
                <a:srgbClr val="FF0000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1143000" y="3099137"/>
            <a:ext cx="115731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6000" b="1" dirty="0" smtClean="0">
                <a:solidFill>
                  <a:srgbClr val="FF0000"/>
                </a:solidFill>
              </a:rPr>
              <a:t>41</a:t>
            </a:r>
            <a:endParaRPr lang="ar-SA" sz="6000" b="1" dirty="0">
              <a:solidFill>
                <a:srgbClr val="FF0000"/>
              </a:solidFill>
            </a:endParaRPr>
          </a:p>
        </p:txBody>
      </p:sp>
      <p:sp>
        <p:nvSpPr>
          <p:cNvPr id="15" name="Teardrop 8"/>
          <p:cNvSpPr/>
          <p:nvPr/>
        </p:nvSpPr>
        <p:spPr>
          <a:xfrm>
            <a:off x="43699" y="816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204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8" grpId="0"/>
      <p:bldP spid="9" grpId="0"/>
      <p:bldP spid="25" grpId="0" animBg="1"/>
      <p:bldP spid="26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مخطط انسيابي: محطة طرفية 22"/>
          <p:cNvSpPr/>
          <p:nvPr/>
        </p:nvSpPr>
        <p:spPr>
          <a:xfrm>
            <a:off x="7668344" y="548680"/>
            <a:ext cx="1205508" cy="45720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أتحدث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مربع نص 23"/>
          <p:cNvSpPr txBox="1"/>
          <p:nvPr/>
        </p:nvSpPr>
        <p:spPr>
          <a:xfrm>
            <a:off x="971600" y="595852"/>
            <a:ext cx="66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ysClr val="windowText" lastClr="000000"/>
                </a:solidFill>
              </a:rPr>
              <a:t>كَيْفَ أُحَدِّدُ الأرْقامَ الَّتي أَسْتَعْمِلُها عِنْدَ كِتابَةِ العَدَدِ ثَلاثَةٍ وعِشْرينِ؟</a:t>
            </a:r>
            <a:endParaRPr lang="ar-SA" sz="2400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8" name="مربع نص 23"/>
          <p:cNvSpPr txBox="1"/>
          <p:nvPr/>
        </p:nvSpPr>
        <p:spPr>
          <a:xfrm>
            <a:off x="1632646" y="1268760"/>
            <a:ext cx="66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>
              <a:defRPr sz="2400" b="1">
                <a:solidFill>
                  <a:srgbClr val="FF0000"/>
                </a:solidFill>
              </a:defRPr>
            </a:lvl1pPr>
          </a:lstStyle>
          <a:p>
            <a:r>
              <a:rPr lang="ar-SA" dirty="0"/>
              <a:t>٣ ؛ لأن ٢٣ فيها ٣ آحاد، و ٢ لأن ٢٣ فيها ٢ عشرات.</a:t>
            </a:r>
          </a:p>
        </p:txBody>
      </p:sp>
    </p:spTree>
    <p:extLst>
      <p:ext uri="{BB962C8B-B14F-4D97-AF65-F5344CB8AC3E}">
        <p14:creationId xmlns:p14="http://schemas.microsoft.com/office/powerpoint/2010/main" val="42000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الأعداد وكتابتها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1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1752600" y="838200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أكتب الأعداد الآتية بالأرقام أو الكلمات : 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7800"/>
            <a:ext cx="7315200" cy="4836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مربع نص 26"/>
          <p:cNvSpPr txBox="1"/>
          <p:nvPr/>
        </p:nvSpPr>
        <p:spPr>
          <a:xfrm>
            <a:off x="6772268" y="2206029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11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3505200" y="2206029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1143000" y="2206029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6700830" y="4054353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100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3581400" y="4063424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1066800" y="4063425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6477000" y="5663625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3649707" y="5587425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1107513" y="5575398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9" name="Teardrop 8"/>
          <p:cNvSpPr/>
          <p:nvPr/>
        </p:nvSpPr>
        <p:spPr>
          <a:xfrm>
            <a:off x="43699" y="816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71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3" grpId="0" animBg="1"/>
      <p:bldP spid="24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16" y="1663602"/>
            <a:ext cx="8131551" cy="4127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الأعداد وكتابتها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1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1752600" y="838200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أكتب الأعداد الآتية بالأرقام أو الكلمات :  </a:t>
            </a:r>
          </a:p>
        </p:txBody>
      </p:sp>
      <p:sp>
        <p:nvSpPr>
          <p:cNvPr id="33" name="مربع نص 32"/>
          <p:cNvSpPr txBox="1"/>
          <p:nvPr/>
        </p:nvSpPr>
        <p:spPr>
          <a:xfrm>
            <a:off x="6781800" y="2590800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77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4029068" y="2590800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94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9" name="Teardrop 8"/>
          <p:cNvSpPr/>
          <p:nvPr/>
        </p:nvSpPr>
        <p:spPr>
          <a:xfrm>
            <a:off x="43699" y="816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1219200" y="2691825"/>
            <a:ext cx="10001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61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6409692" y="4872335"/>
            <a:ext cx="18294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خمسة عشر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3886200" y="4872335"/>
            <a:ext cx="11953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سبعون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1383501" y="4872334"/>
            <a:ext cx="11953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أربعون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35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3" grpId="0" animBg="1"/>
      <p:bldP spid="24" grpId="0"/>
      <p:bldP spid="33" grpId="0"/>
      <p:bldP spid="34" grpId="0"/>
      <p:bldP spid="25" grpId="0"/>
      <p:bldP spid="26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الأعداد وكتابتها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1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4457700" y="807356"/>
            <a:ext cx="4305300" cy="440871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مسائل مهارات التفكير العليا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Teardrop 8"/>
          <p:cNvSpPr/>
          <p:nvPr/>
        </p:nvSpPr>
        <p:spPr>
          <a:xfrm>
            <a:off x="43699" y="816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010401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8077200" y="1981200"/>
            <a:ext cx="533400" cy="228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23</a:t>
            </a:r>
            <a:endParaRPr lang="ar-SA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4267200" y="3276601"/>
            <a:ext cx="3200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إجابة ممكنة :2+90=92 </a:t>
            </a:r>
          </a:p>
        </p:txBody>
      </p:sp>
      <p:sp>
        <p:nvSpPr>
          <p:cNvPr id="29" name="مربع نص 28"/>
          <p:cNvSpPr txBox="1"/>
          <p:nvPr/>
        </p:nvSpPr>
        <p:spPr>
          <a:xfrm>
            <a:off x="3781401" y="4415135"/>
            <a:ext cx="3991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اثنان وتسعون أو 2 آحاد و9 عشرات</a:t>
            </a:r>
          </a:p>
        </p:txBody>
      </p:sp>
    </p:spTree>
    <p:extLst>
      <p:ext uri="{BB962C8B-B14F-4D97-AF65-F5344CB8AC3E}">
        <p14:creationId xmlns:p14="http://schemas.microsoft.com/office/powerpoint/2010/main" val="169527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3" grpId="0" animBg="1"/>
      <p:bldP spid="2" grpId="0" animBg="1"/>
      <p:bldP spid="28" grpId="0"/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145</Words>
  <Application>Microsoft Office PowerPoint</Application>
  <PresentationFormat>On-screen Show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10</cp:revision>
  <dcterms:created xsi:type="dcterms:W3CDTF">2015-10-06T14:56:54Z</dcterms:created>
  <dcterms:modified xsi:type="dcterms:W3CDTF">2019-04-20T11:37:11Z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