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68F033-D70E-4F35-8F95-5C57EF812419}" type="doc">
      <dgm:prSet loTypeId="urn:microsoft.com/office/officeart/2005/8/layout/hierarchy1" loCatId="hierarchy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pPr rtl="1"/>
          <a:endParaRPr lang="ar-SA"/>
        </a:p>
      </dgm:t>
    </dgm:pt>
    <dgm:pt modelId="{C4E50B46-6972-47B0-8C4A-B4418EB8EB3B}">
      <dgm:prSet phldrT="[نص]"/>
      <dgm:spPr/>
      <dgm:t>
        <a:bodyPr/>
        <a:lstStyle/>
        <a:p>
          <a:pPr rtl="1"/>
          <a:r>
            <a:rPr lang="ar-SA" dirty="0" smtClean="0"/>
            <a:t>أساليب البرهنة والاستدلال</a:t>
          </a:r>
          <a:endParaRPr lang="ar-SA" dirty="0"/>
        </a:p>
      </dgm:t>
    </dgm:pt>
    <dgm:pt modelId="{438BA54F-0843-4B8A-9E19-F8A84C6C1516}" type="parTrans" cxnId="{91BF823B-AB24-4AD6-AB5B-990736B0BC47}">
      <dgm:prSet/>
      <dgm:spPr/>
      <dgm:t>
        <a:bodyPr/>
        <a:lstStyle/>
        <a:p>
          <a:pPr rtl="1"/>
          <a:endParaRPr lang="ar-SA"/>
        </a:p>
      </dgm:t>
    </dgm:pt>
    <dgm:pt modelId="{87B18583-8F6C-47AE-BCBC-918F6974577E}" type="sibTrans" cxnId="{91BF823B-AB24-4AD6-AB5B-990736B0BC47}">
      <dgm:prSet/>
      <dgm:spPr/>
      <dgm:t>
        <a:bodyPr/>
        <a:lstStyle/>
        <a:p>
          <a:pPr rtl="1"/>
          <a:endParaRPr lang="ar-SA"/>
        </a:p>
      </dgm:t>
    </dgm:pt>
    <dgm:pt modelId="{F95C4853-511F-4CC0-9E2D-54691628DFBE}">
      <dgm:prSet phldrT="[نص]"/>
      <dgm:spPr/>
      <dgm:t>
        <a:bodyPr/>
        <a:lstStyle/>
        <a:p>
          <a:pPr rtl="1"/>
          <a:r>
            <a:rPr lang="ar-SA" dirty="0" smtClean="0"/>
            <a:t>القياس</a:t>
          </a:r>
          <a:endParaRPr lang="ar-SA" dirty="0"/>
        </a:p>
      </dgm:t>
    </dgm:pt>
    <dgm:pt modelId="{57675E6E-6308-4122-ADFD-9F63F99F1868}" type="parTrans" cxnId="{6FED66C0-7EF0-4C67-8E1E-8612393E5CB9}">
      <dgm:prSet/>
      <dgm:spPr/>
      <dgm:t>
        <a:bodyPr/>
        <a:lstStyle/>
        <a:p>
          <a:pPr rtl="1"/>
          <a:endParaRPr lang="ar-SA"/>
        </a:p>
      </dgm:t>
    </dgm:pt>
    <dgm:pt modelId="{A8DA178F-4DA3-426E-B377-8AB8785E7E4B}" type="sibTrans" cxnId="{6FED66C0-7EF0-4C67-8E1E-8612393E5CB9}">
      <dgm:prSet/>
      <dgm:spPr/>
      <dgm:t>
        <a:bodyPr/>
        <a:lstStyle/>
        <a:p>
          <a:pPr rtl="1"/>
          <a:endParaRPr lang="ar-SA"/>
        </a:p>
      </dgm:t>
    </dgm:pt>
    <dgm:pt modelId="{AFA4DB6C-A11E-43CF-B72C-1BF5585A41E7}">
      <dgm:prSet phldrT="[نص]"/>
      <dgm:spPr/>
      <dgm:t>
        <a:bodyPr/>
        <a:lstStyle/>
        <a:p>
          <a:pPr rtl="1"/>
          <a:r>
            <a:rPr lang="ar-SA" dirty="0" smtClean="0"/>
            <a:t>الاستقراء</a:t>
          </a:r>
          <a:endParaRPr lang="ar-SA" dirty="0"/>
        </a:p>
      </dgm:t>
    </dgm:pt>
    <dgm:pt modelId="{EACBFD88-9AD2-498E-9D15-A1C5228F84F3}" type="parTrans" cxnId="{1B44C418-C7B6-469C-B134-7E9A1A40419F}">
      <dgm:prSet/>
      <dgm:spPr/>
      <dgm:t>
        <a:bodyPr/>
        <a:lstStyle/>
        <a:p>
          <a:pPr rtl="1"/>
          <a:endParaRPr lang="ar-SA"/>
        </a:p>
      </dgm:t>
    </dgm:pt>
    <dgm:pt modelId="{82F04AB2-76A1-4B46-8D4F-2642056AE9B7}" type="sibTrans" cxnId="{1B44C418-C7B6-469C-B134-7E9A1A40419F}">
      <dgm:prSet/>
      <dgm:spPr/>
      <dgm:t>
        <a:bodyPr/>
        <a:lstStyle/>
        <a:p>
          <a:pPr rtl="1"/>
          <a:endParaRPr lang="ar-SA"/>
        </a:p>
      </dgm:t>
    </dgm:pt>
    <dgm:pt modelId="{87AE339F-F57F-4610-B6C6-3D1A593DC338}">
      <dgm:prSet/>
      <dgm:spPr/>
      <dgm:t>
        <a:bodyPr/>
        <a:lstStyle/>
        <a:p>
          <a:pPr rtl="1"/>
          <a:r>
            <a:rPr lang="ar-SA" dirty="0" smtClean="0"/>
            <a:t>الاستنباط</a:t>
          </a:r>
          <a:endParaRPr lang="ar-SA" dirty="0"/>
        </a:p>
      </dgm:t>
    </dgm:pt>
    <dgm:pt modelId="{1BABAAF2-E041-45C3-9E54-B0C895FC3217}" type="parTrans" cxnId="{BFA38475-A344-4D74-95BA-7D26901085EA}">
      <dgm:prSet/>
      <dgm:spPr/>
      <dgm:t>
        <a:bodyPr/>
        <a:lstStyle/>
        <a:p>
          <a:pPr rtl="1"/>
          <a:endParaRPr lang="ar-SA"/>
        </a:p>
      </dgm:t>
    </dgm:pt>
    <dgm:pt modelId="{39C6DEDE-E952-4FC4-B45B-7004F437193F}" type="sibTrans" cxnId="{BFA38475-A344-4D74-95BA-7D26901085EA}">
      <dgm:prSet/>
      <dgm:spPr/>
      <dgm:t>
        <a:bodyPr/>
        <a:lstStyle/>
        <a:p>
          <a:pPr rtl="1"/>
          <a:endParaRPr lang="ar-SA"/>
        </a:p>
      </dgm:t>
    </dgm:pt>
    <dgm:pt modelId="{9D9D52FA-9ACD-400B-B32E-DD530E10F91B}" type="pres">
      <dgm:prSet presAssocID="{E268F033-D70E-4F35-8F95-5C57EF8124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A4A5AA0E-9898-4CAC-A848-6ABED2CB2E31}" type="pres">
      <dgm:prSet presAssocID="{C4E50B46-6972-47B0-8C4A-B4418EB8EB3B}" presName="hierRoot1" presStyleCnt="0"/>
      <dgm:spPr/>
    </dgm:pt>
    <dgm:pt modelId="{EA361816-3D8C-4BB8-B8DF-60E953468C1E}" type="pres">
      <dgm:prSet presAssocID="{C4E50B46-6972-47B0-8C4A-B4418EB8EB3B}" presName="composite" presStyleCnt="0"/>
      <dgm:spPr/>
    </dgm:pt>
    <dgm:pt modelId="{22E1B929-2C01-456A-901B-225DC0229B0D}" type="pres">
      <dgm:prSet presAssocID="{C4E50B46-6972-47B0-8C4A-B4418EB8EB3B}" presName="background" presStyleLbl="node0" presStyleIdx="0" presStyleCnt="1"/>
      <dgm:spPr/>
    </dgm:pt>
    <dgm:pt modelId="{94E92D5F-DE96-4293-9385-156FABDA8839}" type="pres">
      <dgm:prSet presAssocID="{C4E50B46-6972-47B0-8C4A-B4418EB8EB3B}" presName="text" presStyleLbl="fgAcc0" presStyleIdx="0" presStyleCnt="1" custScaleX="22777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71E02D8-7A75-40BE-9E02-92BED40DAE8B}" type="pres">
      <dgm:prSet presAssocID="{C4E50B46-6972-47B0-8C4A-B4418EB8EB3B}" presName="hierChild2" presStyleCnt="0"/>
      <dgm:spPr/>
    </dgm:pt>
    <dgm:pt modelId="{7F6DFC34-7C24-4C87-A98A-8458B8794EE9}" type="pres">
      <dgm:prSet presAssocID="{57675E6E-6308-4122-ADFD-9F63F99F1868}" presName="Name10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B71EA371-C8A9-41F2-A124-8E68CC6AE1DA}" type="pres">
      <dgm:prSet presAssocID="{F95C4853-511F-4CC0-9E2D-54691628DFBE}" presName="hierRoot2" presStyleCnt="0"/>
      <dgm:spPr/>
    </dgm:pt>
    <dgm:pt modelId="{DA63470E-BC01-4FAB-847F-1EF464EE4B2B}" type="pres">
      <dgm:prSet presAssocID="{F95C4853-511F-4CC0-9E2D-54691628DFBE}" presName="composite2" presStyleCnt="0"/>
      <dgm:spPr/>
    </dgm:pt>
    <dgm:pt modelId="{17921950-C3C9-4F3D-A1BB-A6A48351F79D}" type="pres">
      <dgm:prSet presAssocID="{F95C4853-511F-4CC0-9E2D-54691628DFBE}" presName="background2" presStyleLbl="node2" presStyleIdx="0" presStyleCnt="3"/>
      <dgm:spPr/>
    </dgm:pt>
    <dgm:pt modelId="{8902F498-1E7C-4938-80DB-120157904500}" type="pres">
      <dgm:prSet presAssocID="{F95C4853-511F-4CC0-9E2D-54691628DFBE}" presName="text2" presStyleLbl="fgAcc2" presStyleIdx="0" presStyleCnt="3" custLinFactNeighborX="60" custLinFactNeighborY="109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5D96111-B06A-4BB2-9E3B-117CF00349C5}" type="pres">
      <dgm:prSet presAssocID="{F95C4853-511F-4CC0-9E2D-54691628DFBE}" presName="hierChild3" presStyleCnt="0"/>
      <dgm:spPr/>
    </dgm:pt>
    <dgm:pt modelId="{88090101-BB2D-4C65-9040-99B59F09D5FB}" type="pres">
      <dgm:prSet presAssocID="{1BABAAF2-E041-45C3-9E54-B0C895FC3217}" presName="Name10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677479EC-1798-480E-9506-75428DDAB35F}" type="pres">
      <dgm:prSet presAssocID="{87AE339F-F57F-4610-B6C6-3D1A593DC338}" presName="hierRoot2" presStyleCnt="0"/>
      <dgm:spPr/>
    </dgm:pt>
    <dgm:pt modelId="{D90725A3-E7D9-4CAE-A58A-FD528D601D8F}" type="pres">
      <dgm:prSet presAssocID="{87AE339F-F57F-4610-B6C6-3D1A593DC338}" presName="composite2" presStyleCnt="0"/>
      <dgm:spPr/>
    </dgm:pt>
    <dgm:pt modelId="{BF408A14-ECBC-4A54-9176-F134AF0B7CE7}" type="pres">
      <dgm:prSet presAssocID="{87AE339F-F57F-4610-B6C6-3D1A593DC338}" presName="background2" presStyleLbl="node2" presStyleIdx="1" presStyleCnt="3"/>
      <dgm:spPr/>
    </dgm:pt>
    <dgm:pt modelId="{03F2A238-AB90-40D4-8DFE-2D62DE040357}" type="pres">
      <dgm:prSet presAssocID="{87AE339F-F57F-4610-B6C6-3D1A593DC338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7D7B7AC-FEB9-44D1-8B56-ED800702D8E2}" type="pres">
      <dgm:prSet presAssocID="{87AE339F-F57F-4610-B6C6-3D1A593DC338}" presName="hierChild3" presStyleCnt="0"/>
      <dgm:spPr/>
    </dgm:pt>
    <dgm:pt modelId="{651116AE-2856-4495-AB26-62390032C672}" type="pres">
      <dgm:prSet presAssocID="{EACBFD88-9AD2-498E-9D15-A1C5228F84F3}" presName="Name10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A8F9797D-2D21-4ECA-AD0A-08795E9F3153}" type="pres">
      <dgm:prSet presAssocID="{AFA4DB6C-A11E-43CF-B72C-1BF5585A41E7}" presName="hierRoot2" presStyleCnt="0"/>
      <dgm:spPr/>
    </dgm:pt>
    <dgm:pt modelId="{B51D6E6C-EE59-476A-98B4-26DBFF4833B2}" type="pres">
      <dgm:prSet presAssocID="{AFA4DB6C-A11E-43CF-B72C-1BF5585A41E7}" presName="composite2" presStyleCnt="0"/>
      <dgm:spPr/>
    </dgm:pt>
    <dgm:pt modelId="{495A6053-9D2D-43AE-9C39-316EF584530E}" type="pres">
      <dgm:prSet presAssocID="{AFA4DB6C-A11E-43CF-B72C-1BF5585A41E7}" presName="background2" presStyleLbl="node2" presStyleIdx="2" presStyleCnt="3"/>
      <dgm:spPr/>
    </dgm:pt>
    <dgm:pt modelId="{85061619-91B9-4EFD-9233-8C71BED35023}" type="pres">
      <dgm:prSet presAssocID="{AFA4DB6C-A11E-43CF-B72C-1BF5585A41E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164B75B-53E7-4937-890F-0FF5067667F9}" type="pres">
      <dgm:prSet presAssocID="{AFA4DB6C-A11E-43CF-B72C-1BF5585A41E7}" presName="hierChild3" presStyleCnt="0"/>
      <dgm:spPr/>
    </dgm:pt>
  </dgm:ptLst>
  <dgm:cxnLst>
    <dgm:cxn modelId="{990868DE-F62D-4680-817D-CD1F970F8BB2}" type="presOf" srcId="{87AE339F-F57F-4610-B6C6-3D1A593DC338}" destId="{03F2A238-AB90-40D4-8DFE-2D62DE040357}" srcOrd="0" destOrd="0" presId="urn:microsoft.com/office/officeart/2005/8/layout/hierarchy1"/>
    <dgm:cxn modelId="{BFA38475-A344-4D74-95BA-7D26901085EA}" srcId="{C4E50B46-6972-47B0-8C4A-B4418EB8EB3B}" destId="{87AE339F-F57F-4610-B6C6-3D1A593DC338}" srcOrd="1" destOrd="0" parTransId="{1BABAAF2-E041-45C3-9E54-B0C895FC3217}" sibTransId="{39C6DEDE-E952-4FC4-B45B-7004F437193F}"/>
    <dgm:cxn modelId="{AD2AD7EC-65D5-4113-B534-6241396484DF}" type="presOf" srcId="{C4E50B46-6972-47B0-8C4A-B4418EB8EB3B}" destId="{94E92D5F-DE96-4293-9385-156FABDA8839}" srcOrd="0" destOrd="0" presId="urn:microsoft.com/office/officeart/2005/8/layout/hierarchy1"/>
    <dgm:cxn modelId="{595E8547-761E-4192-9068-94B40852EA1E}" type="presOf" srcId="{1BABAAF2-E041-45C3-9E54-B0C895FC3217}" destId="{88090101-BB2D-4C65-9040-99B59F09D5FB}" srcOrd="0" destOrd="0" presId="urn:microsoft.com/office/officeart/2005/8/layout/hierarchy1"/>
    <dgm:cxn modelId="{75EFE14F-8CED-4DE1-9CA6-8F081381099F}" type="presOf" srcId="{EACBFD88-9AD2-498E-9D15-A1C5228F84F3}" destId="{651116AE-2856-4495-AB26-62390032C672}" srcOrd="0" destOrd="0" presId="urn:microsoft.com/office/officeart/2005/8/layout/hierarchy1"/>
    <dgm:cxn modelId="{1F0FAA38-474A-4550-A54B-0A5C6820D234}" type="presOf" srcId="{AFA4DB6C-A11E-43CF-B72C-1BF5585A41E7}" destId="{85061619-91B9-4EFD-9233-8C71BED35023}" srcOrd="0" destOrd="0" presId="urn:microsoft.com/office/officeart/2005/8/layout/hierarchy1"/>
    <dgm:cxn modelId="{B5EB5A4A-A243-4953-82FB-15B7A8B13CF9}" type="presOf" srcId="{57675E6E-6308-4122-ADFD-9F63F99F1868}" destId="{7F6DFC34-7C24-4C87-A98A-8458B8794EE9}" srcOrd="0" destOrd="0" presId="urn:microsoft.com/office/officeart/2005/8/layout/hierarchy1"/>
    <dgm:cxn modelId="{91BF823B-AB24-4AD6-AB5B-990736B0BC47}" srcId="{E268F033-D70E-4F35-8F95-5C57EF812419}" destId="{C4E50B46-6972-47B0-8C4A-B4418EB8EB3B}" srcOrd="0" destOrd="0" parTransId="{438BA54F-0843-4B8A-9E19-F8A84C6C1516}" sibTransId="{87B18583-8F6C-47AE-BCBC-918F6974577E}"/>
    <dgm:cxn modelId="{66590ADD-801E-4502-B2E3-9F658F2A1C7D}" type="presOf" srcId="{E268F033-D70E-4F35-8F95-5C57EF812419}" destId="{9D9D52FA-9ACD-400B-B32E-DD530E10F91B}" srcOrd="0" destOrd="0" presId="urn:microsoft.com/office/officeart/2005/8/layout/hierarchy1"/>
    <dgm:cxn modelId="{1B44C418-C7B6-469C-B134-7E9A1A40419F}" srcId="{C4E50B46-6972-47B0-8C4A-B4418EB8EB3B}" destId="{AFA4DB6C-A11E-43CF-B72C-1BF5585A41E7}" srcOrd="2" destOrd="0" parTransId="{EACBFD88-9AD2-498E-9D15-A1C5228F84F3}" sibTransId="{82F04AB2-76A1-4B46-8D4F-2642056AE9B7}"/>
    <dgm:cxn modelId="{B65CBF9B-35D3-4298-893C-C3A984A918D6}" type="presOf" srcId="{F95C4853-511F-4CC0-9E2D-54691628DFBE}" destId="{8902F498-1E7C-4938-80DB-120157904500}" srcOrd="0" destOrd="0" presId="urn:microsoft.com/office/officeart/2005/8/layout/hierarchy1"/>
    <dgm:cxn modelId="{6FED66C0-7EF0-4C67-8E1E-8612393E5CB9}" srcId="{C4E50B46-6972-47B0-8C4A-B4418EB8EB3B}" destId="{F95C4853-511F-4CC0-9E2D-54691628DFBE}" srcOrd="0" destOrd="0" parTransId="{57675E6E-6308-4122-ADFD-9F63F99F1868}" sibTransId="{A8DA178F-4DA3-426E-B377-8AB8785E7E4B}"/>
    <dgm:cxn modelId="{7AF1ECD8-DAC8-46B3-B247-759C0FD166D7}" type="presParOf" srcId="{9D9D52FA-9ACD-400B-B32E-DD530E10F91B}" destId="{A4A5AA0E-9898-4CAC-A848-6ABED2CB2E31}" srcOrd="0" destOrd="0" presId="urn:microsoft.com/office/officeart/2005/8/layout/hierarchy1"/>
    <dgm:cxn modelId="{979D112B-BB23-4078-8449-E9A0532C0640}" type="presParOf" srcId="{A4A5AA0E-9898-4CAC-A848-6ABED2CB2E31}" destId="{EA361816-3D8C-4BB8-B8DF-60E953468C1E}" srcOrd="0" destOrd="0" presId="urn:microsoft.com/office/officeart/2005/8/layout/hierarchy1"/>
    <dgm:cxn modelId="{391859C0-D13B-49AD-97FB-76E480F55742}" type="presParOf" srcId="{EA361816-3D8C-4BB8-B8DF-60E953468C1E}" destId="{22E1B929-2C01-456A-901B-225DC0229B0D}" srcOrd="0" destOrd="0" presId="urn:microsoft.com/office/officeart/2005/8/layout/hierarchy1"/>
    <dgm:cxn modelId="{82E263EE-3F12-4F6D-A208-E4E49964942B}" type="presParOf" srcId="{EA361816-3D8C-4BB8-B8DF-60E953468C1E}" destId="{94E92D5F-DE96-4293-9385-156FABDA8839}" srcOrd="1" destOrd="0" presId="urn:microsoft.com/office/officeart/2005/8/layout/hierarchy1"/>
    <dgm:cxn modelId="{8B3A447B-EA27-43CB-80FE-F341A66C99FF}" type="presParOf" srcId="{A4A5AA0E-9898-4CAC-A848-6ABED2CB2E31}" destId="{371E02D8-7A75-40BE-9E02-92BED40DAE8B}" srcOrd="1" destOrd="0" presId="urn:microsoft.com/office/officeart/2005/8/layout/hierarchy1"/>
    <dgm:cxn modelId="{07D1D3DC-2776-4285-B6C5-F5FB080EE612}" type="presParOf" srcId="{371E02D8-7A75-40BE-9E02-92BED40DAE8B}" destId="{7F6DFC34-7C24-4C87-A98A-8458B8794EE9}" srcOrd="0" destOrd="0" presId="urn:microsoft.com/office/officeart/2005/8/layout/hierarchy1"/>
    <dgm:cxn modelId="{222F33A3-A093-4E04-89A4-D88BCB697BC6}" type="presParOf" srcId="{371E02D8-7A75-40BE-9E02-92BED40DAE8B}" destId="{B71EA371-C8A9-41F2-A124-8E68CC6AE1DA}" srcOrd="1" destOrd="0" presId="urn:microsoft.com/office/officeart/2005/8/layout/hierarchy1"/>
    <dgm:cxn modelId="{8383A978-2BDF-4E8C-ACF4-967EAA98A853}" type="presParOf" srcId="{B71EA371-C8A9-41F2-A124-8E68CC6AE1DA}" destId="{DA63470E-BC01-4FAB-847F-1EF464EE4B2B}" srcOrd="0" destOrd="0" presId="urn:microsoft.com/office/officeart/2005/8/layout/hierarchy1"/>
    <dgm:cxn modelId="{E9BD8D1F-C0F6-4490-9F76-D6C32A4B2E2F}" type="presParOf" srcId="{DA63470E-BC01-4FAB-847F-1EF464EE4B2B}" destId="{17921950-C3C9-4F3D-A1BB-A6A48351F79D}" srcOrd="0" destOrd="0" presId="urn:microsoft.com/office/officeart/2005/8/layout/hierarchy1"/>
    <dgm:cxn modelId="{EE283BE6-CAAC-4D8D-ACF1-260860FB5950}" type="presParOf" srcId="{DA63470E-BC01-4FAB-847F-1EF464EE4B2B}" destId="{8902F498-1E7C-4938-80DB-120157904500}" srcOrd="1" destOrd="0" presId="urn:microsoft.com/office/officeart/2005/8/layout/hierarchy1"/>
    <dgm:cxn modelId="{DA3E2F23-934B-424C-A403-B37782E9CA88}" type="presParOf" srcId="{B71EA371-C8A9-41F2-A124-8E68CC6AE1DA}" destId="{D5D96111-B06A-4BB2-9E3B-117CF00349C5}" srcOrd="1" destOrd="0" presId="urn:microsoft.com/office/officeart/2005/8/layout/hierarchy1"/>
    <dgm:cxn modelId="{04721EF5-1615-41D1-A3EA-489DA754C0EA}" type="presParOf" srcId="{371E02D8-7A75-40BE-9E02-92BED40DAE8B}" destId="{88090101-BB2D-4C65-9040-99B59F09D5FB}" srcOrd="2" destOrd="0" presId="urn:microsoft.com/office/officeart/2005/8/layout/hierarchy1"/>
    <dgm:cxn modelId="{E59CBFC8-8EAC-46C3-99AA-2233529170F0}" type="presParOf" srcId="{371E02D8-7A75-40BE-9E02-92BED40DAE8B}" destId="{677479EC-1798-480E-9506-75428DDAB35F}" srcOrd="3" destOrd="0" presId="urn:microsoft.com/office/officeart/2005/8/layout/hierarchy1"/>
    <dgm:cxn modelId="{CABDD5ED-0385-493D-A34A-305DA4AA234F}" type="presParOf" srcId="{677479EC-1798-480E-9506-75428DDAB35F}" destId="{D90725A3-E7D9-4CAE-A58A-FD528D601D8F}" srcOrd="0" destOrd="0" presId="urn:microsoft.com/office/officeart/2005/8/layout/hierarchy1"/>
    <dgm:cxn modelId="{4F4F1E2F-2467-451B-9E0C-47E4F2481567}" type="presParOf" srcId="{D90725A3-E7D9-4CAE-A58A-FD528D601D8F}" destId="{BF408A14-ECBC-4A54-9176-F134AF0B7CE7}" srcOrd="0" destOrd="0" presId="urn:microsoft.com/office/officeart/2005/8/layout/hierarchy1"/>
    <dgm:cxn modelId="{838C0241-6642-43B8-8867-226970038A3B}" type="presParOf" srcId="{D90725A3-E7D9-4CAE-A58A-FD528D601D8F}" destId="{03F2A238-AB90-40D4-8DFE-2D62DE040357}" srcOrd="1" destOrd="0" presId="urn:microsoft.com/office/officeart/2005/8/layout/hierarchy1"/>
    <dgm:cxn modelId="{B2DB8672-341F-4CDC-A652-869A6AB71F7C}" type="presParOf" srcId="{677479EC-1798-480E-9506-75428DDAB35F}" destId="{57D7B7AC-FEB9-44D1-8B56-ED800702D8E2}" srcOrd="1" destOrd="0" presId="urn:microsoft.com/office/officeart/2005/8/layout/hierarchy1"/>
    <dgm:cxn modelId="{59FF3065-1AE1-49F4-8831-77575E18F707}" type="presParOf" srcId="{371E02D8-7A75-40BE-9E02-92BED40DAE8B}" destId="{651116AE-2856-4495-AB26-62390032C672}" srcOrd="4" destOrd="0" presId="urn:microsoft.com/office/officeart/2005/8/layout/hierarchy1"/>
    <dgm:cxn modelId="{1A049D4B-223D-43BE-BDCA-B197F9F969DF}" type="presParOf" srcId="{371E02D8-7A75-40BE-9E02-92BED40DAE8B}" destId="{A8F9797D-2D21-4ECA-AD0A-08795E9F3153}" srcOrd="5" destOrd="0" presId="urn:microsoft.com/office/officeart/2005/8/layout/hierarchy1"/>
    <dgm:cxn modelId="{07812127-CA8C-4468-8507-89D726A40DB1}" type="presParOf" srcId="{A8F9797D-2D21-4ECA-AD0A-08795E9F3153}" destId="{B51D6E6C-EE59-476A-98B4-26DBFF4833B2}" srcOrd="0" destOrd="0" presId="urn:microsoft.com/office/officeart/2005/8/layout/hierarchy1"/>
    <dgm:cxn modelId="{9C043984-E42D-4D42-8E6A-A1C2CE17FCFC}" type="presParOf" srcId="{B51D6E6C-EE59-476A-98B4-26DBFF4833B2}" destId="{495A6053-9D2D-43AE-9C39-316EF584530E}" srcOrd="0" destOrd="0" presId="urn:microsoft.com/office/officeart/2005/8/layout/hierarchy1"/>
    <dgm:cxn modelId="{9041C8D8-D153-4ED3-8209-0D2D81403A33}" type="presParOf" srcId="{B51D6E6C-EE59-476A-98B4-26DBFF4833B2}" destId="{85061619-91B9-4EFD-9233-8C71BED35023}" srcOrd="1" destOrd="0" presId="urn:microsoft.com/office/officeart/2005/8/layout/hierarchy1"/>
    <dgm:cxn modelId="{50670E33-E5A3-4313-B4ED-9E2738B0C4BD}" type="presParOf" srcId="{A8F9797D-2D21-4ECA-AD0A-08795E9F3153}" destId="{5164B75B-53E7-4937-890F-0FF5067667F9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A3BD-0E13-4F56-9C24-640C5B775656}" type="datetimeFigureOut">
              <a:rPr lang="ar-SA" smtClean="0"/>
              <a:pPr/>
              <a:t>01/05/37</a:t>
            </a:fld>
            <a:endParaRPr lang="ar-SA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18C89A-83F2-4DFE-9935-9038FEE6A8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A3BD-0E13-4F56-9C24-640C5B775656}" type="datetimeFigureOut">
              <a:rPr lang="ar-SA" smtClean="0"/>
              <a:pPr/>
              <a:t>01/05/37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C89A-83F2-4DFE-9935-9038FEE6A8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A3BD-0E13-4F56-9C24-640C5B775656}" type="datetimeFigureOut">
              <a:rPr lang="ar-SA" smtClean="0"/>
              <a:pPr/>
              <a:t>01/05/37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C89A-83F2-4DFE-9935-9038FEE6A8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A3BD-0E13-4F56-9C24-640C5B775656}" type="datetimeFigureOut">
              <a:rPr lang="ar-SA" smtClean="0"/>
              <a:pPr/>
              <a:t>01/05/37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18C89A-83F2-4DFE-9935-9038FEE6A8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A3BD-0E13-4F56-9C24-640C5B775656}" type="datetimeFigureOut">
              <a:rPr lang="ar-SA" smtClean="0"/>
              <a:pPr/>
              <a:t>01/05/37</a:t>
            </a:fld>
            <a:endParaRPr lang="ar-SA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C89A-83F2-4DFE-9935-9038FEE6A8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A3BD-0E13-4F56-9C24-640C5B775656}" type="datetimeFigureOut">
              <a:rPr lang="ar-SA" smtClean="0"/>
              <a:pPr/>
              <a:t>01/05/37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C89A-83F2-4DFE-9935-9038FEE6A8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A3BD-0E13-4F56-9C24-640C5B775656}" type="datetimeFigureOut">
              <a:rPr lang="ar-SA" smtClean="0"/>
              <a:pPr/>
              <a:t>01/05/37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818C89A-83F2-4DFE-9935-9038FEE6A8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A3BD-0E13-4F56-9C24-640C5B775656}" type="datetimeFigureOut">
              <a:rPr lang="ar-SA" smtClean="0"/>
              <a:pPr/>
              <a:t>01/05/37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C89A-83F2-4DFE-9935-9038FEE6A8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A3BD-0E13-4F56-9C24-640C5B775656}" type="datetimeFigureOut">
              <a:rPr lang="ar-SA" smtClean="0"/>
              <a:pPr/>
              <a:t>01/05/37</a:t>
            </a:fld>
            <a:endParaRPr lang="ar-SA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C89A-83F2-4DFE-9935-9038FEE6A8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A3BD-0E13-4F56-9C24-640C5B775656}" type="datetimeFigureOut">
              <a:rPr lang="ar-SA" smtClean="0"/>
              <a:pPr/>
              <a:t>01/05/37</a:t>
            </a:fld>
            <a:endParaRPr lang="ar-SA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C89A-83F2-4DFE-9935-9038FEE6A8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A3BD-0E13-4F56-9C24-640C5B775656}" type="datetimeFigureOut">
              <a:rPr lang="ar-SA" smtClean="0"/>
              <a:pPr/>
              <a:t>01/05/37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C89A-83F2-4DFE-9935-9038FEE6A8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32A3BD-0E13-4F56-9C24-640C5B775656}" type="datetimeFigureOut">
              <a:rPr lang="ar-SA" smtClean="0"/>
              <a:pPr/>
              <a:t>01/05/37</a:t>
            </a:fld>
            <a:endParaRPr lang="ar-SA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18C89A-83F2-4DFE-9935-9038FEE6A8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اللغة العربية المرحلة الثانوية\4 المستوى الرابع\كتاب الطالب صور\اللغة العربية 4 كتاب الطالب_014.jpg"/>
          <p:cNvPicPr>
            <a:picLocks noChangeAspect="1" noChangeArrowheads="1"/>
          </p:cNvPicPr>
          <p:nvPr/>
        </p:nvPicPr>
        <p:blipFill>
          <a:blip r:embed="rId2"/>
          <a:srcRect t="24274" b="31200"/>
          <a:stretch>
            <a:fillRect/>
          </a:stretch>
        </p:blipFill>
        <p:spPr bwMode="auto">
          <a:xfrm>
            <a:off x="285720" y="3643314"/>
            <a:ext cx="857256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28596" y="30125"/>
            <a:ext cx="8229600" cy="1041421"/>
          </a:xfrm>
        </p:spPr>
        <p:txBody>
          <a:bodyPr>
            <a:norm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بسم الله الرحمن الرحيم</a:t>
            </a:r>
            <a:endParaRPr lang="ar-SA" sz="54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عنوان فرعي 5"/>
          <p:cNvSpPr>
            <a:spLocks noGrp="1"/>
          </p:cNvSpPr>
          <p:nvPr>
            <p:ph type="subTitle" idx="1"/>
          </p:nvPr>
        </p:nvSpPr>
        <p:spPr>
          <a:xfrm>
            <a:off x="285720" y="5486416"/>
            <a:ext cx="2214578" cy="657228"/>
          </a:xfrm>
        </p:spPr>
        <p:txBody>
          <a:bodyPr>
            <a:noAutofit/>
          </a:bodyPr>
          <a:lstStyle/>
          <a:p>
            <a:r>
              <a:rPr lang="ar-SA" sz="5400" dirty="0" smtClean="0">
                <a:solidFill>
                  <a:schemeClr val="tx1"/>
                </a:solidFill>
                <a:cs typeface="PT Bold Heading" pitchFamily="2" charset="-78"/>
              </a:rPr>
              <a:t>ص: 26</a:t>
            </a:r>
            <a:endParaRPr lang="ar-SA" sz="54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pic>
        <p:nvPicPr>
          <p:cNvPr id="1026" name="Picture 2" descr="D:\اللغة العربية المرحلة الثانوية\4 المستوى الرابع\كتاب الطالب صور\اللغة العربية 4 كتاب الطالب_001.jpg"/>
          <p:cNvPicPr>
            <a:picLocks noChangeAspect="1" noChangeArrowheads="1"/>
          </p:cNvPicPr>
          <p:nvPr/>
        </p:nvPicPr>
        <p:blipFill>
          <a:blip r:embed="rId3"/>
          <a:srcRect t="21836" b="48957"/>
          <a:stretch>
            <a:fillRect/>
          </a:stretch>
        </p:blipFill>
        <p:spPr bwMode="auto">
          <a:xfrm>
            <a:off x="0" y="1000108"/>
            <a:ext cx="9072594" cy="2000264"/>
          </a:xfrm>
          <a:prstGeom prst="roundRect">
            <a:avLst>
              <a:gd name="adj" fmla="val 2455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عنوان فرعي 2"/>
          <p:cNvSpPr txBox="1">
            <a:spLocks/>
          </p:cNvSpPr>
          <p:nvPr/>
        </p:nvSpPr>
        <p:spPr>
          <a:xfrm>
            <a:off x="0" y="3043246"/>
            <a:ext cx="9144000" cy="6715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الصف الثاني الثانوي – الفصل الدراسي الثاني</a:t>
            </a:r>
            <a:r>
              <a:rPr kumimoji="0" lang="ar-SA" sz="4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الوحدة الأولى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7" name="عنوان فرعي 2"/>
          <p:cNvSpPr txBox="1">
            <a:spLocks/>
          </p:cNvSpPr>
          <p:nvPr/>
        </p:nvSpPr>
        <p:spPr>
          <a:xfrm>
            <a:off x="2500298" y="4929198"/>
            <a:ext cx="6400800" cy="17145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aditional Arabic" pitchFamily="18" charset="-78"/>
                <a:cs typeface="Traditional Arabic" pitchFamily="18" charset="-78"/>
              </a:rPr>
              <a:t>الدرس الثاني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cs typeface="PT Bold Heading" pitchFamily="2" charset="-78"/>
              </a:rPr>
              <a:t>البرهنة والاستدلال العلمي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itchFamily="18" charset="-78"/>
              <a:cs typeface="PT Bold Heading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اللغة العربية المرحلة الثانوية\4 المستوى الرابع\كتاب الطالب صور\اللغة العربية 4 كتاب الطالب_0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422" t="10817" r="10018" b="57797"/>
          <a:stretch>
            <a:fillRect/>
          </a:stretch>
        </p:blipFill>
        <p:spPr bwMode="auto">
          <a:xfrm>
            <a:off x="-32" y="0"/>
            <a:ext cx="9144032" cy="6858001"/>
          </a:xfrm>
          <a:prstGeom prst="rect">
            <a:avLst/>
          </a:prstGeom>
          <a:noFill/>
        </p:spPr>
      </p:pic>
      <p:sp>
        <p:nvSpPr>
          <p:cNvPr id="4" name="نجمة ذات 8 نقاط 3"/>
          <p:cNvSpPr/>
          <p:nvPr/>
        </p:nvSpPr>
        <p:spPr>
          <a:xfrm>
            <a:off x="0" y="142852"/>
            <a:ext cx="1071570" cy="1142984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ص 32</a:t>
            </a:r>
            <a:endParaRPr lang="ar-S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-71470" y="5068685"/>
            <a:ext cx="5857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تنفيذ الأب لكل ما يطلبه الابن يؤدي ضعف ثقة الابن بنفسه</a:t>
            </a:r>
          </a:p>
          <a:p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نواف لا يرفض لولده طلبا - ابن نواف غير قادر على الاعتماد على نفسه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-71470" y="5857892"/>
            <a:ext cx="59293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سوء التغذية يؤدي إلى زيادة القابلية للإصابة بالعدوى</a:t>
            </a:r>
          </a:p>
          <a:p>
            <a:r>
              <a:rPr lang="ar-S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حسان سريعا ما يصاب بالمرض من وقت لآخر</a:t>
            </a:r>
          </a:p>
          <a:p>
            <a:r>
              <a:rPr lang="ar-S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حسان يعاني من سوء التغذية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0" y="4149874"/>
            <a:ext cx="5929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الإسراف في استخدام الإنترنت يؤدي إلى ضعف الروابط الاجتماعية</a:t>
            </a:r>
          </a:p>
          <a:p>
            <a:r>
              <a:rPr lang="ar-S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خالد يكثر من الجلوس على الإنترنت – خالد لا يهتم كثيرا بزيارة أقاربه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اللغة العربية المرحلة الثانوية\4 المستوى الرابع\كتاب الطالب صور\اللغة العربية 4 كتاب الطالب_0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1284" b="3633"/>
          <a:stretch>
            <a:fillRect/>
          </a:stretch>
        </p:blipFill>
        <p:spPr bwMode="auto">
          <a:xfrm>
            <a:off x="0" y="17481"/>
            <a:ext cx="9144032" cy="6840543"/>
          </a:xfrm>
          <a:prstGeom prst="rect">
            <a:avLst/>
          </a:prstGeom>
          <a:noFill/>
        </p:spPr>
      </p:pic>
      <p:sp>
        <p:nvSpPr>
          <p:cNvPr id="3" name="شكل بيضاوي 2"/>
          <p:cNvSpPr/>
          <p:nvPr/>
        </p:nvSpPr>
        <p:spPr>
          <a:xfrm>
            <a:off x="3857620" y="1285860"/>
            <a:ext cx="1000132" cy="100013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اللغة العربية المرحلة الثانوية\4 المستوى الرابع\كتاب الطالب صور\اللغة العربية 4 كتاب الطالب_0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682" b="34339"/>
          <a:stretch>
            <a:fillRect/>
          </a:stretch>
        </p:blipFill>
        <p:spPr bwMode="auto">
          <a:xfrm>
            <a:off x="-21215" y="14801"/>
            <a:ext cx="9165215" cy="6843199"/>
          </a:xfrm>
          <a:prstGeom prst="rect">
            <a:avLst/>
          </a:prstGeom>
          <a:noFill/>
        </p:spPr>
      </p:pic>
      <p:sp>
        <p:nvSpPr>
          <p:cNvPr id="4" name="نجمة ذات 8 نقاط 3"/>
          <p:cNvSpPr/>
          <p:nvPr/>
        </p:nvSpPr>
        <p:spPr>
          <a:xfrm>
            <a:off x="-32" y="0"/>
            <a:ext cx="1000132" cy="1000108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PT Bold Heading" pitchFamily="2" charset="-78"/>
              </a:rPr>
              <a:t>ص 33</a:t>
            </a:r>
            <a:endParaRPr lang="ar-SA" sz="2400" b="1" dirty="0">
              <a:cs typeface="PT Bold Heading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500166" y="142852"/>
            <a:ext cx="1000132" cy="100013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85786" y="5072074"/>
            <a:ext cx="7358114" cy="171451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3009355" y="1500174"/>
            <a:ext cx="397096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rgbClr val="0000FF"/>
                </a:solidFill>
              </a:rPr>
              <a:t>أسباب التعصب الكروي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563538" y="2538707"/>
            <a:ext cx="265168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المبالغة في الاهتمام بكرة القدم</a:t>
            </a:r>
            <a:endParaRPr lang="ar-SA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746779" y="3000372"/>
            <a:ext cx="2476961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قلة الوعي والروح الرياضية</a:t>
            </a:r>
            <a:endParaRPr lang="ar-SA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429124" y="3429000"/>
            <a:ext cx="284084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اختفاء ثقافة الاحتراف بين اللاعبين</a:t>
            </a:r>
            <a:r>
              <a:rPr lang="ar-SA" dirty="0" smtClean="0"/>
              <a:t> </a:t>
            </a:r>
            <a:endParaRPr lang="ar-SA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546842" y="3857628"/>
            <a:ext cx="265168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الإعلام والتصريحات الاستفزازية</a:t>
            </a:r>
            <a:r>
              <a:rPr lang="ar-SA" dirty="0" smtClean="0"/>
              <a:t> </a:t>
            </a:r>
            <a:endParaRPr lang="ar-SA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 rot="19719446">
            <a:off x="850426" y="3336276"/>
            <a:ext cx="38098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استقراء الواقع </a:t>
            </a:r>
            <a:r>
              <a:rPr lang="ar-S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المشاهد</a:t>
            </a:r>
            <a:endParaRPr lang="ar-SA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اللغة العربية المرحلة الثانوية\4 المستوى الرابع\كتاب الطالب صور\اللغة العربية 4 كتاب الطالب_0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61172"/>
          <a:stretch>
            <a:fillRect/>
          </a:stretch>
        </p:blipFill>
        <p:spPr bwMode="auto">
          <a:xfrm>
            <a:off x="-54689" y="0"/>
            <a:ext cx="9198689" cy="6858000"/>
          </a:xfrm>
          <a:prstGeom prst="rect">
            <a:avLst/>
          </a:prstGeom>
          <a:noFill/>
        </p:spPr>
      </p:pic>
      <p:sp>
        <p:nvSpPr>
          <p:cNvPr id="4" name="نجمة ذات 8 نقاط 3"/>
          <p:cNvSpPr/>
          <p:nvPr/>
        </p:nvSpPr>
        <p:spPr>
          <a:xfrm>
            <a:off x="-32" y="0"/>
            <a:ext cx="1214446" cy="1285860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PT Bold Heading" pitchFamily="2" charset="-78"/>
              </a:rPr>
              <a:t>ص 26</a:t>
            </a:r>
            <a:endParaRPr lang="ar-SA" sz="2400" b="1" dirty="0">
              <a:cs typeface="PT Bold Heading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928662" y="3253087"/>
            <a:ext cx="5929354" cy="46166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الأمن مسؤولية الجميع </a:t>
            </a:r>
            <a:r>
              <a:rPr lang="ar-S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(برهنة منطقية) </a:t>
            </a:r>
            <a:endParaRPr lang="ar-S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214942" y="4300373"/>
            <a:ext cx="292895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”كلكم راع وكلكم مسئول عن رعيته“</a:t>
            </a:r>
          </a:p>
          <a:p>
            <a:pPr algn="ctr"/>
            <a:r>
              <a:rPr lang="ar-S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دليل شرعي</a:t>
            </a:r>
            <a:endParaRPr lang="ar-S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85720" y="4214818"/>
            <a:ext cx="3214710" cy="144655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أثبتت البحوث أن زيادة الوعي بالدور الاجتماعي تؤدي إلى انخفاض معدل الجريمة</a:t>
            </a:r>
          </a:p>
          <a:p>
            <a:pPr algn="ctr"/>
            <a:r>
              <a:rPr lang="ar-SA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(برهنة بالإحصاءات والدراسات)</a:t>
            </a:r>
            <a:endParaRPr lang="ar-SA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اللغة العربية المرحلة الثانوية\4 المستوى الرابع\كتاب الطالب صور\اللغة العربية 4 كتاب الطالب_0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7250" b="7831"/>
          <a:stretch>
            <a:fillRect/>
          </a:stretch>
        </p:blipFill>
        <p:spPr bwMode="auto">
          <a:xfrm>
            <a:off x="1" y="-11249"/>
            <a:ext cx="9144000" cy="6869249"/>
          </a:xfrm>
          <a:prstGeom prst="rect">
            <a:avLst/>
          </a:prstGeom>
          <a:noFill/>
        </p:spPr>
      </p:pic>
      <p:sp>
        <p:nvSpPr>
          <p:cNvPr id="4" name="نجمة ذات 8 نقاط 3"/>
          <p:cNvSpPr/>
          <p:nvPr/>
        </p:nvSpPr>
        <p:spPr>
          <a:xfrm>
            <a:off x="-32" y="0"/>
            <a:ext cx="1071570" cy="1071546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ص 26</a:t>
            </a:r>
            <a:endParaRPr lang="ar-SA" sz="2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20863" y="1785926"/>
            <a:ext cx="362150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من أكثر الدول التي تكفل حقوق الإنسان</a:t>
            </a:r>
            <a:endParaRPr lang="ar-SA" sz="2400" b="1" dirty="0">
              <a:solidFill>
                <a:srgbClr val="0000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701724" y="3429000"/>
            <a:ext cx="329930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النحاس يتمدد بالحرارة ، الألمنيوم يتمدد بالحرارة</a:t>
            </a:r>
            <a:endParaRPr lang="ar-SA" b="1" dirty="0">
              <a:solidFill>
                <a:srgbClr val="0000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714612" y="4702742"/>
            <a:ext cx="857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التدخين</a:t>
            </a:r>
            <a:endParaRPr lang="ar-SA" b="1" dirty="0">
              <a:solidFill>
                <a:srgbClr val="0000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785918" y="4702742"/>
            <a:ext cx="857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ـه محرم</a:t>
            </a:r>
            <a:endParaRPr lang="ar-SA" b="1" dirty="0">
              <a:solidFill>
                <a:srgbClr val="0000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اللغة العربية المرحلة الثانوية\4 المستوى الرابع\كتاب الطالب صور\اللغة العربية 4 كتاب الطالب_0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7260" b="12241"/>
          <a:stretch>
            <a:fillRect/>
          </a:stretch>
        </p:blipFill>
        <p:spPr bwMode="auto">
          <a:xfrm>
            <a:off x="0" y="28499"/>
            <a:ext cx="9144000" cy="6829501"/>
          </a:xfrm>
          <a:prstGeom prst="rect">
            <a:avLst/>
          </a:prstGeom>
          <a:noFill/>
        </p:spPr>
      </p:pic>
      <p:sp>
        <p:nvSpPr>
          <p:cNvPr id="4" name="نجمة ذات 8 نقاط 3"/>
          <p:cNvSpPr/>
          <p:nvPr/>
        </p:nvSpPr>
        <p:spPr>
          <a:xfrm>
            <a:off x="-32" y="0"/>
            <a:ext cx="1000132" cy="928670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ص 27</a:t>
            </a:r>
            <a:endParaRPr lang="ar-SA" sz="2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500297" y="2925545"/>
            <a:ext cx="16260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لا يوجد مجتمع بشري ليست له لغة</a:t>
            </a:r>
            <a:endParaRPr lang="ar-SA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445877" y="3643314"/>
            <a:ext cx="176893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عُـثِر على نماذج من أطفال الغابة فوجدوهم لا يتكلمون</a:t>
            </a:r>
            <a:endParaRPr lang="ar-SA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428860" y="5221444"/>
            <a:ext cx="176893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  <a:sym typeface="AGA Arabesque"/>
              </a:rPr>
              <a:t></a:t>
            </a:r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وعلم آدم الأسماء كلها</a:t>
            </a:r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  <a:sym typeface="AGA Arabesque"/>
              </a:rPr>
              <a:t></a:t>
            </a:r>
            <a:endParaRPr lang="ar-SA" sz="24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اللغة العربية المرحلة الثانوية\4 المستوى الرابع\كتاب الطالب صور\اللغة العربية 4 كتاب الطالب_0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7260" r="10156" b="13819"/>
          <a:stretch>
            <a:fillRect/>
          </a:stretch>
        </p:blipFill>
        <p:spPr bwMode="auto">
          <a:xfrm>
            <a:off x="0" y="-4389"/>
            <a:ext cx="9144000" cy="6862413"/>
          </a:xfrm>
          <a:prstGeom prst="rect">
            <a:avLst/>
          </a:prstGeom>
          <a:noFill/>
        </p:spPr>
      </p:pic>
      <p:sp>
        <p:nvSpPr>
          <p:cNvPr id="4" name="نجمة ذات 8 نقاط 3"/>
          <p:cNvSpPr/>
          <p:nvPr/>
        </p:nvSpPr>
        <p:spPr>
          <a:xfrm>
            <a:off x="-32" y="0"/>
            <a:ext cx="1000132" cy="1071546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ص 28</a:t>
            </a:r>
            <a:endParaRPr lang="ar-SA" sz="2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214414" y="1760513"/>
            <a:ext cx="207170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الطين أصل خلقة الإنسان</a:t>
            </a:r>
            <a:endParaRPr lang="ar-SA" sz="2800" b="1" dirty="0">
              <a:solidFill>
                <a:srgbClr val="C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071538" y="2770527"/>
            <a:ext cx="214314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Tx/>
              <a:buChar char="-"/>
            </a:pPr>
            <a:r>
              <a:rPr lang="ar-SA" sz="2000" b="1" dirty="0" smtClean="0">
                <a:latin typeface="Traditional Arabic" pitchFamily="18" charset="-78"/>
                <a:cs typeface="Traditional Arabic" pitchFamily="18" charset="-78"/>
              </a:rPr>
              <a:t>الدليل الشرعي</a:t>
            </a:r>
          </a:p>
          <a:p>
            <a:pPr>
              <a:buFontTx/>
              <a:buChar char="-"/>
            </a:pPr>
            <a:r>
              <a:rPr lang="ar-SA" sz="2000" b="1" dirty="0" smtClean="0">
                <a:latin typeface="Traditional Arabic" pitchFamily="18" charset="-78"/>
                <a:cs typeface="Traditional Arabic" pitchFamily="18" charset="-78"/>
              </a:rPr>
              <a:t> الوقائع المشاهدة</a:t>
            </a:r>
          </a:p>
          <a:p>
            <a:pPr>
              <a:buFontTx/>
              <a:buChar char="-"/>
            </a:pPr>
            <a:r>
              <a:rPr lang="ar-SA" sz="2000" b="1" dirty="0" smtClean="0">
                <a:latin typeface="Traditional Arabic" pitchFamily="18" charset="-78"/>
                <a:cs typeface="Traditional Arabic" pitchFamily="18" charset="-78"/>
              </a:rPr>
              <a:t> النتائج والأبحاث</a:t>
            </a:r>
            <a:endParaRPr lang="ar-SA" sz="20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71472" y="4292750"/>
            <a:ext cx="271464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    ذكر الدليل الشرعي</a:t>
            </a:r>
          </a:p>
          <a:p>
            <a:r>
              <a:rPr lang="ar-SA" sz="2000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ج- الاستدلال بالواقع المشاهد</a:t>
            </a:r>
            <a:endParaRPr lang="ar-SA" sz="2000" b="1" dirty="0">
              <a:solidFill>
                <a:srgbClr val="0000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اللغة العربية المرحلة الثانوية\4 المستوى الرابع\كتاب الطالب صور\اللغة العربية 4 كتاب الطالب_0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025" t="7736" r="10079" b="10128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نجمة ذات 8 نقاط 3"/>
          <p:cNvSpPr/>
          <p:nvPr/>
        </p:nvSpPr>
        <p:spPr>
          <a:xfrm>
            <a:off x="-32" y="-71462"/>
            <a:ext cx="857256" cy="785794"/>
          </a:xfrm>
          <a:prstGeom prst="star8">
            <a:avLst/>
          </a:prstGeom>
          <a:solidFill>
            <a:srgbClr val="00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ص 29</a:t>
            </a:r>
            <a:endParaRPr lang="ar-SA" sz="2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-285784" y="1142984"/>
            <a:ext cx="262615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- مصادرة الكتب تزيد من شهرتها</a:t>
            </a:r>
          </a:p>
          <a:p>
            <a:r>
              <a:rPr lang="ar-SA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تدفع المؤلفين لرفع قضايا</a:t>
            </a:r>
          </a:p>
          <a:p>
            <a:r>
              <a:rPr lang="ar-SA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- حجب الكتب لا يحل المشكلة</a:t>
            </a:r>
            <a:endParaRPr lang="ar-SA" b="1" dirty="0">
              <a:solidFill>
                <a:srgbClr val="0000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42844" y="2143116"/>
            <a:ext cx="212612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ترك الكتب المخالفة يؤدي إلى ترويج ونشر الأفكار الهدامة والمنحرفة</a:t>
            </a:r>
            <a:endParaRPr lang="ar-SA" b="1" dirty="0">
              <a:solidFill>
                <a:srgbClr val="0000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42844" y="3143248"/>
            <a:ext cx="2126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مطابقتها للواقع</a:t>
            </a:r>
            <a:endParaRPr lang="ar-SA" sz="2000" b="1" dirty="0">
              <a:solidFill>
                <a:srgbClr val="0000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85720" y="3886146"/>
            <a:ext cx="21261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الكتب المصادرة تباع بأسعار خيالية</a:t>
            </a:r>
            <a:endParaRPr lang="ar-SA" b="1" dirty="0">
              <a:solidFill>
                <a:srgbClr val="0000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57158" y="4572008"/>
            <a:ext cx="18573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أن ذلك ليس ضروريا في كل مرة</a:t>
            </a:r>
            <a:endParaRPr lang="ar-SA" sz="2000" b="1" dirty="0">
              <a:solidFill>
                <a:srgbClr val="0000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00034" y="5857892"/>
            <a:ext cx="162605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مصادرة الكتب المخالفة</a:t>
            </a:r>
            <a:endParaRPr lang="ar-SA" sz="2000" b="1" dirty="0">
              <a:solidFill>
                <a:srgbClr val="0000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اللغة العربية المرحلة الثانوية\4 المستوى الرابع\كتاب الطالب صور\اللغة العربية 4 كتاب الطالب_0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88" t="7260" r="10708" b="9084"/>
          <a:stretch>
            <a:fillRect/>
          </a:stretch>
        </p:blipFill>
        <p:spPr bwMode="auto">
          <a:xfrm>
            <a:off x="0" y="12815"/>
            <a:ext cx="9144000" cy="6820917"/>
          </a:xfrm>
          <a:prstGeom prst="rect">
            <a:avLst/>
          </a:prstGeom>
          <a:noFill/>
        </p:spPr>
      </p:pic>
      <p:sp>
        <p:nvSpPr>
          <p:cNvPr id="4" name="نجمة ذات 8 نقاط 3"/>
          <p:cNvSpPr/>
          <p:nvPr/>
        </p:nvSpPr>
        <p:spPr>
          <a:xfrm>
            <a:off x="-32" y="0"/>
            <a:ext cx="928694" cy="1000108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ص 30</a:t>
            </a:r>
            <a:endParaRPr lang="ar-SA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71472" y="1285860"/>
            <a:ext cx="2483313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Tx/>
              <a:buChar char="-"/>
            </a:pPr>
            <a:r>
              <a:rPr lang="ar-SA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العلم المؤنث ممنوع من الصرف علامة جره الفتحة</a:t>
            </a:r>
          </a:p>
          <a:p>
            <a:pPr>
              <a:buFontTx/>
              <a:buChar char="-"/>
            </a:pPr>
            <a:r>
              <a:rPr lang="ar-SA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 العلم الأعجمي ممنوع من الصرف علامة جره الفتحة</a:t>
            </a:r>
          </a:p>
          <a:p>
            <a:pPr>
              <a:buFontTx/>
              <a:buChar char="-"/>
            </a:pPr>
            <a:r>
              <a:rPr lang="ar-SA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 صيغة منتهى الجموع ممنوعة من الصرف علامة جره الفتحة</a:t>
            </a:r>
            <a:endParaRPr lang="ar-SA" b="1" dirty="0">
              <a:solidFill>
                <a:srgbClr val="0000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857224" y="2928934"/>
            <a:ext cx="219756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Tx/>
              <a:buChar char="-"/>
            </a:pPr>
            <a:r>
              <a:rPr lang="ar-SA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 الممنوع من الصرف تكون علامة جره الفتحة  </a:t>
            </a:r>
            <a:endParaRPr lang="ar-SA" b="1" dirty="0">
              <a:solidFill>
                <a:srgbClr val="0000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928662" y="3701481"/>
            <a:ext cx="21261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Tx/>
              <a:buChar char="-"/>
            </a:pPr>
            <a:r>
              <a:rPr lang="ar-SA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الممنوع من الصرف تكون علامة جره الفتحة  </a:t>
            </a:r>
            <a:endParaRPr lang="ar-SA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59927" y="4286256"/>
            <a:ext cx="24833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Tx/>
              <a:buChar char="-"/>
            </a:pPr>
            <a:r>
              <a:rPr lang="ar-SA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العلم المؤنث ممنوع من الصرف   </a:t>
            </a:r>
            <a:endParaRPr lang="ar-SA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71472" y="4786322"/>
            <a:ext cx="24833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Tx/>
              <a:buChar char="-"/>
            </a:pPr>
            <a:r>
              <a:rPr lang="ar-SA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”فاطمة، خديجة ..</a:t>
            </a:r>
            <a:r>
              <a:rPr lang="ar-SA" b="1" dirty="0" err="1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إلخ</a:t>
            </a:r>
            <a:r>
              <a:rPr lang="ar-SA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“ ممنوعة من الصرف وعلامة جرها الفتحة </a:t>
            </a:r>
            <a:endParaRPr lang="ar-SA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71472" y="5357826"/>
            <a:ext cx="24833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Tx/>
              <a:buChar char="-"/>
            </a:pP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 الأعلام الأعجمية تجر بالفتحة لأنها ممنوعة من الصرف</a:t>
            </a:r>
            <a:endParaRPr lang="ar-SA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71472" y="6000768"/>
            <a:ext cx="248331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Tx/>
              <a:buChar char="-"/>
            </a:pP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إذن فصيغة منتهى الجموع تجر بالفتحة أيضا لأنها ممنوعة من الصرف</a:t>
            </a:r>
            <a:endParaRPr lang="ar-SA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اللغة العربية المرحلة الثانوية\4 المستوى الرابع\كتاب الطالب صور\اللغة العربية 4 كتاب الطالب_0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3280"/>
          <a:stretch>
            <a:fillRect/>
          </a:stretch>
        </p:blipFill>
        <p:spPr bwMode="auto">
          <a:xfrm>
            <a:off x="0" y="-1201"/>
            <a:ext cx="9144000" cy="6859201"/>
          </a:xfrm>
          <a:prstGeom prst="rect">
            <a:avLst/>
          </a:prstGeom>
          <a:noFill/>
        </p:spPr>
      </p:pic>
      <p:sp>
        <p:nvSpPr>
          <p:cNvPr id="4" name="نجمة ذات 8 نقاط 3"/>
          <p:cNvSpPr/>
          <p:nvPr/>
        </p:nvSpPr>
        <p:spPr>
          <a:xfrm>
            <a:off x="-32" y="0"/>
            <a:ext cx="1214446" cy="1285860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ص 31</a:t>
            </a:r>
            <a:endParaRPr lang="ar-SA" sz="32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071538" y="2214554"/>
            <a:ext cx="700092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Tx/>
              <a:buChar char="-"/>
            </a:pPr>
            <a:r>
              <a:rPr lang="ar-SA" sz="44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المنهج المستخدم : منهج الاستنباط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1071538" y="3000372"/>
            <a:ext cx="7000924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Tx/>
              <a:buChar char="-"/>
            </a:pPr>
            <a:r>
              <a:rPr lang="ar-SA" sz="4400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الخطوات:</a:t>
            </a:r>
          </a:p>
          <a:p>
            <a:pPr marL="457200" indent="-457200">
              <a:buFont typeface="+mj-lt"/>
              <a:buAutoNum type="arabicPeriod"/>
            </a:pPr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مقدمة كبرى: </a:t>
            </a:r>
            <a:r>
              <a:rPr lang="ar-SA" sz="3200" dirty="0" smtClean="0">
                <a:latin typeface="Times New Roman" pitchFamily="18" charset="0"/>
                <a:cs typeface="Times New Roman" pitchFamily="18" charset="0"/>
              </a:rPr>
              <a:t>رفقة السوء هي السبب الأساسي في انحرافات الشباب.</a:t>
            </a:r>
            <a:endParaRPr lang="ar-SA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مقدمة صغرى: </a:t>
            </a:r>
            <a:r>
              <a:rPr lang="ar-SA" sz="3200" dirty="0" smtClean="0">
                <a:latin typeface="Times New Roman" pitchFamily="18" charset="0"/>
                <a:cs typeface="Times New Roman" pitchFamily="18" charset="0"/>
              </a:rPr>
              <a:t>حاتم يدخن السجائر منذ سن مبكر</a:t>
            </a:r>
            <a:endParaRPr lang="ar-SA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حكم: </a:t>
            </a:r>
            <a:r>
              <a:rPr lang="ar-SA" sz="3200" dirty="0" smtClean="0">
                <a:latin typeface="Times New Roman" pitchFamily="18" charset="0"/>
                <a:cs typeface="Times New Roman" pitchFamily="18" charset="0"/>
              </a:rPr>
              <a:t>إذن لا بد أن حاتم منضم إلى رفقة سيئة.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اللغة العربية المرحلة الثانوية\4 المستوى الرابع\كتاب الطالب صور\اللغة العربية 4 كتاب الطالب_0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6720" b="2775"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</p:spPr>
      </p:pic>
      <p:graphicFrame>
        <p:nvGraphicFramePr>
          <p:cNvPr id="3" name="رسم تخطيطي 2"/>
          <p:cNvGraphicFramePr/>
          <p:nvPr/>
        </p:nvGraphicFramePr>
        <p:xfrm>
          <a:off x="1071538" y="857232"/>
          <a:ext cx="7000924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E1B929-2C01-456A-901B-225DC0229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22E1B929-2C01-456A-901B-225DC0229B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E92D5F-DE96-4293-9385-156FABDA8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graphicEl>
                                              <a:dgm id="{94E92D5F-DE96-4293-9385-156FABDA88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6DFC34-7C24-4C87-A98A-8458B8794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7F6DFC34-7C24-4C87-A98A-8458B8794E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921950-C3C9-4F3D-A1BB-A6A48351F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graphicEl>
                                              <a:dgm id="{17921950-C3C9-4F3D-A1BB-A6A48351F7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02F498-1E7C-4938-80DB-120157904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8902F498-1E7C-4938-80DB-1201579045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090101-BB2D-4C65-9040-99B59F09D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graphicEl>
                                              <a:dgm id="{88090101-BB2D-4C65-9040-99B59F09D5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408A14-ECBC-4A54-9176-F134AF0B7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graphicEl>
                                              <a:dgm id="{BF408A14-ECBC-4A54-9176-F134AF0B7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F2A238-AB90-40D4-8DFE-2D62DE040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graphicEl>
                                              <a:dgm id="{03F2A238-AB90-40D4-8DFE-2D62DE040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1116AE-2856-4495-AB26-62390032C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graphicEl>
                                              <a:dgm id="{651116AE-2856-4495-AB26-62390032C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5A6053-9D2D-43AE-9C39-316EF5845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graphicEl>
                                              <a:dgm id="{495A6053-9D2D-43AE-9C39-316EF5845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061619-91B9-4EFD-9233-8C71BED35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85061619-91B9-4EFD-9233-8C71BED350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1772</TotalTime>
  <Words>395</Words>
  <Application>Microsoft Office PowerPoint</Application>
  <PresentationFormat>عرض على الشاشة (3:4)‏</PresentationFormat>
  <Paragraphs>71</Paragraphs>
  <Slides>12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رحلة</vt:lpstr>
      <vt:lpstr>بسم الله الرحمن الرحيم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m</dc:creator>
  <cp:lastModifiedBy>m</cp:lastModifiedBy>
  <cp:revision>36</cp:revision>
  <dcterms:created xsi:type="dcterms:W3CDTF">2016-01-21T05:00:44Z</dcterms:created>
  <dcterms:modified xsi:type="dcterms:W3CDTF">2016-02-09T13:18:26Z</dcterms:modified>
</cp:coreProperties>
</file>