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</p:sldIdLst>
  <p:sldSz cx="9144000" cy="6858000" type="screen4x3"/>
  <p:notesSz cx="6858000" cy="9144000"/>
  <p:custDataLst>
    <p:tags r:id="rId19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42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22CAAF-03CB-4C7D-8BB7-C157CD2ECDF0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0B95D31-8703-45A2-BADD-FA18CCFAFF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386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309792" y="802362"/>
            <a:ext cx="1828800" cy="569238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نشاط </a:t>
            </a:r>
            <a:endParaRPr lang="ar-SA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1981200" y="802362"/>
            <a:ext cx="5105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أجد ناتج الجمع 148 + 153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62429" y="1401334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الخطوة 1 : أعمل نموذجا يمثل كلا من العددين 148 ، 153 </a:t>
            </a:r>
            <a:endParaRPr lang="ar-SA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11" name="جدول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793534"/>
              </p:ext>
            </p:extLst>
          </p:nvPr>
        </p:nvGraphicFramePr>
        <p:xfrm>
          <a:off x="2783114" y="2248852"/>
          <a:ext cx="5080000" cy="359664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182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الآحاد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العشرات </a:t>
                      </a:r>
                      <a:r>
                        <a:rPr lang="ar-SA" sz="2800" b="1" baseline="0" dirty="0" smtClean="0"/>
                        <a:t>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المئات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00">
                <a:tc>
                  <a:txBody>
                    <a:bodyPr/>
                    <a:lstStyle/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" name="مجموعة 12"/>
          <p:cNvGrpSpPr/>
          <p:nvPr/>
        </p:nvGrpSpPr>
        <p:grpSpPr>
          <a:xfrm flipH="1">
            <a:off x="7223760" y="2880360"/>
            <a:ext cx="91440" cy="396240"/>
            <a:chOff x="7391400" y="2590801"/>
            <a:chExt cx="91440" cy="396240"/>
          </a:xfrm>
        </p:grpSpPr>
        <p:sp>
          <p:nvSpPr>
            <p:cNvPr id="14" name="مستطيل 13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" name="مستطيل 14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" name="مستطيل 15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مجموعة 16"/>
          <p:cNvGrpSpPr/>
          <p:nvPr/>
        </p:nvGrpSpPr>
        <p:grpSpPr>
          <a:xfrm>
            <a:off x="7010400" y="2880360"/>
            <a:ext cx="91440" cy="701040"/>
            <a:chOff x="7391400" y="2286001"/>
            <a:chExt cx="91440" cy="701040"/>
          </a:xfrm>
        </p:grpSpPr>
        <p:sp>
          <p:nvSpPr>
            <p:cNvPr id="18" name="مستطيل 1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" name="مستطيل 1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0" name="مستطيل 1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1" name="مستطيل 2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2" name="مستطيل 2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7" name="مجموعة 46"/>
          <p:cNvGrpSpPr/>
          <p:nvPr/>
        </p:nvGrpSpPr>
        <p:grpSpPr>
          <a:xfrm>
            <a:off x="5605438" y="295266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48" name="مستطيل 4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9" name="مستطيل 4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3" name="مستطيل 5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4" name="مستطيل 5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5" name="مستطيل 5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مجموعة 57"/>
          <p:cNvGrpSpPr/>
          <p:nvPr/>
        </p:nvGrpSpPr>
        <p:grpSpPr>
          <a:xfrm>
            <a:off x="5834038" y="297180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59" name="مستطيل 5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5" name="مستطيل 6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6" name="مستطيل 6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7" name="مستطيل 6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8" name="مستطيل 6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9" name="مجموعة 68"/>
          <p:cNvGrpSpPr/>
          <p:nvPr/>
        </p:nvGrpSpPr>
        <p:grpSpPr>
          <a:xfrm>
            <a:off x="6062638" y="2956318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70" name="مستطيل 6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1" name="مستطيل 7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3" name="مستطيل 7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7" name="مستطيل 7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8" name="مستطيل 7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9" name="مستطيل 7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0" name="مجموعة 79"/>
          <p:cNvGrpSpPr/>
          <p:nvPr/>
        </p:nvGrpSpPr>
        <p:grpSpPr>
          <a:xfrm>
            <a:off x="6291238" y="2956318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81" name="مستطيل 8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2" name="مستطيل 8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3" name="مستطيل 8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4" name="مستطيل 8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5" name="مستطيل 8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6" name="مستطيل 8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7" name="مستطيل 8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8" name="مستطيل 8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9" name="مستطيل 8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0" name="مستطيل 8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04828"/>
              </p:ext>
            </p:extLst>
          </p:nvPr>
        </p:nvGraphicFramePr>
        <p:xfrm>
          <a:off x="2971800" y="2979057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92" name="مجموعة 91"/>
          <p:cNvGrpSpPr/>
          <p:nvPr/>
        </p:nvGrpSpPr>
        <p:grpSpPr>
          <a:xfrm flipH="1">
            <a:off x="7071360" y="4703979"/>
            <a:ext cx="91440" cy="396240"/>
            <a:chOff x="7391400" y="2590801"/>
            <a:chExt cx="91440" cy="396240"/>
          </a:xfrm>
        </p:grpSpPr>
        <p:sp>
          <p:nvSpPr>
            <p:cNvPr id="93" name="مستطيل 9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4" name="مستطيل 9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5" name="مستطيل 9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1" name="مجموعة 140"/>
          <p:cNvGrpSpPr/>
          <p:nvPr/>
        </p:nvGrpSpPr>
        <p:grpSpPr>
          <a:xfrm>
            <a:off x="5572076" y="447666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42" name="مستطيل 14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3" name="مستطيل 14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4" name="مستطيل 14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5" name="مستطيل 14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6" name="مستطيل 14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7" name="مستطيل 14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8" name="مستطيل 14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9" name="مستطيل 14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0" name="مستطيل 14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1" name="مستطيل 15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52" name="مجموعة 151"/>
          <p:cNvGrpSpPr/>
          <p:nvPr/>
        </p:nvGrpSpPr>
        <p:grpSpPr>
          <a:xfrm>
            <a:off x="5800676" y="447666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53" name="مستطيل 15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4" name="مستطيل 15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5" name="مستطيل 15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6" name="مستطيل 15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7" name="مستطيل 15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8" name="مستطيل 15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9" name="مستطيل 15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0" name="مستطيل 15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1" name="مستطيل 16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2" name="مستطيل 16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63" name="مجموعة 162"/>
          <p:cNvGrpSpPr/>
          <p:nvPr/>
        </p:nvGrpSpPr>
        <p:grpSpPr>
          <a:xfrm>
            <a:off x="6029276" y="4480318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64" name="مستطيل 16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5" name="مستطيل 16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6" name="مستطيل 16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7" name="مستطيل 16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8" name="مستطيل 16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9" name="مستطيل 16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0" name="مستطيل 16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1" name="مستطيل 17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2" name="مستطيل 17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3" name="مستطيل 17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74" name="مجموعة 173"/>
          <p:cNvGrpSpPr/>
          <p:nvPr/>
        </p:nvGrpSpPr>
        <p:grpSpPr>
          <a:xfrm>
            <a:off x="6257876" y="4480318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75" name="مستطيل 17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6" name="مستطيل 17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7" name="مستطيل 17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8" name="مستطيل 17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9" name="مستطيل 17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0" name="مستطيل 17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1" name="مستطيل 18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2" name="مستطيل 18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3" name="مستطيل 18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4" name="مستطيل 18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85" name="مجموعة 184"/>
          <p:cNvGrpSpPr/>
          <p:nvPr/>
        </p:nvGrpSpPr>
        <p:grpSpPr>
          <a:xfrm>
            <a:off x="6443638" y="4480318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86" name="مستطيل 185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7" name="مستطيل 186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8" name="مستطيل 187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9" name="مستطيل 188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0" name="مستطيل 189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1" name="مستطيل 190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2" name="مستطيل 191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3" name="مستطيل 192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4" name="مستطيل 193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5" name="مستطيل 194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96" name="جدول 1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810666"/>
              </p:ext>
            </p:extLst>
          </p:nvPr>
        </p:nvGraphicFramePr>
        <p:xfrm>
          <a:off x="2971800" y="4343400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1" name="مربع نص 90"/>
          <p:cNvSpPr txBox="1"/>
          <p:nvPr/>
        </p:nvSpPr>
        <p:spPr>
          <a:xfrm>
            <a:off x="1371600" y="3154099"/>
            <a:ext cx="1219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148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98" name="مربع نص 197"/>
          <p:cNvSpPr txBox="1"/>
          <p:nvPr/>
        </p:nvSpPr>
        <p:spPr>
          <a:xfrm>
            <a:off x="1360261" y="4592266"/>
            <a:ext cx="1219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153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99" name="سهم إلى اليسار 198">
            <a:hlinkClick r:id="" action="ppaction://noaction"/>
          </p:cNvPr>
          <p:cNvSpPr/>
          <p:nvPr/>
        </p:nvSpPr>
        <p:spPr>
          <a:xfrm>
            <a:off x="762000" y="5334000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9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0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3" grpId="0"/>
      <p:bldP spid="91" grpId="0"/>
      <p:bldP spid="198" grpId="0"/>
      <p:bldP spid="1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858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أجد ناتج الجمع . وأتأكد من معقولية الجواب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294914" y="131384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987796" y="12954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164+ 17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5416884" y="12954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181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402030" y="131384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094912" y="12954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156+ 255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1524000" y="12954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411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305800" y="2256971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3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6477000" y="1828800"/>
            <a:ext cx="15240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   355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+ 156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ـــــــــــــ </a:t>
            </a:r>
            <a:endParaRPr lang="ar-SA" sz="36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781800" y="3301425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511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2438400" y="1828800"/>
            <a:ext cx="1717243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   272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+ 148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ـــــــــــــ </a:t>
            </a:r>
            <a:endParaRPr lang="ar-SA" sz="3600" b="1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819400" y="3276600"/>
            <a:ext cx="114880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420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4343400" y="22134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4</a:t>
            </a:r>
            <a:endParaRPr lang="ar-SA" sz="3600" dirty="0">
              <a:solidFill>
                <a:prstClr val="white"/>
              </a:solidFill>
            </a:endParaRPr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14400" y="3810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مستطيل مستدير الزوايا 24"/>
          <p:cNvSpPr/>
          <p:nvPr/>
        </p:nvSpPr>
        <p:spPr>
          <a:xfrm>
            <a:off x="8256089" y="42708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5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066800" y="4075093"/>
            <a:ext cx="7162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في مكتبة الصف الثالث 176 قصة ، وفي مكتبة الصف الثاني 238 قصة . كم قصة في المكتبتين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971800" y="5334000"/>
            <a:ext cx="48482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176 + 238 = 414 قصة .</a:t>
            </a:r>
          </a:p>
        </p:txBody>
      </p:sp>
      <p:sp>
        <p:nvSpPr>
          <p:cNvPr id="28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2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1" grpId="0"/>
      <p:bldP spid="22" grpId="0"/>
      <p:bldP spid="23" grpId="0" animBg="1"/>
      <p:bldP spid="25" grpId="0" animBg="1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858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أجد ناتج الجمع . وأتأكد من معقولية الجواب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294914" y="131384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7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705600" y="1295400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759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+ 19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934200" y="2572672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778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572397" y="13716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8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962400" y="1295400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345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+ 93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4114800" y="2572672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438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884714" y="1356796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9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95400" y="1338353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427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+ 217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503317" y="2615625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644</a:t>
            </a: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292108" y="35088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10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705600" y="3124200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597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+ 51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6934200" y="4401472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648</a:t>
            </a:r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5548908" y="34326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11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962400" y="3048000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599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+ 59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191000" y="4325272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658</a:t>
            </a: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2958108" y="34326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12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1371600" y="3048000"/>
            <a:ext cx="1524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   298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+ 408</a:t>
            </a:r>
          </a:p>
          <a:p>
            <a:r>
              <a:rPr lang="ar-SA" sz="3200" b="1" dirty="0" smtClean="0">
                <a:solidFill>
                  <a:prstClr val="black"/>
                </a:solidFill>
              </a:rPr>
              <a:t>ـــــــــــــ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1600200" y="4325272"/>
            <a:ext cx="116211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706</a:t>
            </a:r>
          </a:p>
        </p:txBody>
      </p:sp>
      <p:cxnSp>
        <p:nvCxnSpPr>
          <p:cNvPr id="31" name="رابط مستقيم 30"/>
          <p:cNvCxnSpPr/>
          <p:nvPr/>
        </p:nvCxnSpPr>
        <p:spPr>
          <a:xfrm flipH="1">
            <a:off x="935090" y="3048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flipH="1">
            <a:off x="858890" y="4953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مستطيل مستدير الزوايا 32"/>
          <p:cNvSpPr/>
          <p:nvPr/>
        </p:nvSpPr>
        <p:spPr>
          <a:xfrm>
            <a:off x="8305800" y="51090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13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6057312" y="49778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43+ 217</a:t>
            </a:r>
          </a:p>
        </p:txBody>
      </p:sp>
      <p:sp>
        <p:nvSpPr>
          <p:cNvPr id="35" name="مربع نص 34"/>
          <p:cNvSpPr txBox="1"/>
          <p:nvPr/>
        </p:nvSpPr>
        <p:spPr>
          <a:xfrm>
            <a:off x="5486400" y="49778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260</a:t>
            </a:r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4114800" y="5084204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14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866312" y="49530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607+ 27</a:t>
            </a:r>
          </a:p>
        </p:txBody>
      </p:sp>
      <p:sp>
        <p:nvSpPr>
          <p:cNvPr id="40" name="مربع نص 39"/>
          <p:cNvSpPr txBox="1"/>
          <p:nvPr/>
        </p:nvSpPr>
        <p:spPr>
          <a:xfrm>
            <a:off x="1295400" y="49530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634</a:t>
            </a:r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8305800" y="5770004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15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6057312" y="56388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173+ 591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5486400" y="56388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658</a:t>
            </a:r>
          </a:p>
        </p:txBody>
      </p:sp>
      <p:sp>
        <p:nvSpPr>
          <p:cNvPr id="44" name="مستطيل مستدير الزوايا 43"/>
          <p:cNvSpPr/>
          <p:nvPr/>
        </p:nvSpPr>
        <p:spPr>
          <a:xfrm>
            <a:off x="4114800" y="57948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16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1866312" y="56636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108+ 589</a:t>
            </a:r>
          </a:p>
        </p:txBody>
      </p:sp>
      <p:sp>
        <p:nvSpPr>
          <p:cNvPr id="46" name="مربع نص 45"/>
          <p:cNvSpPr txBox="1"/>
          <p:nvPr/>
        </p:nvSpPr>
        <p:spPr>
          <a:xfrm>
            <a:off x="1295400" y="56636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697</a:t>
            </a:r>
          </a:p>
        </p:txBody>
      </p:sp>
      <p:sp>
        <p:nvSpPr>
          <p:cNvPr id="47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7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2" grpId="0" animBg="1"/>
      <p:bldP spid="23" grpId="0"/>
      <p:bldP spid="24" grpId="0"/>
      <p:bldP spid="25" grpId="0" animBg="1"/>
      <p:bldP spid="26" grpId="0"/>
      <p:bldP spid="27" grpId="0"/>
      <p:bldP spid="28" grpId="0" animBg="1"/>
      <p:bldP spid="29" grpId="0"/>
      <p:bldP spid="30" grpId="0"/>
      <p:bldP spid="33" grpId="0" animBg="1"/>
      <p:bldP spid="34" grpId="0"/>
      <p:bldP spid="35" grpId="0"/>
      <p:bldP spid="38" grpId="0" animBg="1"/>
      <p:bldP spid="39" grpId="0"/>
      <p:bldP spid="40" grpId="0"/>
      <p:bldP spid="41" grpId="0" animBg="1"/>
      <p:bldP spid="42" grpId="0"/>
      <p:bldP spid="43" grpId="0"/>
      <p:bldP spid="44" grpId="0" animBg="1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15000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8292108" y="9942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17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066800" y="838200"/>
            <a:ext cx="7162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عرضت دراجتان للبيع بسعر 199 ريالا و 458 ريالا . كم ريالا ثمن الدراجتين معا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04800" y="1295400"/>
            <a:ext cx="48482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199 + 458 = 657 ريالا </a:t>
            </a:r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935090" y="1981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مستطيل مستدير الزوايا 16"/>
          <p:cNvSpPr/>
          <p:nvPr/>
        </p:nvSpPr>
        <p:spPr>
          <a:xfrm>
            <a:off x="8292108" y="22134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18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066800" y="2057400"/>
            <a:ext cx="7162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القياس : ما المسافة الكلية بين بيت محمود والمنتزه ذهابا وإيابا ؟ ( أستعين بالخريطة ) </a:t>
            </a:r>
            <a:endParaRPr lang="ar-SA" sz="2800" b="1" dirty="0">
              <a:solidFill>
                <a:prstClr val="black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34452"/>
            <a:ext cx="3657600" cy="127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3457542" y="3011507"/>
            <a:ext cx="484825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346 + 257 = 603ذهابا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603 + 603 = 1206 أمتار. </a:t>
            </a:r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914400" y="3962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مربع نص 20"/>
          <p:cNvSpPr txBox="1"/>
          <p:nvPr/>
        </p:nvSpPr>
        <p:spPr>
          <a:xfrm>
            <a:off x="1066800" y="3998893"/>
            <a:ext cx="7162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الجبر : أكتب العدد المناسب في       ، وأذكر اسم الخاصية  :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038600" y="4038600"/>
            <a:ext cx="484955" cy="4073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8305800" y="457200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19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4038601" y="4572000"/>
            <a:ext cx="42163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240+ 679 =           + 240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5403413" y="4572000"/>
            <a:ext cx="8791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679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5437585" y="4629953"/>
            <a:ext cx="810816" cy="4073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8305799" y="5130225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20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599755" y="5181600"/>
            <a:ext cx="87915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13</a:t>
            </a:r>
          </a:p>
        </p:txBody>
      </p:sp>
      <p:grpSp>
        <p:nvGrpSpPr>
          <p:cNvPr id="3" name="مجموعة 2"/>
          <p:cNvGrpSpPr/>
          <p:nvPr/>
        </p:nvGrpSpPr>
        <p:grpSpPr>
          <a:xfrm>
            <a:off x="2881884" y="5130225"/>
            <a:ext cx="5373036" cy="523220"/>
            <a:chOff x="2881884" y="5130225"/>
            <a:chExt cx="5373036" cy="523220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881884" y="5130225"/>
              <a:ext cx="537303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( 13 + 24 ) + 6 =         + (24 + 6) </a:t>
              </a:r>
            </a:p>
          </p:txBody>
        </p:sp>
        <p:sp>
          <p:nvSpPr>
            <p:cNvPr id="30" name="مستطيل 29"/>
            <p:cNvSpPr/>
            <p:nvPr/>
          </p:nvSpPr>
          <p:spPr>
            <a:xfrm>
              <a:off x="4751784" y="5231487"/>
              <a:ext cx="810816" cy="4073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2" name="مستطيل مستدير الزوايا 31"/>
          <p:cNvSpPr/>
          <p:nvPr/>
        </p:nvSpPr>
        <p:spPr>
          <a:xfrm>
            <a:off x="8319515" y="572518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21</a:t>
            </a:r>
            <a:endParaRPr lang="ar-SA" sz="2400" dirty="0">
              <a:solidFill>
                <a:prstClr val="white"/>
              </a:solidFill>
            </a:endParaRPr>
          </a:p>
        </p:txBody>
      </p:sp>
      <p:grpSp>
        <p:nvGrpSpPr>
          <p:cNvPr id="33" name="مجموعة 32"/>
          <p:cNvGrpSpPr/>
          <p:nvPr/>
        </p:nvGrpSpPr>
        <p:grpSpPr>
          <a:xfrm>
            <a:off x="2895600" y="5725180"/>
            <a:ext cx="5373036" cy="523220"/>
            <a:chOff x="2881884" y="5130225"/>
            <a:chExt cx="5373036" cy="523220"/>
          </a:xfrm>
        </p:grpSpPr>
        <p:sp>
          <p:nvSpPr>
            <p:cNvPr id="34" name="مربع نص 33"/>
            <p:cNvSpPr txBox="1"/>
            <p:nvPr/>
          </p:nvSpPr>
          <p:spPr>
            <a:xfrm>
              <a:off x="2881884" y="5130225"/>
              <a:ext cx="537303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989 +            = 989  </a:t>
              </a: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6310884" y="5231487"/>
              <a:ext cx="810816" cy="4073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6" name="مربع نص 35"/>
          <p:cNvSpPr txBox="1"/>
          <p:nvPr/>
        </p:nvSpPr>
        <p:spPr>
          <a:xfrm>
            <a:off x="6096000" y="5638800"/>
            <a:ext cx="87915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7" name="مربع نص 36"/>
          <p:cNvSpPr txBox="1"/>
          <p:nvPr/>
        </p:nvSpPr>
        <p:spPr>
          <a:xfrm>
            <a:off x="762000" y="4541221"/>
            <a:ext cx="32898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الإبدال لعملية الجمع .</a:t>
            </a:r>
          </a:p>
        </p:txBody>
      </p:sp>
      <p:sp>
        <p:nvSpPr>
          <p:cNvPr id="38" name="مربع نص 37"/>
          <p:cNvSpPr txBox="1"/>
          <p:nvPr/>
        </p:nvSpPr>
        <p:spPr>
          <a:xfrm>
            <a:off x="-89440" y="5191780"/>
            <a:ext cx="32898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التجميع لعملية الجمع .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1461944" y="5725311"/>
            <a:ext cx="32898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العنصر المحايد لعملية الجمع .</a:t>
            </a:r>
          </a:p>
        </p:txBody>
      </p:sp>
      <p:sp>
        <p:nvSpPr>
          <p:cNvPr id="40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5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7" grpId="0" animBg="1"/>
      <p:bldP spid="18" grpId="0"/>
      <p:bldP spid="19" grpId="0"/>
      <p:bldP spid="21" grpId="0"/>
      <p:bldP spid="2" grpId="0" animBg="1"/>
      <p:bldP spid="23" grpId="0" animBg="1"/>
      <p:bldP spid="24" grpId="0"/>
      <p:bldP spid="25" grpId="0"/>
      <p:bldP spid="26" grpId="0" animBg="1"/>
      <p:bldP spid="27" grpId="0" animBg="1"/>
      <p:bldP spid="29" grpId="0"/>
      <p:bldP spid="32" grpId="0" animBg="1"/>
      <p:bldP spid="36" grpId="0"/>
      <p:bldP spid="37" grpId="0"/>
      <p:bldP spid="38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548680"/>
            <a:ext cx="5792962" cy="73917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768830"/>
            <a:ext cx="388926" cy="580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6954" y="2983406"/>
            <a:ext cx="3590091" cy="89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12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15000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8368308" y="1489981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23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838200" y="1574964"/>
            <a:ext cx="7239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92D050"/>
                </a:solidFill>
              </a:rPr>
              <a:t>مسألة مفتوحة</a:t>
            </a:r>
            <a:r>
              <a:rPr lang="ar-SA" sz="2400" b="1" dirty="0" smtClean="0">
                <a:solidFill>
                  <a:srgbClr val="FF0000"/>
                </a:solidFill>
              </a:rPr>
              <a:t>: </a:t>
            </a:r>
            <a:r>
              <a:rPr lang="ar-SA" sz="2400" b="1" dirty="0" smtClean="0"/>
              <a:t>أكتب مسألة جمع يكون الناتج فيها بين 450 ،500 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458200" y="373380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24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40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058" y="834269"/>
            <a:ext cx="3734350" cy="642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مربع نص 40"/>
          <p:cNvSpPr txBox="1"/>
          <p:nvPr/>
        </p:nvSpPr>
        <p:spPr>
          <a:xfrm>
            <a:off x="2667000" y="2057400"/>
            <a:ext cx="42577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 إجابة ممكنة : 250+201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914400" y="3693979"/>
            <a:ext cx="73152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92D050"/>
                </a:solidFill>
              </a:rPr>
              <a:t>تحدد</a:t>
            </a:r>
            <a:r>
              <a:rPr lang="ar-SA" sz="2400" b="1" dirty="0" smtClean="0">
                <a:solidFill>
                  <a:srgbClr val="FF0000"/>
                </a:solidFill>
              </a:rPr>
              <a:t>: </a:t>
            </a:r>
            <a:r>
              <a:rPr lang="ar-SA" sz="2400" b="1" dirty="0" smtClean="0"/>
              <a:t>استعمل  الأرقام 7،5،3 في تكوين عددين من ثلاثة أرقام بحيث لا أكرر أي رقم في العدد . ثم أستعمل هذين العددين في كتابة جملة جمع يكون الناتج فيها أكبر ما يمكن.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3484934" y="5257800"/>
            <a:ext cx="42577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753 +753 =1506</a:t>
            </a:r>
          </a:p>
        </p:txBody>
      </p:sp>
      <p:cxnSp>
        <p:nvCxnSpPr>
          <p:cNvPr id="14" name="رابط مستقيم 13"/>
          <p:cNvCxnSpPr/>
          <p:nvPr/>
        </p:nvCxnSpPr>
        <p:spPr>
          <a:xfrm flipH="1">
            <a:off x="838200" y="3124200"/>
            <a:ext cx="76200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40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/>
      <p:bldP spid="17" grpId="0" animBg="1"/>
      <p:bldP spid="41" grpId="0"/>
      <p:bldP spid="42" grpId="0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تدريب على اختبار 1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990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25</a:t>
            </a:r>
            <a:endParaRPr lang="ar-SA" dirty="0"/>
          </a:p>
        </p:txBody>
      </p:sp>
      <p:sp>
        <p:nvSpPr>
          <p:cNvPr id="23" name="شكل بيضاوي 22"/>
          <p:cNvSpPr/>
          <p:nvPr/>
        </p:nvSpPr>
        <p:spPr>
          <a:xfrm>
            <a:off x="8208266" y="3276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26</a:t>
            </a:r>
            <a:endParaRPr lang="ar-S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914400"/>
            <a:ext cx="5638801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133600"/>
            <a:ext cx="388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971800"/>
            <a:ext cx="66103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0"/>
            <a:ext cx="6610350" cy="9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Oval 11"/>
          <p:cNvSpPr/>
          <p:nvPr/>
        </p:nvSpPr>
        <p:spPr>
          <a:xfrm>
            <a:off x="4345065" y="2057400"/>
            <a:ext cx="1522335" cy="4684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Oval 12"/>
          <p:cNvSpPr/>
          <p:nvPr/>
        </p:nvSpPr>
        <p:spPr>
          <a:xfrm>
            <a:off x="4881998" y="4995823"/>
            <a:ext cx="2966602" cy="5667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1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23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(2 -2)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153400" y="1371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27</a:t>
            </a:r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62000" y="914400"/>
            <a:ext cx="77724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 smtClean="0"/>
              <a:t> أجد ناتج الجمع ، أستعمل النماذج إذا لزم الأمر ، </a:t>
            </a:r>
            <a:r>
              <a:rPr lang="ar-SA" sz="2400" dirty="0" err="1" smtClean="0"/>
              <a:t>وأتاكد</a:t>
            </a:r>
            <a:r>
              <a:rPr lang="ar-SA" sz="2400" dirty="0" smtClean="0"/>
              <a:t> من معقولية الجواب  </a:t>
            </a:r>
            <a:endParaRPr lang="ar-SA" sz="2400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371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شكل بيضاوي 21"/>
          <p:cNvSpPr/>
          <p:nvPr/>
        </p:nvSpPr>
        <p:spPr>
          <a:xfrm>
            <a:off x="5334000" y="1371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28</a:t>
            </a:r>
            <a:endParaRPr lang="ar-SA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495425"/>
            <a:ext cx="1107369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شكل بيضاوي 24"/>
          <p:cNvSpPr/>
          <p:nvPr/>
        </p:nvSpPr>
        <p:spPr>
          <a:xfrm>
            <a:off x="2590800" y="14478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29</a:t>
            </a:r>
            <a:endParaRPr lang="ar-SA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1460196"/>
            <a:ext cx="1447800" cy="521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شكل بيضاوي 26"/>
          <p:cNvSpPr/>
          <p:nvPr/>
        </p:nvSpPr>
        <p:spPr>
          <a:xfrm>
            <a:off x="8305800" y="2819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30</a:t>
            </a:r>
            <a:endParaRPr lang="ar-SA" dirty="0"/>
          </a:p>
        </p:txBody>
      </p:sp>
      <p:sp>
        <p:nvSpPr>
          <p:cNvPr id="28" name="مستطيل 27"/>
          <p:cNvSpPr/>
          <p:nvPr/>
        </p:nvSpPr>
        <p:spPr>
          <a:xfrm>
            <a:off x="533400" y="2590800"/>
            <a:ext cx="7696200" cy="952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 smtClean="0"/>
              <a:t> الجبر : استغرق خباز 08 :1 ساعة في صنع قالب كيك ، إذا استمر  علي هذا النمط ، فمتي سينتهي من إعداد القالب الرابع والخامس ؟</a:t>
            </a:r>
            <a:endParaRPr lang="ar-SA" sz="2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3086100"/>
            <a:ext cx="1828799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شكل بيضاوي 28"/>
          <p:cNvSpPr/>
          <p:nvPr/>
        </p:nvSpPr>
        <p:spPr>
          <a:xfrm>
            <a:off x="8382000" y="5105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31</a:t>
            </a:r>
            <a:endParaRPr lang="ar-SA" dirty="0"/>
          </a:p>
        </p:txBody>
      </p:sp>
      <p:sp>
        <p:nvSpPr>
          <p:cNvPr id="30" name="مستطيل 29"/>
          <p:cNvSpPr/>
          <p:nvPr/>
        </p:nvSpPr>
        <p:spPr>
          <a:xfrm>
            <a:off x="1201384" y="4914900"/>
            <a:ext cx="6875816" cy="952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 smtClean="0"/>
              <a:t> لدى أريج 219 ملصقاً ، إذا اشترت مجموعتين جديدتين  من الملصقات ، في كل منها 127 ملصقاً ، فكم ملصقاً أصبح لديها</a:t>
            </a:r>
            <a:endParaRPr lang="ar-SA" sz="2400" dirty="0"/>
          </a:p>
        </p:txBody>
      </p:sp>
      <p:sp>
        <p:nvSpPr>
          <p:cNvPr id="19" name="مستطيل 18"/>
          <p:cNvSpPr/>
          <p:nvPr/>
        </p:nvSpPr>
        <p:spPr>
          <a:xfrm>
            <a:off x="6913909" y="2014538"/>
            <a:ext cx="79176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90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0" name="مستطيل 18"/>
          <p:cNvSpPr/>
          <p:nvPr/>
        </p:nvSpPr>
        <p:spPr>
          <a:xfrm>
            <a:off x="4018309" y="1866899"/>
            <a:ext cx="79176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88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4" name="مستطيل 18"/>
          <p:cNvSpPr/>
          <p:nvPr/>
        </p:nvSpPr>
        <p:spPr>
          <a:xfrm>
            <a:off x="1201384" y="1881188"/>
            <a:ext cx="935091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166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مستطيل 18"/>
          <p:cNvSpPr/>
          <p:nvPr/>
        </p:nvSpPr>
        <p:spPr>
          <a:xfrm>
            <a:off x="5171254" y="3609975"/>
            <a:ext cx="122954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1:30                                    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ستطيل 18"/>
          <p:cNvSpPr/>
          <p:nvPr/>
        </p:nvSpPr>
        <p:spPr>
          <a:xfrm>
            <a:off x="586611" y="5138737"/>
            <a:ext cx="122954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346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1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8" grpId="0" animBg="1"/>
      <p:bldP spid="22" grpId="0" animBg="1"/>
      <p:bldP spid="25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81000" y="762000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الخطوة 2 : أجمع رقمي الآحاد 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650569"/>
              </p:ext>
            </p:extLst>
          </p:nvPr>
        </p:nvGraphicFramePr>
        <p:xfrm>
          <a:off x="2783114" y="1609518"/>
          <a:ext cx="5080000" cy="359664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182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الآحاد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العشرات </a:t>
                      </a:r>
                      <a:r>
                        <a:rPr lang="ar-SA" sz="2800" b="1" baseline="0" dirty="0" smtClean="0"/>
                        <a:t>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المئات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00">
                <a:tc>
                  <a:txBody>
                    <a:bodyPr/>
                    <a:lstStyle/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1" name="مجموعة 10"/>
          <p:cNvGrpSpPr/>
          <p:nvPr/>
        </p:nvGrpSpPr>
        <p:grpSpPr>
          <a:xfrm flipH="1">
            <a:off x="7223760" y="2241026"/>
            <a:ext cx="91440" cy="396240"/>
            <a:chOff x="7391400" y="2590801"/>
            <a:chExt cx="91440" cy="396240"/>
          </a:xfrm>
        </p:grpSpPr>
        <p:sp>
          <p:nvSpPr>
            <p:cNvPr id="12" name="مستطيل 1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" name="مستطيل 1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7010400" y="2241026"/>
            <a:ext cx="91440" cy="701040"/>
            <a:chOff x="7391400" y="2286001"/>
            <a:chExt cx="91440" cy="701040"/>
          </a:xfrm>
        </p:grpSpPr>
        <p:sp>
          <p:nvSpPr>
            <p:cNvPr id="16" name="مستطيل 1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" name="مستطيل 1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0" name="مستطيل 1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مجموعة 20"/>
          <p:cNvGrpSpPr/>
          <p:nvPr/>
        </p:nvGrpSpPr>
        <p:grpSpPr>
          <a:xfrm>
            <a:off x="5424009" y="2313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22" name="مستطيل 2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3" name="مستطيل 2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4" name="مستطيل 2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5" name="مستطيل 2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7" name="مستطيل 2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8" name="مستطيل 2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9" name="مستطيل 2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0" name="مستطيل 2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1" name="مستطيل 3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2" name="مجموعة 31"/>
          <p:cNvGrpSpPr/>
          <p:nvPr/>
        </p:nvGrpSpPr>
        <p:grpSpPr>
          <a:xfrm>
            <a:off x="5652609" y="2313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33" name="مستطيل 3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6" name="مستطيل 3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7" name="مستطيل 3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8" name="مستطيل 3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1" name="مستطيل 4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2" name="مستطيل 4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3" name="مجموعة 42"/>
          <p:cNvGrpSpPr/>
          <p:nvPr/>
        </p:nvGrpSpPr>
        <p:grpSpPr>
          <a:xfrm>
            <a:off x="5881209" y="2316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44" name="مستطيل 4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5" name="مستطيل 4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7" name="مستطيل 4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8" name="مستطيل 4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9" name="مستطيل 4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3" name="مستطيل 5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مجموعة 53"/>
          <p:cNvGrpSpPr/>
          <p:nvPr/>
        </p:nvGrpSpPr>
        <p:grpSpPr>
          <a:xfrm>
            <a:off x="6109809" y="2316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55" name="مستطيل 5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7" name="مستطيل 5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65" name="جدول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146630"/>
              </p:ext>
            </p:extLst>
          </p:nvPr>
        </p:nvGraphicFramePr>
        <p:xfrm>
          <a:off x="2946400" y="2339723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66" name="مجموعة 65"/>
          <p:cNvGrpSpPr/>
          <p:nvPr/>
        </p:nvGrpSpPr>
        <p:grpSpPr>
          <a:xfrm flipH="1">
            <a:off x="7071360" y="4064645"/>
            <a:ext cx="91440" cy="396240"/>
            <a:chOff x="7391400" y="2590801"/>
            <a:chExt cx="91440" cy="396240"/>
          </a:xfrm>
        </p:grpSpPr>
        <p:sp>
          <p:nvSpPr>
            <p:cNvPr id="67" name="مستطيل 6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8" name="مستطيل 6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9" name="مستطيل 6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0" name="مجموعة 69"/>
          <p:cNvGrpSpPr/>
          <p:nvPr/>
        </p:nvGrpSpPr>
        <p:grpSpPr>
          <a:xfrm>
            <a:off x="5572076" y="3837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71" name="مستطيل 7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3" name="مستطيل 7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7" name="مستطيل 7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8" name="مستطيل 7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9" name="مستطيل 7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0" name="مستطيل 7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1" name="مجموعة 80"/>
          <p:cNvGrpSpPr/>
          <p:nvPr/>
        </p:nvGrpSpPr>
        <p:grpSpPr>
          <a:xfrm>
            <a:off x="5800676" y="3837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82" name="مستطيل 8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3" name="مستطيل 8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4" name="مستطيل 8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5" name="مستطيل 8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6" name="مستطيل 8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7" name="مستطيل 8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8" name="مستطيل 8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9" name="مستطيل 8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0" name="مستطيل 8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1" name="مستطيل 9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92" name="مجموعة 91"/>
          <p:cNvGrpSpPr/>
          <p:nvPr/>
        </p:nvGrpSpPr>
        <p:grpSpPr>
          <a:xfrm>
            <a:off x="6029276" y="3840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93" name="مستطيل 9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4" name="مستطيل 9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5" name="مستطيل 9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6" name="مستطيل 9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7" name="مستطيل 9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8" name="مستطيل 9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9" name="مستطيل 9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0" name="مستطيل 9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1" name="مستطيل 10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2" name="مستطيل 10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3" name="مجموعة 102"/>
          <p:cNvGrpSpPr/>
          <p:nvPr/>
        </p:nvGrpSpPr>
        <p:grpSpPr>
          <a:xfrm>
            <a:off x="6257876" y="3840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04" name="مستطيل 10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5" name="مستطيل 10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6" name="مستطيل 10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7" name="مستطيل 10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8" name="مستطيل 10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9" name="مستطيل 10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0" name="مستطيل 10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1" name="مستطيل 11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2" name="مستطيل 11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3" name="مستطيل 11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14" name="مجموعة 113"/>
          <p:cNvGrpSpPr/>
          <p:nvPr/>
        </p:nvGrpSpPr>
        <p:grpSpPr>
          <a:xfrm>
            <a:off x="6443638" y="3840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15" name="مستطيل 11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6" name="مستطيل 11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7" name="مستطيل 11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8" name="مستطيل 11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9" name="مستطيل 11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0" name="مستطيل 11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1" name="مستطيل 12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2" name="مستطيل 12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3" name="مستطيل 12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4" name="مستطيل 12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25" name="جدول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061968"/>
              </p:ext>
            </p:extLst>
          </p:nvPr>
        </p:nvGraphicFramePr>
        <p:xfrm>
          <a:off x="2971800" y="3704066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مستطيل مستدير الزوايا 1"/>
          <p:cNvSpPr/>
          <p:nvPr/>
        </p:nvSpPr>
        <p:spPr>
          <a:xfrm>
            <a:off x="6934200" y="2157763"/>
            <a:ext cx="457200" cy="247989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cxnSp>
        <p:nvCxnSpPr>
          <p:cNvPr id="149" name="رابط كسهم مستقيم 148"/>
          <p:cNvCxnSpPr/>
          <p:nvPr/>
        </p:nvCxnSpPr>
        <p:spPr>
          <a:xfrm flipH="1">
            <a:off x="6549017" y="2873558"/>
            <a:ext cx="3851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0" name="مجموعة 149"/>
          <p:cNvGrpSpPr/>
          <p:nvPr/>
        </p:nvGrpSpPr>
        <p:grpSpPr>
          <a:xfrm>
            <a:off x="6324600" y="2329206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51" name="مستطيل 15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2" name="مستطيل 15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3" name="مستطيل 15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4" name="مستطيل 15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5" name="مستطيل 15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6" name="مستطيل 15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7" name="مستطيل 15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8" name="مستطيل 15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9" name="مستطيل 15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0" name="مستطيل 15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sp>
        <p:nvSpPr>
          <p:cNvPr id="161" name="مربع نص 160"/>
          <p:cNvSpPr txBox="1"/>
          <p:nvPr/>
        </p:nvSpPr>
        <p:spPr>
          <a:xfrm>
            <a:off x="2514600" y="5257800"/>
            <a:ext cx="55626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8 آحاد + 3 آحاد  = 11 آحاد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أعيد تجميع 11 آحادا كعشرة وواحد آحاد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8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10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" grpId="0" animBg="1"/>
      <p:bldP spid="1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81000" y="762000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الخطوة 3 : أجمع العشرات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092170"/>
              </p:ext>
            </p:extLst>
          </p:nvPr>
        </p:nvGraphicFramePr>
        <p:xfrm>
          <a:off x="2783114" y="1371600"/>
          <a:ext cx="5080000" cy="48768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182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الآحاد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العشرات </a:t>
                      </a:r>
                      <a:r>
                        <a:rPr lang="ar-SA" sz="2800" b="1" baseline="0" dirty="0" smtClean="0"/>
                        <a:t>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المئات </a:t>
                      </a:r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00">
                <a:tc>
                  <a:txBody>
                    <a:bodyPr/>
                    <a:lstStyle/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1" name="مجموعة 10"/>
          <p:cNvGrpSpPr/>
          <p:nvPr/>
        </p:nvGrpSpPr>
        <p:grpSpPr>
          <a:xfrm>
            <a:off x="5424009" y="2313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2" name="مستطيل 11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4" name="مستطيل 13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5" name="مستطيل 14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6" name="مستطيل 15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9" name="مستطيل 18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0" name="مستطيل 19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1" name="مستطيل 20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5652609" y="231333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23" name="مستطيل 22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4" name="مستطيل 23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5" name="مستطيل 24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6" name="مستطيل 25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7" name="مستطيل 26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8" name="مستطيل 27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29" name="مستطيل 28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0" name="مستطيل 29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1" name="مستطيل 30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2" name="مستطيل 31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3" name="مجموعة 32"/>
          <p:cNvGrpSpPr/>
          <p:nvPr/>
        </p:nvGrpSpPr>
        <p:grpSpPr>
          <a:xfrm>
            <a:off x="5881209" y="2316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34" name="مستطيل 3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6" name="مستطيل 3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7" name="مستطيل 3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8" name="مستطيل 3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1" name="مستطيل 4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2" name="مستطيل 4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3" name="مستطيل 4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4" name="مجموعة 43"/>
          <p:cNvGrpSpPr/>
          <p:nvPr/>
        </p:nvGrpSpPr>
        <p:grpSpPr>
          <a:xfrm>
            <a:off x="6109809" y="231698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45" name="مستطيل 44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7" name="مستطيل 46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8" name="مستطيل 47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49" name="مستطيل 48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3" name="مستطيل 52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4" name="مستطيل 53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55" name="جدول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447354"/>
              </p:ext>
            </p:extLst>
          </p:nvPr>
        </p:nvGraphicFramePr>
        <p:xfrm>
          <a:off x="2946400" y="2260600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56" name="مجموعة 55"/>
          <p:cNvGrpSpPr/>
          <p:nvPr/>
        </p:nvGrpSpPr>
        <p:grpSpPr>
          <a:xfrm>
            <a:off x="5486400" y="394404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57" name="مستطيل 56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8" name="مستطيل 57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1" name="مستطيل 60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5" name="مستطيل 64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6" name="مستطيل 65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7" name="مجموعة 66"/>
          <p:cNvGrpSpPr/>
          <p:nvPr/>
        </p:nvGrpSpPr>
        <p:grpSpPr>
          <a:xfrm>
            <a:off x="5715000" y="3944040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68" name="مستطيل 67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69" name="مستطيل 68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0" name="مستطيل 69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1" name="مستطيل 70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2" name="مستطيل 71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3" name="مستطيل 72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4" name="مستطيل 73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5" name="مستطيل 74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6" name="مستطيل 75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77" name="مستطيل 76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8" name="مجموعة 77"/>
          <p:cNvGrpSpPr/>
          <p:nvPr/>
        </p:nvGrpSpPr>
        <p:grpSpPr>
          <a:xfrm>
            <a:off x="5943600" y="394769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79" name="مستطيل 78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0" name="مستطيل 79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1" name="مستطيل 80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2" name="مستطيل 81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3" name="مستطيل 82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4" name="مستطيل 83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5" name="مستطيل 84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6" name="مستطيل 85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7" name="مستطيل 86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88" name="مستطيل 87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9" name="مجموعة 88"/>
          <p:cNvGrpSpPr/>
          <p:nvPr/>
        </p:nvGrpSpPr>
        <p:grpSpPr>
          <a:xfrm>
            <a:off x="6172200" y="394769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90" name="مستطيل 89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1" name="مستطيل 90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2" name="مستطيل 91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3" name="مستطيل 92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4" name="مستطيل 93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5" name="مستطيل 94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6" name="مستطيل 95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7" name="مستطيل 96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8" name="مستطيل 97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99" name="مستطيل 98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0" name="مجموعة 99"/>
          <p:cNvGrpSpPr/>
          <p:nvPr/>
        </p:nvGrpSpPr>
        <p:grpSpPr>
          <a:xfrm>
            <a:off x="6357962" y="3947694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01" name="مستطيل 100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2" name="مستطيل 101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3" name="مستطيل 102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4" name="مستطيل 103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5" name="مستطيل 104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6" name="مستطيل 105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7" name="مستطيل 106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8" name="مستطيل 107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09" name="مستطيل 108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0" name="مستطيل 109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11" name="جدول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794664"/>
              </p:ext>
            </p:extLst>
          </p:nvPr>
        </p:nvGraphicFramePr>
        <p:xfrm>
          <a:off x="2971800" y="3632200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113" name="مجموعة 112"/>
          <p:cNvGrpSpPr/>
          <p:nvPr/>
        </p:nvGrpSpPr>
        <p:grpSpPr>
          <a:xfrm>
            <a:off x="6324600" y="2329206"/>
            <a:ext cx="109562" cy="853682"/>
            <a:chOff x="7387770" y="1524001"/>
            <a:chExt cx="95070" cy="1463040"/>
          </a:xfrm>
          <a:solidFill>
            <a:schemeClr val="accent6">
              <a:lumMod val="75000"/>
            </a:schemeClr>
          </a:solidFill>
        </p:grpSpPr>
        <p:sp>
          <p:nvSpPr>
            <p:cNvPr id="114" name="مستطيل 113"/>
            <p:cNvSpPr/>
            <p:nvPr/>
          </p:nvSpPr>
          <p:spPr>
            <a:xfrm>
              <a:off x="7387770" y="1524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5" name="مستطيل 114"/>
            <p:cNvSpPr/>
            <p:nvPr/>
          </p:nvSpPr>
          <p:spPr>
            <a:xfrm>
              <a:off x="7391400" y="1676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6" name="مستطيل 115"/>
            <p:cNvSpPr/>
            <p:nvPr/>
          </p:nvSpPr>
          <p:spPr>
            <a:xfrm>
              <a:off x="7391400" y="1828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7" name="مستطيل 116"/>
            <p:cNvSpPr/>
            <p:nvPr/>
          </p:nvSpPr>
          <p:spPr>
            <a:xfrm>
              <a:off x="7391400" y="1981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8" name="مستطيل 117"/>
            <p:cNvSpPr/>
            <p:nvPr/>
          </p:nvSpPr>
          <p:spPr>
            <a:xfrm>
              <a:off x="7391400" y="2133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19" name="مستطيل 118"/>
            <p:cNvSpPr/>
            <p:nvPr/>
          </p:nvSpPr>
          <p:spPr>
            <a:xfrm>
              <a:off x="7391400" y="22860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0" name="مستطيل 119"/>
            <p:cNvSpPr/>
            <p:nvPr/>
          </p:nvSpPr>
          <p:spPr>
            <a:xfrm>
              <a:off x="7391400" y="24384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1" name="مستطيل 120"/>
            <p:cNvSpPr/>
            <p:nvPr/>
          </p:nvSpPr>
          <p:spPr>
            <a:xfrm>
              <a:off x="7391400" y="25908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2" name="مستطيل 121"/>
            <p:cNvSpPr/>
            <p:nvPr/>
          </p:nvSpPr>
          <p:spPr>
            <a:xfrm>
              <a:off x="7391400" y="27432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  <p:sp>
          <p:nvSpPr>
            <p:cNvPr id="123" name="مستطيل 122"/>
            <p:cNvSpPr/>
            <p:nvPr/>
          </p:nvSpPr>
          <p:spPr>
            <a:xfrm>
              <a:off x="7391400" y="2895601"/>
              <a:ext cx="9144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prstClr val="white"/>
                </a:solidFill>
              </a:endParaRPr>
            </a:p>
          </p:txBody>
        </p:sp>
      </p:grpSp>
      <p:sp>
        <p:nvSpPr>
          <p:cNvPr id="2" name="مستطيل مستدير الزوايا 1"/>
          <p:cNvSpPr/>
          <p:nvPr/>
        </p:nvSpPr>
        <p:spPr>
          <a:xfrm>
            <a:off x="5334000" y="2209800"/>
            <a:ext cx="1219200" cy="2895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cxnSp>
        <p:nvCxnSpPr>
          <p:cNvPr id="124" name="رابط كسهم مستقيم 123"/>
          <p:cNvCxnSpPr/>
          <p:nvPr/>
        </p:nvCxnSpPr>
        <p:spPr>
          <a:xfrm flipH="1">
            <a:off x="5029200" y="5105400"/>
            <a:ext cx="537584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5" name="جدول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111928"/>
              </p:ext>
            </p:extLst>
          </p:nvPr>
        </p:nvGraphicFramePr>
        <p:xfrm>
          <a:off x="2971800" y="4953000"/>
          <a:ext cx="2082800" cy="116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6" name="مستطيل 125"/>
          <p:cNvSpPr/>
          <p:nvPr/>
        </p:nvSpPr>
        <p:spPr>
          <a:xfrm flipH="1">
            <a:off x="7157392" y="5410850"/>
            <a:ext cx="152400" cy="16452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27" name="مربع نص 126"/>
          <p:cNvSpPr txBox="1"/>
          <p:nvPr/>
        </p:nvSpPr>
        <p:spPr>
          <a:xfrm>
            <a:off x="990600" y="1447800"/>
            <a:ext cx="16002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5 عشرات + 5 عشرات = 10 عشرات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28" name="مربع نص 127"/>
          <p:cNvSpPr txBox="1"/>
          <p:nvPr/>
        </p:nvSpPr>
        <p:spPr>
          <a:xfrm>
            <a:off x="990600" y="3371671"/>
            <a:ext cx="16002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أعيد تجميع 10 عشرات كمئة واحدة وصفر من العشرات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29" name="سهم إلى اليسار 128">
            <a:hlinkClick r:id="" action="ppaction://noaction"/>
          </p:cNvPr>
          <p:cNvSpPr/>
          <p:nvPr/>
        </p:nvSpPr>
        <p:spPr>
          <a:xfrm>
            <a:off x="762000" y="5334000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0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67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4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" grpId="0" animBg="1"/>
      <p:bldP spid="126" grpId="0" animBg="1"/>
      <p:bldP spid="127" grpId="0"/>
      <p:bldP spid="128" grpId="0"/>
      <p:bldP spid="1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75343" y="762000"/>
            <a:ext cx="76962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الخطوة 4 : أجمع المئات  .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1 مئات + 1 مئات + 1 مئات = 3 مئات .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إذن 148 + 153 = 301 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5633392" y="2146995"/>
            <a:ext cx="99600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rgbClr val="0070C0"/>
                </a:solidFill>
              </a:rPr>
              <a:t>أفكر  </a:t>
            </a:r>
            <a:endParaRPr lang="ar-SA" sz="4400" b="1" dirty="0">
              <a:solidFill>
                <a:srgbClr val="0070C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544286" y="2743200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أصف مجموع الأرقام التي يلزمني إعادة تجميعها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276039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962400" y="3272283"/>
            <a:ext cx="26670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يكون أكبر من 9 .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33400" y="3776503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لماذا أعيد تجميع الآحاد والعشرات في المسألة السابقة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8294914" y="379369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685800" y="4299723"/>
            <a:ext cx="75510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لأن مجموع كل من رقمي الآحاد والعشرات أكبر من 9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33400" y="4876800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هل يؤدي تغيير ترتيب العددين إلي اختلاف في إعادة التجميع ؟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8294914" y="489399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3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685800" y="5344180"/>
            <a:ext cx="755105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لا ؛ لأن خاصية الإبدال لعملية الجمع تنص على أنه يمكن تبديل مكاني العددين دون تغيير ناتج الجمع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8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67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3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" grpId="0"/>
      <p:bldP spid="10" grpId="0"/>
      <p:bldP spid="11" grpId="0" animBg="1"/>
      <p:bldP spid="3" grpId="0"/>
      <p:bldP spid="12" grpId="0"/>
      <p:bldP spid="13" grpId="0" animBg="1"/>
      <p:bldP spid="14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85800" y="772180"/>
            <a:ext cx="6324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أجد ناتج الجمع . أستعمل النماذج إذا لزم الأمر </a:t>
            </a:r>
            <a:r>
              <a:rPr lang="ar-SA" sz="28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294914" y="1643468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4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987796" y="16250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259 + 162 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5416884" y="16250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421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402030" y="1643468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5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094912" y="16250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138+ 371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1524000" y="16250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509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288230" y="2557868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6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981112" y="25394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362+ 172 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5410200" y="25394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534</a:t>
            </a: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4402030" y="253304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7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094912" y="25146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541+ 169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1524000" y="25146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710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8364430" y="3447443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8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6057312" y="342900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261+ 139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5486400" y="3429000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4402030" y="3472268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9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094912" y="345382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285+ 75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1524000" y="3453825"/>
            <a:ext cx="104525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360</a:t>
            </a:r>
          </a:p>
        </p:txBody>
      </p:sp>
      <p:cxnSp>
        <p:nvCxnSpPr>
          <p:cNvPr id="29" name="رابط مستقيم 28"/>
          <p:cNvCxnSpPr/>
          <p:nvPr/>
        </p:nvCxnSpPr>
        <p:spPr>
          <a:xfrm flipH="1">
            <a:off x="858890" y="4114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" name="مستطيل مستدير الزوايا 29"/>
          <p:cNvSpPr/>
          <p:nvPr/>
        </p:nvSpPr>
        <p:spPr>
          <a:xfrm>
            <a:off x="8292108" y="426720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10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" name="خماسي 1"/>
          <p:cNvSpPr/>
          <p:nvPr/>
        </p:nvSpPr>
        <p:spPr>
          <a:xfrm rot="10800000" flipV="1">
            <a:off x="6572563" y="4267200"/>
            <a:ext cx="1474458" cy="50596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prstClr val="white"/>
                </a:solidFill>
              </a:rPr>
              <a:t>أكتب 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990600" y="4267200"/>
            <a:ext cx="55531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قاعدة تبين متي أعيد التجميع عندما أجمع . </a:t>
            </a:r>
          </a:p>
        </p:txBody>
      </p:sp>
      <p:sp>
        <p:nvSpPr>
          <p:cNvPr id="32" name="مربع نص 31"/>
          <p:cNvSpPr txBox="1"/>
          <p:nvPr/>
        </p:nvSpPr>
        <p:spPr>
          <a:xfrm>
            <a:off x="685800" y="5115580"/>
            <a:ext cx="75510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إذا كان المجموع في أي منزلة أكبر من 9  فإنني أعيد التجميع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3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69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3" grpId="0" animBg="1"/>
      <p:bldP spid="24" grpId="0"/>
      <p:bldP spid="25" grpId="0"/>
      <p:bldP spid="26" grpId="0" animBg="1"/>
      <p:bldP spid="27" grpId="0"/>
      <p:bldP spid="28" grpId="0"/>
      <p:bldP spid="30" grpId="0" animBg="1"/>
      <p:bldP spid="2" grpId="0" animBg="1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199"/>
            <a:ext cx="2162175" cy="1457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620000" y="802362"/>
            <a:ext cx="1518592" cy="569238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مثـــال </a:t>
            </a:r>
            <a:endParaRPr lang="ar-SA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914400" y="857071"/>
            <a:ext cx="66294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تشتهر منطقة الجوف بزراعة الزيتون ، إذا كان في مزرعتنا 127 شجرة زيتون وفي مزرعة جيراننا 68 شجرة زيتون  ،  فكم شجرة زيتون في المزرعتين ؟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3048000" y="2057400"/>
            <a:ext cx="4876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ما عدد أشجار الزيتون في المزرعتين ؟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4229100" y="2438400"/>
            <a:ext cx="36201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أجد ناتج الجمع 127 + 68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609492" y="2971800"/>
            <a:ext cx="36201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التقدير :              </a:t>
            </a:r>
            <a:r>
              <a:rPr lang="ar-SA" sz="2400" b="1" dirty="0" smtClean="0">
                <a:solidFill>
                  <a:prstClr val="black"/>
                </a:solidFill>
              </a:rPr>
              <a:t>127</a:t>
            </a:r>
          </a:p>
          <a:p>
            <a:r>
              <a:rPr lang="ar-SA" sz="2400" b="1" dirty="0">
                <a:solidFill>
                  <a:prstClr val="black"/>
                </a:solidFill>
              </a:rPr>
              <a:t> </a:t>
            </a:r>
            <a:r>
              <a:rPr lang="ar-SA" sz="2400" b="1" dirty="0" smtClean="0">
                <a:solidFill>
                  <a:prstClr val="black"/>
                </a:solidFill>
              </a:rPr>
              <a:t>                    + 68</a:t>
            </a:r>
          </a:p>
          <a:p>
            <a:r>
              <a:rPr lang="ar-SA" sz="2400" b="1" dirty="0">
                <a:solidFill>
                  <a:prstClr val="black"/>
                </a:solidFill>
              </a:rPr>
              <a:t> </a:t>
            </a:r>
            <a:r>
              <a:rPr lang="ar-SA" sz="2400" b="1" dirty="0" smtClean="0">
                <a:solidFill>
                  <a:prstClr val="black"/>
                </a:solidFill>
              </a:rPr>
              <a:t>                    ــــــــــــ      </a:t>
            </a:r>
          </a:p>
          <a:p>
            <a:r>
              <a:rPr lang="ar-SA" sz="2400" b="1" dirty="0">
                <a:solidFill>
                  <a:srgbClr val="FF0000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      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16" name="رابط كسهم مستقيم 15"/>
          <p:cNvCxnSpPr/>
          <p:nvPr/>
        </p:nvCxnSpPr>
        <p:spPr>
          <a:xfrm flipH="1">
            <a:off x="4495800" y="3193197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 flipH="1">
            <a:off x="4495800" y="3581400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3200400" y="2895600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130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+ 70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364992" y="4063425"/>
            <a:ext cx="978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4724400" y="4186535"/>
            <a:ext cx="35024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الخطوة 1 : </a:t>
            </a:r>
            <a:r>
              <a:rPr lang="ar-SA" sz="2400" b="1" dirty="0" smtClean="0">
                <a:solidFill>
                  <a:prstClr val="black"/>
                </a:solidFill>
              </a:rPr>
              <a:t>أجمع الآحاد .</a:t>
            </a:r>
            <a:r>
              <a:rPr lang="ar-SA" sz="2400" b="1" dirty="0" smtClean="0">
                <a:solidFill>
                  <a:srgbClr val="0070C0"/>
                </a:solidFill>
              </a:rPr>
              <a:t>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825996" y="4825425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127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+ 68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3250794" y="4825425"/>
            <a:ext cx="337860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7 آحاد + 8 آحاد =  15 آحادا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762000" y="5354360"/>
            <a:ext cx="6096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أعيد تجميع 15 آحادا إلي 1 عشرة و 5 آحاد .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6705600" y="5968425"/>
            <a:ext cx="978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7010400" y="4659868"/>
            <a:ext cx="381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1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26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8391797" y="21372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13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3" grpId="0"/>
      <p:bldP spid="14" grpId="0"/>
      <p:bldP spid="15" grpId="0"/>
      <p:bldP spid="18" grpId="0"/>
      <p:bldP spid="19" grpId="0"/>
      <p:bldP spid="11" grpId="0"/>
      <p:bldP spid="22" grpId="0"/>
      <p:bldP spid="23" grpId="0"/>
      <p:bldP spid="24" grpId="0"/>
      <p:bldP spid="25" grpId="0"/>
      <p:bldP spid="12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45114" y="6378487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114800" y="795515"/>
            <a:ext cx="41120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الخطوة 2 :  </a:t>
            </a:r>
            <a:r>
              <a:rPr lang="ar-SA" sz="2400" b="1" dirty="0" smtClean="0">
                <a:solidFill>
                  <a:prstClr val="black"/>
                </a:solidFill>
              </a:rPr>
              <a:t>أجمع العشرات والمئات .</a:t>
            </a:r>
            <a:r>
              <a:rPr lang="ar-SA" sz="2400" b="1" dirty="0" smtClean="0">
                <a:solidFill>
                  <a:srgbClr val="0070C0"/>
                </a:solidFill>
              </a:rPr>
              <a:t>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825996" y="1434405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127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+ 68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295400" y="1434405"/>
            <a:ext cx="533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1 عشرة + 2 عشرات + 6 عشرات = 9 عشرات .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62000" y="1963340"/>
            <a:ext cx="6096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ثم أنزل المئة مع الجواب .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010400" y="1268848"/>
            <a:ext cx="381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1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6934675" y="2590800"/>
            <a:ext cx="978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195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2881884" y="3191070"/>
            <a:ext cx="53087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إذن ، في المزرعتين 195 شجرة زيتون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90600" y="4377240"/>
            <a:ext cx="72000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أتأكد من معقولية الإجابة : </a:t>
            </a:r>
          </a:p>
          <a:p>
            <a:r>
              <a:rPr lang="ar-SA" sz="2400" b="1" dirty="0" smtClean="0">
                <a:solidFill>
                  <a:srgbClr val="0070C0"/>
                </a:solidFill>
              </a:rPr>
              <a:t>بما أن العدد 195 قريب من الجواب التقديري 200 ، فإن الجواب معقول .   </a:t>
            </a:r>
            <a:r>
              <a:rPr lang="ar-SA" sz="2400" b="1" dirty="0" smtClean="0">
                <a:solidFill>
                  <a:srgbClr val="FF0000"/>
                </a:solidFill>
              </a:rPr>
              <a:t>√ </a:t>
            </a:r>
          </a:p>
        </p:txBody>
      </p:sp>
      <p:sp>
        <p:nvSpPr>
          <p:cNvPr id="17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73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45114" y="6378487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590635" y="2057400"/>
            <a:ext cx="2953165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178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+ 223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38200" y="838200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 نقود : في محفظة سلمى 178 ريال ، وفي محفظة خلود 223 ريال ، فكم ريال في المحفظتين ؟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4180804" y="3200400"/>
            <a:ext cx="978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17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8391797" y="8382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47775"/>
            <a:ext cx="13335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3352800" y="1600200"/>
            <a:ext cx="4953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أجد ناتج 178 ريال + 223 ريالاً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7086600" y="2288234"/>
            <a:ext cx="1452698" cy="46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</a:t>
            </a:r>
            <a:r>
              <a:rPr lang="ar-SA" sz="2400" b="1" dirty="0" smtClean="0">
                <a:solidFill>
                  <a:srgbClr val="00B050"/>
                </a:solidFill>
              </a:rPr>
              <a:t>التقدير</a:t>
            </a:r>
            <a:endParaRPr lang="ar-SA" sz="2400" b="1" dirty="0">
              <a:solidFill>
                <a:srgbClr val="00B050"/>
              </a:solidFill>
            </a:endParaRPr>
          </a:p>
        </p:txBody>
      </p:sp>
      <p:cxnSp>
        <p:nvCxnSpPr>
          <p:cNvPr id="3" name="رابط كسهم مستقيم 2"/>
          <p:cNvCxnSpPr/>
          <p:nvPr/>
        </p:nvCxnSpPr>
        <p:spPr>
          <a:xfrm flipH="1">
            <a:off x="5334000" y="2362200"/>
            <a:ext cx="10436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/>
          <p:nvPr/>
        </p:nvCxnSpPr>
        <p:spPr>
          <a:xfrm flipH="1">
            <a:off x="5357192" y="2749897"/>
            <a:ext cx="10436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مربع نص 22"/>
          <p:cNvSpPr txBox="1"/>
          <p:nvPr/>
        </p:nvSpPr>
        <p:spPr>
          <a:xfrm>
            <a:off x="3352800" y="2061865"/>
            <a:ext cx="1882612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180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+ 220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7309792" y="3396407"/>
            <a:ext cx="1452698" cy="46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الخطوة 1 :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4769400" y="3478203"/>
            <a:ext cx="2469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 أجمع الآحاد.</a:t>
            </a:r>
            <a:endParaRPr lang="ar-SA" sz="2400" b="1" dirty="0">
              <a:solidFill>
                <a:srgbClr val="00B0F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7086600" y="3886200"/>
            <a:ext cx="152349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  </a:t>
            </a:r>
            <a:r>
              <a:rPr lang="ar-SA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   8 17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+ 223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</a:p>
          <a:p>
            <a:r>
              <a:rPr lang="ar-SA" sz="2800" b="1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9" y="4267201"/>
            <a:ext cx="6830743" cy="101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622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12" grpId="0"/>
      <p:bldP spid="14" grpId="0"/>
      <p:bldP spid="18" grpId="0" animBg="1"/>
      <p:bldP spid="19" grpId="0"/>
      <p:bldP spid="20" grpId="0"/>
      <p:bldP spid="23" grpId="0"/>
      <p:bldP spid="24" grpId="0"/>
      <p:bldP spid="25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45114" y="6378487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جمع الأعداد المكونة من ثلاثة أرقام </a:t>
            </a: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2-6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7386502" y="762000"/>
            <a:ext cx="1452698" cy="46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الخطوة 2 :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4617000" y="764704"/>
            <a:ext cx="2469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 أجمع العشرات.</a:t>
            </a:r>
            <a:endParaRPr lang="ar-SA" sz="2400" b="1" dirty="0">
              <a:solidFill>
                <a:srgbClr val="00B0F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934710" y="1106031"/>
            <a:ext cx="152349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   </a:t>
            </a:r>
            <a:r>
              <a:rPr lang="ar-SA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1 1 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   8 17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+ 223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1 0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74" y="1254143"/>
            <a:ext cx="5988426" cy="144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7010400" y="3733800"/>
            <a:ext cx="152349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     </a:t>
            </a:r>
            <a:r>
              <a:rPr lang="ar-SA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1 1 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   8 17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+ 223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ـــــــــــ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1 40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7309792" y="3276600"/>
            <a:ext cx="1452698" cy="46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الخطوة 3 :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4617000" y="3195935"/>
            <a:ext cx="2469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 أجمع المئات.</a:t>
            </a:r>
            <a:endParaRPr lang="ar-SA" sz="2400" b="1" dirty="0">
              <a:solidFill>
                <a:srgbClr val="00B0F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550" y="4114800"/>
            <a:ext cx="4575450" cy="77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مربع نص 30"/>
          <p:cNvSpPr txBox="1"/>
          <p:nvPr/>
        </p:nvSpPr>
        <p:spPr>
          <a:xfrm>
            <a:off x="2881884" y="5749736"/>
            <a:ext cx="44279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tx2"/>
                </a:solidFill>
              </a:rPr>
              <a:t>إذن في المحفظتين401 ريال</a:t>
            </a:r>
            <a:endParaRPr lang="ar-SA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3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4" grpId="0"/>
      <p:bldP spid="25" grpId="0"/>
      <p:bldP spid="27" grpId="0"/>
      <p:bldP spid="26" grpId="0"/>
      <p:bldP spid="28" grpId="0"/>
      <p:bldP spid="30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1022</Words>
  <Application>Microsoft Office PowerPoint</Application>
  <PresentationFormat>On-screen Show (4:3)</PresentationFormat>
  <Paragraphs>379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14</cp:revision>
  <dcterms:created xsi:type="dcterms:W3CDTF">2015-10-06T14:56:54Z</dcterms:created>
  <dcterms:modified xsi:type="dcterms:W3CDTF">2019-04-20T09:12:57Z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