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50" r:id="rId3"/>
    <p:sldId id="351" r:id="rId4"/>
    <p:sldId id="346" r:id="rId5"/>
    <p:sldId id="345" r:id="rId6"/>
    <p:sldId id="353" r:id="rId7"/>
    <p:sldId id="354" r:id="rId8"/>
    <p:sldId id="349" r:id="rId9"/>
    <p:sldId id="259" r:id="rId10"/>
    <p:sldId id="342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11E4401A-E4D9-42E9-A973-5AE44787B9AB}">
          <p14:sldIdLst>
            <p14:sldId id="341"/>
            <p14:sldId id="350"/>
          </p14:sldIdLst>
        </p14:section>
        <p14:section name="مقطع بدون عنوان" id="{2C821C32-5DC9-4188-84C8-FB6B81CA11CF}">
          <p14:sldIdLst>
            <p14:sldId id="351"/>
            <p14:sldId id="346"/>
            <p14:sldId id="345"/>
            <p14:sldId id="353"/>
            <p14:sldId id="354"/>
            <p14:sldId id="349"/>
            <p14:sldId id="259"/>
            <p14:sldId id="34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11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2" autoAdjust="0"/>
    <p:restoredTop sz="94280" autoAdjust="0"/>
  </p:normalViewPr>
  <p:slideViewPr>
    <p:cSldViewPr snapToGrid="0" showGuides="1">
      <p:cViewPr>
        <p:scale>
          <a:sx n="33" d="100"/>
          <a:sy n="33" d="100"/>
        </p:scale>
        <p:origin x="-1434" y="-918"/>
      </p:cViewPr>
      <p:guideLst>
        <p:guide orient="horz" pos="2137"/>
        <p:guide pos="11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12/09/1442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gif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حَرْفُ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النُّون</a:t>
              </a:r>
              <a:endParaRPr lang="ar-SY" sz="3200" b="1" dirty="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="" xmlns:a16="http://schemas.microsoft.com/office/drawing/2014/main" id="{D635B0E6-0AF9-4A2C-80B4-7B41A548BB8E}"/>
              </a:ext>
            </a:extLst>
          </p:cNvPr>
          <p:cNvSpPr/>
          <p:nvPr/>
        </p:nvSpPr>
        <p:spPr>
          <a:xfrm>
            <a:off x="3132000" y="527123"/>
            <a:ext cx="2340000" cy="2268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A2E216F-58BF-4979-B777-447399320361}"/>
              </a:ext>
            </a:extLst>
          </p:cNvPr>
          <p:cNvSpPr/>
          <p:nvPr/>
        </p:nvSpPr>
        <p:spPr>
          <a:xfrm>
            <a:off x="5401246" y="3040962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F736DBC-5D32-42C0-A996-7011698A01FA}"/>
              </a:ext>
            </a:extLst>
          </p:cNvPr>
          <p:cNvSpPr/>
          <p:nvPr/>
        </p:nvSpPr>
        <p:spPr>
          <a:xfrm>
            <a:off x="5766535" y="3340228"/>
            <a:ext cx="1613172" cy="16131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65F19726-51C1-4218-85F5-3753287E0021}"/>
              </a:ext>
            </a:extLst>
          </p:cNvPr>
          <p:cNvSpPr/>
          <p:nvPr/>
        </p:nvSpPr>
        <p:spPr>
          <a:xfrm>
            <a:off x="2549539" y="3571691"/>
            <a:ext cx="2219875" cy="221987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1DCCC4F3-045E-4D91-8609-EC9922FF4D91}"/>
              </a:ext>
            </a:extLst>
          </p:cNvPr>
          <p:cNvSpPr/>
          <p:nvPr/>
        </p:nvSpPr>
        <p:spPr>
          <a:xfrm>
            <a:off x="3214152" y="3000503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FCD271DF-082B-4F8A-AD37-0DFBC7697867}"/>
              </a:ext>
            </a:extLst>
          </p:cNvPr>
          <p:cNvSpPr/>
          <p:nvPr/>
        </p:nvSpPr>
        <p:spPr>
          <a:xfrm>
            <a:off x="2676754" y="663198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10613CF5-9B51-418E-AC77-72FE30C82508}"/>
              </a:ext>
            </a:extLst>
          </p:cNvPr>
          <p:cNvSpPr/>
          <p:nvPr/>
        </p:nvSpPr>
        <p:spPr>
          <a:xfrm>
            <a:off x="5595484" y="1590549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أُسَمِّيْ الحَرفَ و أُلَوِّنُهُ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98F09D0-AFF8-4AD8-A29D-344971D221C8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CFD984F2-4C96-4EFE-AC95-BE7953244301}"/>
              </a:ext>
            </a:extLst>
          </p:cNvPr>
          <p:cNvSpPr/>
          <p:nvPr/>
        </p:nvSpPr>
        <p:spPr>
          <a:xfrm>
            <a:off x="1767976" y="3000315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1F8E2C1-2B91-4295-B8D9-0A0B5BCDC088}"/>
              </a:ext>
            </a:extLst>
          </p:cNvPr>
          <p:cNvSpPr/>
          <p:nvPr/>
        </p:nvSpPr>
        <p:spPr>
          <a:xfrm>
            <a:off x="4962063" y="2674982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61F5654E-DD53-4EA1-8492-29657A71FB57}"/>
              </a:ext>
            </a:extLst>
          </p:cNvPr>
          <p:cNvSpPr/>
          <p:nvPr/>
        </p:nvSpPr>
        <p:spPr>
          <a:xfrm>
            <a:off x="1840108" y="3527236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2901DBA-6276-491D-86F0-AD96D1EB285E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ABBD9FEE-CB75-4531-8F23-67920B7BD8B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D6A27358-FCA9-4842-A958-A98DB8618FE6}"/>
              </a:ext>
            </a:extLst>
          </p:cNvPr>
          <p:cNvSpPr/>
          <p:nvPr/>
        </p:nvSpPr>
        <p:spPr>
          <a:xfrm>
            <a:off x="5692496" y="4937879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A49742B2-22E2-40E4-B4AD-D4CAEB552868}"/>
              </a:ext>
            </a:extLst>
          </p:cNvPr>
          <p:cNvSpPr/>
          <p:nvPr/>
        </p:nvSpPr>
        <p:spPr>
          <a:xfrm>
            <a:off x="6847422" y="2962941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5451D611-6F79-42DD-AB09-65E991053E57}"/>
              </a:ext>
            </a:extLst>
          </p:cNvPr>
          <p:cNvSpPr/>
          <p:nvPr/>
        </p:nvSpPr>
        <p:spPr>
          <a:xfrm>
            <a:off x="4821813" y="5160747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Left Brace 51">
            <a:extLst>
              <a:ext uri="{FF2B5EF4-FFF2-40B4-BE49-F238E27FC236}">
                <a16:creationId xmlns="" xmlns:a16="http://schemas.microsoft.com/office/drawing/2014/main" id="{46CAF2D4-3E80-48B7-B735-B6FBA00248FB}"/>
              </a:ext>
            </a:extLst>
          </p:cNvPr>
          <p:cNvSpPr/>
          <p:nvPr/>
        </p:nvSpPr>
        <p:spPr>
          <a:xfrm>
            <a:off x="5335666" y="1603055"/>
            <a:ext cx="65580" cy="7347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Y" dirty="0"/>
          </a:p>
        </p:txBody>
      </p:sp>
      <p:pic>
        <p:nvPicPr>
          <p:cNvPr id="1026" name="Picture 2" descr="D:\duha abo anas\arabic abo anas\FINISH\99ecc3c2f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404" y="39507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8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3" grpId="0" animBg="1"/>
      <p:bldP spid="16" grpId="0" animBg="1"/>
      <p:bldP spid="16" grpId="1" animBg="1"/>
      <p:bldP spid="21" grpId="0" animBg="1"/>
      <p:bldP spid="22" grpId="0" animBg="1"/>
      <p:bldP spid="27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B2BCC7-23C8-424C-93E3-62C5972C62FA}"/>
              </a:ext>
            </a:extLst>
          </p:cNvPr>
          <p:cNvGrpSpPr/>
          <p:nvPr/>
        </p:nvGrpSpPr>
        <p:grpSpPr>
          <a:xfrm>
            <a:off x="4294598" y="971763"/>
            <a:ext cx="3531279" cy="2629432"/>
            <a:chOff x="4139045" y="1076435"/>
            <a:chExt cx="3531279" cy="26294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454D9C68-B736-4210-92F8-2DB2CCE96B2C}"/>
                </a:ext>
              </a:extLst>
            </p:cNvPr>
            <p:cNvSpPr/>
            <p:nvPr/>
          </p:nvSpPr>
          <p:spPr>
            <a:xfrm>
              <a:off x="5040892" y="1076435"/>
              <a:ext cx="2629432" cy="26294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E235A11-DE85-44A6-9DD1-F385BEBB09F5}"/>
                </a:ext>
              </a:extLst>
            </p:cNvPr>
            <p:cNvSpPr txBox="1"/>
            <p:nvPr/>
          </p:nvSpPr>
          <p:spPr>
            <a:xfrm>
              <a:off x="5031746" y="2133934"/>
              <a:ext cx="1964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115A0AC-CE8F-4C50-A70B-19575B0781C2}"/>
                </a:ext>
              </a:extLst>
            </p:cNvPr>
            <p:cNvSpPr txBox="1"/>
            <p:nvPr/>
          </p:nvSpPr>
          <p:spPr>
            <a:xfrm>
              <a:off x="4139045" y="1177686"/>
              <a:ext cx="297071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latin typeface="Century Gothic" panose="020B0502020202020204" pitchFamily="34" charset="0"/>
                </a:rPr>
                <a:t>قَالَت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و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ْ</a:t>
              </a:r>
              <a:r>
                <a:rPr lang="ar-SY" sz="2000" dirty="0" smtClean="0">
                  <a:latin typeface="Century Gothic" panose="020B0502020202020204" pitchFamily="34" charset="0"/>
                </a:rPr>
                <a:t>رَةُ :</a:t>
              </a:r>
            </a:p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َح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ْنُ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نُ</a:t>
              </a:r>
              <a:r>
                <a:rPr lang="ar-SY" sz="2000" dirty="0" smtClean="0">
                  <a:latin typeface="Century Gothic" panose="020B0502020202020204" pitchFamily="34" charset="0"/>
                </a:rPr>
                <a:t>سَاعِدُ أُمَّي فِي ت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َنْ</a:t>
              </a:r>
              <a:r>
                <a:rPr lang="ar-SY" sz="2000" dirty="0" smtClean="0">
                  <a:latin typeface="Century Gothic" panose="020B0502020202020204" pitchFamily="34" charset="0"/>
                </a:rPr>
                <a:t>ظِيْفِ المَ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</a:t>
              </a:r>
              <a:r>
                <a:rPr lang="ar-SY" sz="2000" dirty="0" smtClean="0">
                  <a:latin typeface="Century Gothic" panose="020B0502020202020204" pitchFamily="34" charset="0"/>
                </a:rPr>
                <a:t>ْزِلِ , وِ كُلُّ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َا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</a:t>
              </a:r>
              <a:r>
                <a:rPr lang="ar-SY" sz="2000" dirty="0" smtClean="0">
                  <a:latin typeface="Century Gothic" panose="020B0502020202020204" pitchFamily="34" charset="0"/>
                </a:rPr>
                <a:t>ُحِبُّ التَّعاوُ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 وِ ال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نّ</a:t>
              </a:r>
              <a:r>
                <a:rPr lang="ar-SY" sz="2000" dirty="0" smtClean="0">
                  <a:latin typeface="Century Gothic" panose="020B0502020202020204" pitchFamily="34" charset="0"/>
                </a:rPr>
                <a:t>ِظَامَ , فَأَ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َا أُ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</a:t>
              </a:r>
              <a:r>
                <a:rPr lang="ar-SY" sz="2000" dirty="0" smtClean="0">
                  <a:latin typeface="Century Gothic" panose="020B0502020202020204" pitchFamily="34" charset="0"/>
                </a:rPr>
                <a:t>َظِّفُ 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نَا</a:t>
              </a:r>
              <a:r>
                <a:rPr lang="ar-SY" sz="2000" dirty="0" smtClean="0">
                  <a:latin typeface="Century Gothic" panose="020B0502020202020204" pitchFamily="34" charset="0"/>
                </a:rPr>
                <a:t>فِذَةَ الغُرْفَةِ , أُمِّي تَك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ْن</a:t>
              </a:r>
              <a:r>
                <a:rPr lang="ar-SY" sz="2000" dirty="0" smtClean="0">
                  <a:latin typeface="Century Gothic" panose="020B0502020202020204" pitchFamily="34" charset="0"/>
                </a:rPr>
                <a:t>ُسَ , و فَوَّازٌ ي</a:t>
              </a:r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ُنَس</a:t>
              </a:r>
              <a:r>
                <a:rPr lang="ar-SY" sz="2000" dirty="0" smtClean="0">
                  <a:latin typeface="Century Gothic" panose="020B0502020202020204" pitchFamily="34" charset="0"/>
                </a:rPr>
                <a:t>ِّقُ الزُّهُور . </a:t>
              </a:r>
              <a:endParaRPr lang="en-US" sz="54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04D0399-604F-4D4D-9394-E0195A631913}"/>
              </a:ext>
            </a:extLst>
          </p:cNvPr>
          <p:cNvSpPr/>
          <p:nvPr/>
        </p:nvSpPr>
        <p:spPr>
          <a:xfrm>
            <a:off x="2177235" y="1725397"/>
            <a:ext cx="2215522" cy="221552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67DDA8D-52D4-4DE5-90AF-8D4F55FDC41A}"/>
              </a:ext>
            </a:extLst>
          </p:cNvPr>
          <p:cNvSpPr/>
          <p:nvPr/>
        </p:nvSpPr>
        <p:spPr>
          <a:xfrm>
            <a:off x="3738122" y="2945073"/>
            <a:ext cx="1840823" cy="184082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7DC9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2E216F-58BF-4979-B777-447399320361}"/>
              </a:ext>
            </a:extLst>
          </p:cNvPr>
          <p:cNvSpPr/>
          <p:nvPr/>
        </p:nvSpPr>
        <p:spPr>
          <a:xfrm>
            <a:off x="7995313" y="32279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1F936BE-AF73-4D4B-B08B-8E3C739A99FD}"/>
              </a:ext>
            </a:extLst>
          </p:cNvPr>
          <p:cNvSpPr/>
          <p:nvPr/>
        </p:nvSpPr>
        <p:spPr>
          <a:xfrm>
            <a:off x="653957" y="2273790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E741645-961F-45B2-BC3D-AF447D42CDD6}"/>
              </a:ext>
            </a:extLst>
          </p:cNvPr>
          <p:cNvSpPr/>
          <p:nvPr/>
        </p:nvSpPr>
        <p:spPr>
          <a:xfrm>
            <a:off x="4017114" y="1725397"/>
            <a:ext cx="277484" cy="27748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00BF5AB-70A0-4AF2-957C-E9C12BD3FBC1}"/>
              </a:ext>
            </a:extLst>
          </p:cNvPr>
          <p:cNvSpPr/>
          <p:nvPr/>
        </p:nvSpPr>
        <p:spPr>
          <a:xfrm>
            <a:off x="2266276" y="3895950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F736DBC-5D32-42C0-A996-7011698A01FA}"/>
              </a:ext>
            </a:extLst>
          </p:cNvPr>
          <p:cNvSpPr/>
          <p:nvPr/>
        </p:nvSpPr>
        <p:spPr>
          <a:xfrm>
            <a:off x="7335896" y="1260797"/>
            <a:ext cx="1878267" cy="187826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BA7F28A-1D75-4A29-AB70-E259A2A02842}"/>
              </a:ext>
            </a:extLst>
          </p:cNvPr>
          <p:cNvSpPr/>
          <p:nvPr/>
        </p:nvSpPr>
        <p:spPr>
          <a:xfrm>
            <a:off x="1782653" y="1964770"/>
            <a:ext cx="483623" cy="483623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09A6E69-6C10-45FE-B508-0F36311F8EC7}"/>
              </a:ext>
            </a:extLst>
          </p:cNvPr>
          <p:cNvSpPr/>
          <p:nvPr/>
        </p:nvSpPr>
        <p:spPr>
          <a:xfrm>
            <a:off x="5578945" y="4198197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C1C7005-A9DA-488F-A96D-5D580E0E5CCE}"/>
              </a:ext>
            </a:extLst>
          </p:cNvPr>
          <p:cNvSpPr/>
          <p:nvPr/>
        </p:nvSpPr>
        <p:spPr>
          <a:xfrm>
            <a:off x="5744723" y="6166522"/>
            <a:ext cx="526250" cy="526250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1D6BCC83-68C1-44EA-A060-E5397DF84931}"/>
              </a:ext>
            </a:extLst>
          </p:cNvPr>
          <p:cNvSpPr/>
          <p:nvPr/>
        </p:nvSpPr>
        <p:spPr>
          <a:xfrm>
            <a:off x="5749231" y="4390733"/>
            <a:ext cx="264149" cy="264149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CCC4F3-045E-4D91-8609-EC9922FF4D91}"/>
              </a:ext>
            </a:extLst>
          </p:cNvPr>
          <p:cNvSpPr/>
          <p:nvPr/>
        </p:nvSpPr>
        <p:spPr>
          <a:xfrm>
            <a:off x="6923674" y="3527236"/>
            <a:ext cx="227654" cy="227654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CD271DF-082B-4F8A-AD37-0DFBC7697867}"/>
              </a:ext>
            </a:extLst>
          </p:cNvPr>
          <p:cNvSpPr/>
          <p:nvPr/>
        </p:nvSpPr>
        <p:spPr>
          <a:xfrm>
            <a:off x="6923674" y="1073014"/>
            <a:ext cx="284840" cy="284840"/>
          </a:xfrm>
          <a:prstGeom prst="ellipse">
            <a:avLst/>
          </a:prstGeom>
          <a:solidFill>
            <a:srgbClr val="8D4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8146C76D-7722-4414-A7BA-6AA9281E0A42}"/>
              </a:ext>
            </a:extLst>
          </p:cNvPr>
          <p:cNvSpPr/>
          <p:nvPr/>
        </p:nvSpPr>
        <p:spPr>
          <a:xfrm>
            <a:off x="3047810" y="4012218"/>
            <a:ext cx="264149" cy="264149"/>
          </a:xfrm>
          <a:prstGeom prst="ellipse">
            <a:avLst/>
          </a:prstGeom>
          <a:solidFill>
            <a:srgbClr val="6B64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D9692B9D-8A30-4113-BCF5-FBED55D4F074}"/>
              </a:ext>
            </a:extLst>
          </p:cNvPr>
          <p:cNvSpPr/>
          <p:nvPr/>
        </p:nvSpPr>
        <p:spPr>
          <a:xfrm>
            <a:off x="3738122" y="4822618"/>
            <a:ext cx="417734" cy="417734"/>
          </a:xfrm>
          <a:prstGeom prst="ellipse">
            <a:avLst/>
          </a:prstGeom>
          <a:solidFill>
            <a:srgbClr val="7DC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0613CF5-9B51-418E-AC77-72FE30C82508}"/>
              </a:ext>
            </a:extLst>
          </p:cNvPr>
          <p:cNvSpPr/>
          <p:nvPr/>
        </p:nvSpPr>
        <p:spPr>
          <a:xfrm>
            <a:off x="9045188" y="2018903"/>
            <a:ext cx="368714" cy="368714"/>
          </a:xfrm>
          <a:prstGeom prst="ellipse">
            <a:avLst/>
          </a:prstGeom>
          <a:solidFill>
            <a:srgbClr val="FEC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12E7FD-F486-4EDA-9D5B-5D46D5D10C5A}"/>
              </a:ext>
            </a:extLst>
          </p:cNvPr>
          <p:cNvSpPr txBox="1"/>
          <p:nvPr/>
        </p:nvSpPr>
        <p:spPr>
          <a:xfrm>
            <a:off x="-176152" y="294815"/>
            <a:ext cx="8171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8" name="Group 31">
            <a:extLst>
              <a:ext uri="{FF2B5EF4-FFF2-40B4-BE49-F238E27FC236}">
                <a16:creationId xmlns:a16="http://schemas.microsoft.com/office/drawing/2014/main" xmlns="" id="{53F17AFA-75A0-4008-A35B-219D32CAF4CD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xmlns="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33">
              <a:extLst>
                <a:ext uri="{FF2B5EF4-FFF2-40B4-BE49-F238E27FC236}">
                  <a16:creationId xmlns:a16="http://schemas.microsoft.com/office/drawing/2014/main" xmlns="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xmlns="" id="{0ECCA49F-8E4C-4564-8181-C0118FC650C4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ألاحِظ الصُّوَر و أقْرَأ : </a:t>
              </a:r>
              <a:endParaRPr lang="en-US" sz="2400" b="1" dirty="0"/>
            </a:p>
          </p:txBody>
        </p:sp>
        <p:grpSp>
          <p:nvGrpSpPr>
            <p:cNvPr id="32" name="Group 35">
              <a:extLst>
                <a:ext uri="{FF2B5EF4-FFF2-40B4-BE49-F238E27FC236}">
                  <a16:creationId xmlns:a16="http://schemas.microsoft.com/office/drawing/2014/main" xmlns="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35" name="Oval 38">
                <a:extLst>
                  <a:ext uri="{FF2B5EF4-FFF2-40B4-BE49-F238E27FC236}">
                    <a16:creationId xmlns:a16="http://schemas.microsoft.com/office/drawing/2014/main" xmlns="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9">
                <a:extLst>
                  <a:ext uri="{FF2B5EF4-FFF2-40B4-BE49-F238E27FC236}">
                    <a16:creationId xmlns:a16="http://schemas.microsoft.com/office/drawing/2014/main" xmlns="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xmlns="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Freeform: Shape 37">
              <a:extLst>
                <a:ext uri="{FF2B5EF4-FFF2-40B4-BE49-F238E27FC236}">
                  <a16:creationId xmlns:a16="http://schemas.microsoft.com/office/drawing/2014/main" xmlns="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02" y="2235373"/>
            <a:ext cx="1331313" cy="13415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5" y="4463578"/>
            <a:ext cx="1439145" cy="145206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صورة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12" y="4531736"/>
            <a:ext cx="1403624" cy="131574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35651A-5259-4015-A1A9-545D89CD724F}"/>
              </a:ext>
            </a:extLst>
          </p:cNvPr>
          <p:cNvSpPr txBox="1"/>
          <p:nvPr/>
        </p:nvSpPr>
        <p:spPr>
          <a:xfrm>
            <a:off x="2997199" y="-770322"/>
            <a:ext cx="18247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ن</a:t>
            </a:r>
            <a:endParaRPr lang="en-US" sz="16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07" y="2966573"/>
            <a:ext cx="1338587" cy="12778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8" y="4753323"/>
            <a:ext cx="1412007" cy="13148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D:\duha abo anas\arabic abo anas\FINISH\99ecc3c2fa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73" y="441745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3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38536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7" y="2686958"/>
              <a:ext cx="1484087" cy="1484084"/>
              <a:chOff x="8091712" y="3008086"/>
              <a:chExt cx="1683660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2" y="3849914"/>
                <a:ext cx="1683656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نِ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ظِام</a:t>
                </a:r>
                <a:endParaRPr lang="ar-SY" sz="3200" dirty="0" smtClean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0969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تَكْ</a:t>
                </a:r>
                <a:r>
                  <a:rPr lang="ar-SY" sz="3200" dirty="0" smtClean="0">
                    <a:solidFill>
                      <a:srgbClr val="FF0000"/>
                    </a:solidFill>
                  </a:rPr>
                  <a:t>نُ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سُ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rgbClr val="FF0000"/>
                    </a:solidFill>
                  </a:rPr>
                  <a:t>نَ</a:t>
                </a:r>
                <a:r>
                  <a:rPr lang="ar-SY" sz="3200" dirty="0" smtClean="0">
                    <a:solidFill>
                      <a:schemeClr val="tx1"/>
                    </a:solidFill>
                  </a:rPr>
                  <a:t>ظَافَة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نَـ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56775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ـنُـ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0087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19824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نِـ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23136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أقْرَأ الكَلِمَات ثمَّ أجرِّد </a:t>
              </a:r>
              <a:r>
                <a:rPr lang="ar-SY" sz="2400" b="1" dirty="0" smtClean="0"/>
                <a:t>الحَرِف ن : 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60672" y="1190403"/>
            <a:ext cx="1592542" cy="1281927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نِـ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533201" y="1139604"/>
            <a:ext cx="1592542" cy="1281927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6"/>
              <a:ext cx="1484087" cy="1484084"/>
              <a:chOff x="8091712" y="3008086"/>
              <a:chExt cx="1683660" cy="1683658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2" y="3849915"/>
                <a:ext cx="1683656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نُـ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113769" y="1131137"/>
            <a:ext cx="1592542" cy="1281927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smtClean="0">
                    <a:solidFill>
                      <a:schemeClr val="tx1"/>
                    </a:solidFill>
                  </a:rPr>
                  <a:t>نِـ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72021" y="255178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17191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أُميِّز بَيِن الصَّوت القَصِيْر و الصَّوت الطَّويْل (المَدْ)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3594752" y="30103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 قَصِير لِعَدَم وُجُود مَد</a:t>
            </a:r>
            <a:endParaRPr lang="ar-SY" sz="3200" dirty="0"/>
          </a:p>
        </p:txBody>
      </p:sp>
      <p:grpSp>
        <p:nvGrpSpPr>
          <p:cNvPr id="43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1910725" y="4238403"/>
            <a:ext cx="1592542" cy="1281927"/>
            <a:chOff x="5055054" y="2587172"/>
            <a:chExt cx="2123166" cy="1709056"/>
          </a:xfrm>
        </p:grpSpPr>
        <p:sp>
          <p:nvSpPr>
            <p:cNvPr id="44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0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نِي</a:t>
                </a:r>
                <a:r>
                  <a:rPr lang="ar-SY" sz="5400" dirty="0" smtClean="0">
                    <a:solidFill>
                      <a:schemeClr val="tx1"/>
                    </a:solidFill>
                  </a:rPr>
                  <a:t>ـ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5483254" y="4206654"/>
            <a:ext cx="1592542" cy="1281927"/>
            <a:chOff x="5055054" y="2587172"/>
            <a:chExt cx="2123166" cy="1709056"/>
          </a:xfrm>
        </p:grpSpPr>
        <p:sp>
          <p:nvSpPr>
            <p:cNvPr id="53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7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58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نُو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9063822" y="4274387"/>
            <a:ext cx="1592542" cy="1281927"/>
            <a:chOff x="5055054" y="2587172"/>
            <a:chExt cx="2123166" cy="1709056"/>
          </a:xfrm>
        </p:grpSpPr>
        <p:sp>
          <p:nvSpPr>
            <p:cNvPr id="76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0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81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5400" dirty="0" err="1" smtClean="0">
                    <a:solidFill>
                      <a:schemeClr val="tx1"/>
                    </a:solidFill>
                  </a:rPr>
                  <a:t>نَا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6122074" y="5618839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مستطيل 83"/>
          <p:cNvSpPr/>
          <p:nvPr/>
        </p:nvSpPr>
        <p:spPr>
          <a:xfrm>
            <a:off x="3544805" y="6020249"/>
            <a:ext cx="5469441" cy="895350"/>
          </a:xfrm>
          <a:prstGeom prst="rect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صَوْتْ طَوِيْل لِوُجُود مَد</a:t>
            </a:r>
            <a:endParaRPr lang="ar-SY" sz="3200" dirty="0"/>
          </a:p>
        </p:txBody>
      </p:sp>
    </p:spTree>
    <p:extLst>
      <p:ext uri="{BB962C8B-B14F-4D97-AF65-F5344CB8AC3E}">
        <p14:creationId xmlns:p14="http://schemas.microsoft.com/office/powerpoint/2010/main" val="9271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83" grpId="0" animBg="1"/>
      <p:bldP spid="8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أُلاحِظ كِتَابِة الْحَرْف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tar: 4 Points 43">
            <a:extLst>
              <a:ext uri="{FF2B5EF4-FFF2-40B4-BE49-F238E27FC236}">
                <a16:creationId xmlns:a16="http://schemas.microsoft.com/office/drawing/2014/main" xmlns="" id="{AC3D6A31-D6E2-4069-A34E-78AD9A87C561}"/>
              </a:ext>
            </a:extLst>
          </p:cNvPr>
          <p:cNvSpPr/>
          <p:nvPr/>
        </p:nvSpPr>
        <p:spPr>
          <a:xfrm>
            <a:off x="1153376" y="3951967"/>
            <a:ext cx="2700421" cy="2700421"/>
          </a:xfrm>
          <a:prstGeom prst="star4">
            <a:avLst>
              <a:gd name="adj" fmla="val 5213"/>
            </a:avLst>
          </a:prstGeom>
          <a:solidFill>
            <a:schemeClr val="bg1"/>
          </a:solidFill>
          <a:ln>
            <a:noFill/>
          </a:ln>
          <a:effectLst>
            <a:glow>
              <a:schemeClr val="bg1">
                <a:alpha val="40000"/>
              </a:schemeClr>
            </a:glow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xagon 4">
            <a:extLst>
              <a:ext uri="{FF2B5EF4-FFF2-40B4-BE49-F238E27FC236}">
                <a16:creationId xmlns:a16="http://schemas.microsoft.com/office/drawing/2014/main" xmlns="" id="{8DD7020E-6E39-4C91-929D-58BDA6EDD6C5}"/>
              </a:ext>
            </a:extLst>
          </p:cNvPr>
          <p:cNvSpPr/>
          <p:nvPr/>
        </p:nvSpPr>
        <p:spPr>
          <a:xfrm>
            <a:off x="5171352" y="167390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Hexagon 4">
            <a:extLst>
              <a:ext uri="{FF2B5EF4-FFF2-40B4-BE49-F238E27FC236}">
                <a16:creationId xmlns:a16="http://schemas.microsoft.com/office/drawing/2014/main" xmlns="" id="{523190A1-1B96-4079-A185-CC3185FFAB12}"/>
              </a:ext>
            </a:extLst>
          </p:cNvPr>
          <p:cNvSpPr/>
          <p:nvPr/>
        </p:nvSpPr>
        <p:spPr>
          <a:xfrm>
            <a:off x="2675600" y="1673905"/>
            <a:ext cx="2059200" cy="271831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2919 w 2525469"/>
              <a:gd name="connsiteY0" fmla="*/ 1494797 h 2605717"/>
              <a:gd name="connsiteX1" fmla="*/ 387355 w 2525469"/>
              <a:gd name="connsiteY1" fmla="*/ 332029 h 2605717"/>
              <a:gd name="connsiteX2" fmla="*/ 2136601 w 2525469"/>
              <a:gd name="connsiteY2" fmla="*/ 219487 h 2605717"/>
              <a:gd name="connsiteX3" fmla="*/ 2492901 w 2525469"/>
              <a:gd name="connsiteY3" fmla="*/ 1522933 h 2605717"/>
              <a:gd name="connsiteX4" fmla="*/ 1841179 w 2525469"/>
              <a:gd name="connsiteY4" fmla="*/ 2404346 h 2605717"/>
              <a:gd name="connsiteX5" fmla="*/ 487469 w 2525469"/>
              <a:gd name="connsiteY5" fmla="*/ 2408902 h 2605717"/>
              <a:gd name="connsiteX6" fmla="*/ 2919 w 2525469"/>
              <a:gd name="connsiteY6" fmla="*/ 1494797 h 2605717"/>
              <a:gd name="connsiteX0" fmla="*/ 2919 w 2525469"/>
              <a:gd name="connsiteY0" fmla="*/ 1494797 h 2566390"/>
              <a:gd name="connsiteX1" fmla="*/ 387355 w 2525469"/>
              <a:gd name="connsiteY1" fmla="*/ 332029 h 2566390"/>
              <a:gd name="connsiteX2" fmla="*/ 2136601 w 2525469"/>
              <a:gd name="connsiteY2" fmla="*/ 219487 h 2566390"/>
              <a:gd name="connsiteX3" fmla="*/ 2492901 w 2525469"/>
              <a:gd name="connsiteY3" fmla="*/ 1522933 h 2566390"/>
              <a:gd name="connsiteX4" fmla="*/ 1841179 w 2525469"/>
              <a:gd name="connsiteY4" fmla="*/ 2404346 h 2566390"/>
              <a:gd name="connsiteX5" fmla="*/ 487469 w 2525469"/>
              <a:gd name="connsiteY5" fmla="*/ 2408902 h 2566390"/>
              <a:gd name="connsiteX6" fmla="*/ 2919 w 2525469"/>
              <a:gd name="connsiteY6" fmla="*/ 1494797 h 2566390"/>
              <a:gd name="connsiteX0" fmla="*/ 30 w 2522580"/>
              <a:gd name="connsiteY0" fmla="*/ 1494797 h 2590475"/>
              <a:gd name="connsiteX1" fmla="*/ 384466 w 2522580"/>
              <a:gd name="connsiteY1" fmla="*/ 332029 h 2590475"/>
              <a:gd name="connsiteX2" fmla="*/ 2133712 w 2522580"/>
              <a:gd name="connsiteY2" fmla="*/ 219487 h 2590475"/>
              <a:gd name="connsiteX3" fmla="*/ 2490012 w 2522580"/>
              <a:gd name="connsiteY3" fmla="*/ 1522933 h 2590475"/>
              <a:gd name="connsiteX4" fmla="*/ 1838290 w 2522580"/>
              <a:gd name="connsiteY4" fmla="*/ 2404346 h 2590475"/>
              <a:gd name="connsiteX5" fmla="*/ 391232 w 2522580"/>
              <a:gd name="connsiteY5" fmla="*/ 2445210 h 2590475"/>
              <a:gd name="connsiteX6" fmla="*/ 30 w 2522580"/>
              <a:gd name="connsiteY6" fmla="*/ 1494797 h 259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2580" h="2590475">
                <a:moveTo>
                  <a:pt x="30" y="1494797"/>
                </a:moveTo>
                <a:cubicBezTo>
                  <a:pt x="-1098" y="1142600"/>
                  <a:pt x="28852" y="544581"/>
                  <a:pt x="384466" y="332029"/>
                </a:cubicBezTo>
                <a:cubicBezTo>
                  <a:pt x="740080" y="119477"/>
                  <a:pt x="1670247" y="-232216"/>
                  <a:pt x="2133712" y="219487"/>
                </a:cubicBezTo>
                <a:cubicBezTo>
                  <a:pt x="2597177" y="671190"/>
                  <a:pt x="2539249" y="1158790"/>
                  <a:pt x="2490012" y="1522933"/>
                </a:cubicBezTo>
                <a:cubicBezTo>
                  <a:pt x="2440775" y="1887076"/>
                  <a:pt x="2114187" y="2280890"/>
                  <a:pt x="1838290" y="2404346"/>
                </a:cubicBezTo>
                <a:cubicBezTo>
                  <a:pt x="1562393" y="2527802"/>
                  <a:pt x="795427" y="2731113"/>
                  <a:pt x="391232" y="2445210"/>
                </a:cubicBezTo>
                <a:cubicBezTo>
                  <a:pt x="-12963" y="2159307"/>
                  <a:pt x="1158" y="1846994"/>
                  <a:pt x="30" y="1494797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Hexagon 4">
            <a:extLst>
              <a:ext uri="{FF2B5EF4-FFF2-40B4-BE49-F238E27FC236}">
                <a16:creationId xmlns:a16="http://schemas.microsoft.com/office/drawing/2014/main" xmlns="" id="{186A2343-93AA-4B25-BAA9-88EF14232175}"/>
              </a:ext>
            </a:extLst>
          </p:cNvPr>
          <p:cNvSpPr/>
          <p:nvPr/>
        </p:nvSpPr>
        <p:spPr>
          <a:xfrm>
            <a:off x="265180" y="1521020"/>
            <a:ext cx="2238406" cy="3050179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9844 w 2532394"/>
              <a:gd name="connsiteY0" fmla="*/ 1494797 h 2573359"/>
              <a:gd name="connsiteX1" fmla="*/ 394280 w 2532394"/>
              <a:gd name="connsiteY1" fmla="*/ 332029 h 2573359"/>
              <a:gd name="connsiteX2" fmla="*/ 2143526 w 2532394"/>
              <a:gd name="connsiteY2" fmla="*/ 219487 h 2573359"/>
              <a:gd name="connsiteX3" fmla="*/ 2499826 w 2532394"/>
              <a:gd name="connsiteY3" fmla="*/ 1522933 h 2573359"/>
              <a:gd name="connsiteX4" fmla="*/ 1848104 w 2532394"/>
              <a:gd name="connsiteY4" fmla="*/ 2404346 h 2573359"/>
              <a:gd name="connsiteX5" fmla="*/ 629492 w 2532394"/>
              <a:gd name="connsiteY5" fmla="*/ 2358174 h 2573359"/>
              <a:gd name="connsiteX6" fmla="*/ 9844 w 2532394"/>
              <a:gd name="connsiteY6" fmla="*/ 1494797 h 2573359"/>
              <a:gd name="connsiteX0" fmla="*/ 9844 w 2532394"/>
              <a:gd name="connsiteY0" fmla="*/ 1494797 h 2515744"/>
              <a:gd name="connsiteX1" fmla="*/ 394280 w 2532394"/>
              <a:gd name="connsiteY1" fmla="*/ 332029 h 2515744"/>
              <a:gd name="connsiteX2" fmla="*/ 2143526 w 2532394"/>
              <a:gd name="connsiteY2" fmla="*/ 219487 h 2515744"/>
              <a:gd name="connsiteX3" fmla="*/ 2499826 w 2532394"/>
              <a:gd name="connsiteY3" fmla="*/ 1522933 h 2515744"/>
              <a:gd name="connsiteX4" fmla="*/ 1848104 w 2532394"/>
              <a:gd name="connsiteY4" fmla="*/ 2404346 h 2515744"/>
              <a:gd name="connsiteX5" fmla="*/ 629492 w 2532394"/>
              <a:gd name="connsiteY5" fmla="*/ 2358174 h 2515744"/>
              <a:gd name="connsiteX6" fmla="*/ 9844 w 2532394"/>
              <a:gd name="connsiteY6" fmla="*/ 1494797 h 2515744"/>
              <a:gd name="connsiteX0" fmla="*/ 3189 w 2525739"/>
              <a:gd name="connsiteY0" fmla="*/ 1494797 h 2562562"/>
              <a:gd name="connsiteX1" fmla="*/ 387625 w 2525739"/>
              <a:gd name="connsiteY1" fmla="*/ 332029 h 2562562"/>
              <a:gd name="connsiteX2" fmla="*/ 2136871 w 2525739"/>
              <a:gd name="connsiteY2" fmla="*/ 219487 h 2562562"/>
              <a:gd name="connsiteX3" fmla="*/ 2493171 w 2525739"/>
              <a:gd name="connsiteY3" fmla="*/ 1522933 h 2562562"/>
              <a:gd name="connsiteX4" fmla="*/ 1841449 w 2525739"/>
              <a:gd name="connsiteY4" fmla="*/ 2404346 h 2562562"/>
              <a:gd name="connsiteX5" fmla="*/ 493865 w 2525739"/>
              <a:gd name="connsiteY5" fmla="*/ 2436928 h 2562562"/>
              <a:gd name="connsiteX6" fmla="*/ 3189 w 2525739"/>
              <a:gd name="connsiteY6" fmla="*/ 1494797 h 2562562"/>
              <a:gd name="connsiteX0" fmla="*/ 3189 w 2525739"/>
              <a:gd name="connsiteY0" fmla="*/ 1494797 h 2521931"/>
              <a:gd name="connsiteX1" fmla="*/ 387625 w 2525739"/>
              <a:gd name="connsiteY1" fmla="*/ 332029 h 2521931"/>
              <a:gd name="connsiteX2" fmla="*/ 2136871 w 2525739"/>
              <a:gd name="connsiteY2" fmla="*/ 219487 h 2521931"/>
              <a:gd name="connsiteX3" fmla="*/ 2493171 w 2525739"/>
              <a:gd name="connsiteY3" fmla="*/ 1522933 h 2521931"/>
              <a:gd name="connsiteX4" fmla="*/ 1841449 w 2525739"/>
              <a:gd name="connsiteY4" fmla="*/ 2404346 h 2521931"/>
              <a:gd name="connsiteX5" fmla="*/ 493865 w 2525739"/>
              <a:gd name="connsiteY5" fmla="*/ 2436928 h 2521931"/>
              <a:gd name="connsiteX6" fmla="*/ 3189 w 2525739"/>
              <a:gd name="connsiteY6" fmla="*/ 1494797 h 252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5739" h="2521931">
                <a:moveTo>
                  <a:pt x="3189" y="1494797"/>
                </a:moveTo>
                <a:cubicBezTo>
                  <a:pt x="-14518" y="1143981"/>
                  <a:pt x="32011" y="544581"/>
                  <a:pt x="387625" y="332029"/>
                </a:cubicBezTo>
                <a:cubicBezTo>
                  <a:pt x="743239" y="119477"/>
                  <a:pt x="1673406" y="-232216"/>
                  <a:pt x="2136871" y="219487"/>
                </a:cubicBezTo>
                <a:cubicBezTo>
                  <a:pt x="2600336" y="671190"/>
                  <a:pt x="2542408" y="1158790"/>
                  <a:pt x="2493171" y="1522933"/>
                </a:cubicBezTo>
                <a:cubicBezTo>
                  <a:pt x="2443934" y="1887076"/>
                  <a:pt x="2117346" y="2280890"/>
                  <a:pt x="1841449" y="2404346"/>
                </a:cubicBezTo>
                <a:cubicBezTo>
                  <a:pt x="1565552" y="2527802"/>
                  <a:pt x="930001" y="2577340"/>
                  <a:pt x="493865" y="2436928"/>
                </a:cubicBezTo>
                <a:cubicBezTo>
                  <a:pt x="57729" y="2296516"/>
                  <a:pt x="20896" y="1845613"/>
                  <a:pt x="3189" y="1494797"/>
                </a:cubicBez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Hexagon 4">
            <a:extLst>
              <a:ext uri="{FF2B5EF4-FFF2-40B4-BE49-F238E27FC236}">
                <a16:creationId xmlns:a16="http://schemas.microsoft.com/office/drawing/2014/main" xmlns="" id="{BF0FDC21-631C-4805-8891-38CA99FB9CDF}"/>
              </a:ext>
            </a:extLst>
          </p:cNvPr>
          <p:cNvSpPr/>
          <p:nvPr/>
        </p:nvSpPr>
        <p:spPr>
          <a:xfrm>
            <a:off x="8469612" y="1629806"/>
            <a:ext cx="2369838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8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9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xmlns="" id="{7CF3D5BE-5349-4C3C-AECD-58BB761B8CB9}"/>
              </a:ext>
            </a:extLst>
          </p:cNvPr>
          <p:cNvSpPr/>
          <p:nvPr/>
        </p:nvSpPr>
        <p:spPr>
          <a:xfrm>
            <a:off x="8629950" y="3067550"/>
            <a:ext cx="1613172" cy="161317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8D48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B46D5886-5822-4A2B-9337-DBB07C4F4543}"/>
              </a:ext>
            </a:extLst>
          </p:cNvPr>
          <p:cNvSpPr/>
          <p:nvPr/>
        </p:nvSpPr>
        <p:spPr>
          <a:xfrm>
            <a:off x="2988654" y="238116"/>
            <a:ext cx="2219875" cy="221987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E95E682-CA57-4201-AA6D-7F6586E25098}"/>
              </a:ext>
            </a:extLst>
          </p:cNvPr>
          <p:cNvSpPr/>
          <p:nvPr/>
        </p:nvSpPr>
        <p:spPr>
          <a:xfrm>
            <a:off x="5253571" y="3017722"/>
            <a:ext cx="1840823" cy="1840823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5E60D1D4-7C1B-4A02-A31A-D45F38C54D46}"/>
              </a:ext>
            </a:extLst>
          </p:cNvPr>
          <p:cNvSpPr/>
          <p:nvPr/>
        </p:nvSpPr>
        <p:spPr>
          <a:xfrm>
            <a:off x="6173983" y="4960322"/>
            <a:ext cx="1840823" cy="184082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EC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peech Bubble: Oval 63">
            <a:extLst>
              <a:ext uri="{FF2B5EF4-FFF2-40B4-BE49-F238E27FC236}">
                <a16:creationId xmlns:a16="http://schemas.microsoft.com/office/drawing/2014/main" xmlns="" id="{CB30A57F-7811-4C5E-B337-8DF2F80D879F}"/>
              </a:ext>
            </a:extLst>
          </p:cNvPr>
          <p:cNvSpPr/>
          <p:nvPr/>
        </p:nvSpPr>
        <p:spPr>
          <a:xfrm rot="837819">
            <a:off x="4990121" y="1052847"/>
            <a:ext cx="1705745" cy="1680671"/>
          </a:xfrm>
          <a:prstGeom prst="wedgeEllipseCallout">
            <a:avLst>
              <a:gd name="adj1" fmla="val -88598"/>
              <a:gd name="adj2" fmla="val -3259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86C59E40-3306-41FE-98C4-7FF0239EC624}"/>
              </a:ext>
            </a:extLst>
          </p:cNvPr>
          <p:cNvSpPr txBox="1"/>
          <p:nvPr/>
        </p:nvSpPr>
        <p:spPr>
          <a:xfrm>
            <a:off x="4958469" y="1384177"/>
            <a:ext cx="176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نَحْنُ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نُحِبُّ التَّعاوُنَ و النَّظَافَةَ .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xmlns="" id="{A9996957-B703-4E81-8CCD-AD1905290AD9}"/>
              </a:ext>
            </a:extLst>
          </p:cNvPr>
          <p:cNvSpPr/>
          <p:nvPr/>
        </p:nvSpPr>
        <p:spPr>
          <a:xfrm rot="837819">
            <a:off x="7909166" y="4679619"/>
            <a:ext cx="1688409" cy="1657335"/>
          </a:xfrm>
          <a:prstGeom prst="wedgeEllipseCallout">
            <a:avLst>
              <a:gd name="adj1" fmla="val -50853"/>
              <a:gd name="adj2" fmla="val 5941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4B33B5C-764F-4CCA-A541-54CF0117CCD0}"/>
              </a:ext>
            </a:extLst>
          </p:cNvPr>
          <p:cNvSpPr txBox="1"/>
          <p:nvPr/>
        </p:nvSpPr>
        <p:spPr>
          <a:xfrm>
            <a:off x="7877834" y="5277453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أنْتَ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وَلَدٌ مُجْتَهِدٌ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Speech Bubble: Oval 56">
            <a:extLst>
              <a:ext uri="{FF2B5EF4-FFF2-40B4-BE49-F238E27FC236}">
                <a16:creationId xmlns:a16="http://schemas.microsoft.com/office/drawing/2014/main" xmlns="" id="{902585B5-9E9F-4BFA-87D3-091704E7FD25}"/>
              </a:ext>
            </a:extLst>
          </p:cNvPr>
          <p:cNvSpPr/>
          <p:nvPr/>
        </p:nvSpPr>
        <p:spPr>
          <a:xfrm rot="837819">
            <a:off x="3440859" y="2612813"/>
            <a:ext cx="1688409" cy="1657335"/>
          </a:xfrm>
          <a:prstGeom prst="wedgeEllipseCallout">
            <a:avLst>
              <a:gd name="adj1" fmla="val 77956"/>
              <a:gd name="adj2" fmla="val 2531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7652DCF-0D86-4975-A891-CAF00EF596ED}"/>
              </a:ext>
            </a:extLst>
          </p:cNvPr>
          <p:cNvSpPr txBox="1"/>
          <p:nvPr/>
        </p:nvSpPr>
        <p:spPr>
          <a:xfrm>
            <a:off x="3358251" y="3017722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نَحْنُ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نَسْبَحُ 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:a16="http://schemas.microsoft.com/office/drawing/2014/main" xmlns="" id="{45914EAD-6EAC-4F53-A853-AA3EEF3D6076}"/>
              </a:ext>
            </a:extLst>
          </p:cNvPr>
          <p:cNvGrpSpPr/>
          <p:nvPr/>
        </p:nvGrpSpPr>
        <p:grpSpPr>
          <a:xfrm flipH="1">
            <a:off x="5312524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xmlns="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:a16="http://schemas.microsoft.com/office/drawing/2014/main" xmlns="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xmlns="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/>
                <a:t>أُحَاكِي </a:t>
              </a:r>
              <a:r>
                <a:rPr lang="ar-SY" sz="2400" b="1" dirty="0" smtClean="0"/>
                <a:t>بِاسْتِخْدَام الضَّمِيْرَيْن (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أَنَا</a:t>
              </a:r>
              <a:r>
                <a:rPr lang="ar-SY" sz="2400" b="1" dirty="0" smtClean="0"/>
                <a:t>, </a:t>
              </a:r>
              <a:r>
                <a:rPr lang="ar-SY" sz="2400" b="1" dirty="0" smtClean="0">
                  <a:solidFill>
                    <a:srgbClr val="FF0000"/>
                  </a:solidFill>
                </a:rPr>
                <a:t>نَحْنَ</a:t>
              </a:r>
              <a:r>
                <a:rPr lang="ar-SY" sz="2400" b="1" dirty="0" smtClean="0"/>
                <a:t>):</a:t>
              </a:r>
              <a:endParaRPr lang="en-US" sz="2400" b="1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:a16="http://schemas.microsoft.com/office/drawing/2014/main" xmlns="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:a16="http://schemas.microsoft.com/office/drawing/2014/main" xmlns="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:a16="http://schemas.microsoft.com/office/drawing/2014/main" xmlns="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:a16="http://schemas.microsoft.com/office/drawing/2014/main" xmlns="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:a16="http://schemas.microsoft.com/office/drawing/2014/main" xmlns="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:a16="http://schemas.microsoft.com/office/drawing/2014/main" xmlns="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xmlns="" id="{92991E65-8C99-4BBA-ADF3-9DF52A9532FD}"/>
              </a:ext>
            </a:extLst>
          </p:cNvPr>
          <p:cNvSpPr/>
          <p:nvPr/>
        </p:nvSpPr>
        <p:spPr>
          <a:xfrm rot="837819">
            <a:off x="8451076" y="1644610"/>
            <a:ext cx="1688409" cy="1657335"/>
          </a:xfrm>
          <a:prstGeom prst="wedgeEllipseCallout">
            <a:avLst>
              <a:gd name="adj1" fmla="val 1992"/>
              <a:gd name="adj2" fmla="val 69586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63F1A6-8564-4B4C-9178-751F370419E4}"/>
              </a:ext>
            </a:extLst>
          </p:cNvPr>
          <p:cNvSpPr txBox="1"/>
          <p:nvPr/>
        </p:nvSpPr>
        <p:spPr>
          <a:xfrm>
            <a:off x="8398811" y="2263235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أنا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أُساعِدُ أمِّيْ 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CC200DC-0091-4D44-B6E1-DD42DA2CA208}"/>
              </a:ext>
            </a:extLst>
          </p:cNvPr>
          <p:cNvSpPr txBox="1"/>
          <p:nvPr/>
        </p:nvSpPr>
        <p:spPr>
          <a:xfrm>
            <a:off x="1607180" y="1893903"/>
            <a:ext cx="1751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يَشْرَبُ الجَدُّ بِيَدَيْهِ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Oval 49">
            <a:extLst>
              <a:ext uri="{FF2B5EF4-FFF2-40B4-BE49-F238E27FC236}">
                <a16:creationId xmlns:a16="http://schemas.microsoft.com/office/drawing/2014/main" xmlns="" id="{5E95E682-CA57-4201-AA6D-7F6586E25098}"/>
              </a:ext>
            </a:extLst>
          </p:cNvPr>
          <p:cNvSpPr/>
          <p:nvPr/>
        </p:nvSpPr>
        <p:spPr>
          <a:xfrm flipH="1">
            <a:off x="564920" y="4794548"/>
            <a:ext cx="1840823" cy="1840823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peech Bubble: Oval 56">
            <a:extLst>
              <a:ext uri="{FF2B5EF4-FFF2-40B4-BE49-F238E27FC236}">
                <a16:creationId xmlns:a16="http://schemas.microsoft.com/office/drawing/2014/main" xmlns="" id="{902585B5-9E9F-4BFA-87D3-091704E7FD25}"/>
              </a:ext>
            </a:extLst>
          </p:cNvPr>
          <p:cNvSpPr/>
          <p:nvPr/>
        </p:nvSpPr>
        <p:spPr>
          <a:xfrm rot="20762181" flipH="1">
            <a:off x="1908236" y="4003722"/>
            <a:ext cx="1688409" cy="1657335"/>
          </a:xfrm>
          <a:prstGeom prst="wedgeEllipseCallout">
            <a:avLst>
              <a:gd name="adj1" fmla="val 50258"/>
              <a:gd name="adj2" fmla="val 53735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57">
            <a:extLst>
              <a:ext uri="{FF2B5EF4-FFF2-40B4-BE49-F238E27FC236}">
                <a16:creationId xmlns:a16="http://schemas.microsoft.com/office/drawing/2014/main" xmlns="" id="{A7652DCF-0D86-4975-A891-CAF00EF596ED}"/>
              </a:ext>
            </a:extLst>
          </p:cNvPr>
          <p:cNvSpPr txBox="1"/>
          <p:nvPr/>
        </p:nvSpPr>
        <p:spPr>
          <a:xfrm flipH="1">
            <a:off x="1870509" y="4627712"/>
            <a:ext cx="189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نَحْنَ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نَأكُلُ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Oval 49">
            <a:extLst>
              <a:ext uri="{FF2B5EF4-FFF2-40B4-BE49-F238E27FC236}">
                <a16:creationId xmlns:a16="http://schemas.microsoft.com/office/drawing/2014/main" xmlns="" id="{5E95E682-CA57-4201-AA6D-7F6586E25098}"/>
              </a:ext>
            </a:extLst>
          </p:cNvPr>
          <p:cNvSpPr/>
          <p:nvPr/>
        </p:nvSpPr>
        <p:spPr>
          <a:xfrm>
            <a:off x="1147831" y="1459547"/>
            <a:ext cx="1840823" cy="1840823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6B64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peech Bubble: Oval 56">
            <a:extLst>
              <a:ext uri="{FF2B5EF4-FFF2-40B4-BE49-F238E27FC236}">
                <a16:creationId xmlns:a16="http://schemas.microsoft.com/office/drawing/2014/main" xmlns="" id="{902585B5-9E9F-4BFA-87D3-091704E7FD25}"/>
              </a:ext>
            </a:extLst>
          </p:cNvPr>
          <p:cNvSpPr/>
          <p:nvPr/>
        </p:nvSpPr>
        <p:spPr>
          <a:xfrm rot="837819">
            <a:off x="54136" y="244346"/>
            <a:ext cx="1688409" cy="1657335"/>
          </a:xfrm>
          <a:prstGeom prst="wedgeEllipseCallout">
            <a:avLst>
              <a:gd name="adj1" fmla="val 67291"/>
              <a:gd name="adj2" fmla="val 19727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57">
            <a:extLst>
              <a:ext uri="{FF2B5EF4-FFF2-40B4-BE49-F238E27FC236}">
                <a16:creationId xmlns:a16="http://schemas.microsoft.com/office/drawing/2014/main" xmlns="" id="{A7652DCF-0D86-4975-A891-CAF00EF596ED}"/>
              </a:ext>
            </a:extLst>
          </p:cNvPr>
          <p:cNvSpPr txBox="1"/>
          <p:nvPr/>
        </p:nvSpPr>
        <p:spPr>
          <a:xfrm>
            <a:off x="86635" y="861515"/>
            <a:ext cx="175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أنَا </a:t>
            </a:r>
            <a:r>
              <a:rPr lang="ar-SY" sz="2400" b="1" dirty="0" smtClean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اُلَوِّنُ</a:t>
            </a:r>
            <a:endParaRPr lang="ar-SY" sz="2400" b="1" dirty="0">
              <a:solidFill>
                <a:schemeClr val="bg1"/>
              </a:solidFill>
              <a:latin typeface="Aller" panose="0200050303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2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1" grpId="0" animBg="1"/>
      <p:bldP spid="50" grpId="0" animBg="1"/>
      <p:bldP spid="60" grpId="0" animBg="1"/>
      <p:bldP spid="64" grpId="0" animBg="1"/>
      <p:bldP spid="77" grpId="0"/>
      <p:bldP spid="62" grpId="0" animBg="1"/>
      <p:bldP spid="63" grpId="0"/>
      <p:bldP spid="57" grpId="0" animBg="1"/>
      <p:bldP spid="58" grpId="0"/>
      <p:bldP spid="31" grpId="0" animBg="1"/>
      <p:bldP spid="32" grpId="0"/>
      <p:bldP spid="56" grpId="0"/>
      <p:bldP spid="33" grpId="0" animBg="1"/>
      <p:bldP spid="34" grpId="0" animBg="1"/>
      <p:bldP spid="35" grpId="0"/>
      <p:bldP spid="28" grpId="0" animBg="1"/>
      <p:bldP spid="29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B13266-87F9-44E8-A924-6DBAF3D41136}"/>
              </a:ext>
            </a:extLst>
          </p:cNvPr>
          <p:cNvGrpSpPr/>
          <p:nvPr/>
        </p:nvGrpSpPr>
        <p:grpSpPr>
          <a:xfrm>
            <a:off x="4719112" y="1890486"/>
            <a:ext cx="2123166" cy="1709056"/>
            <a:chOff x="5055054" y="2587172"/>
            <a:chExt cx="2123166" cy="1709056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4D5B030-BAB8-4F2F-8E8B-60DDAD8873C5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D97A9C6-6005-4D71-9E43-35F01DD922C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1AAEA31C-96E6-4EB4-870D-B84DB79BEB4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C461F27D-BB10-4D29-80CC-F7EB79E85A9B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AEBF7048-1FE3-4191-8403-86A33243554C}"/>
                </a:ext>
              </a:extLst>
            </p:cNvPr>
            <p:cNvGrpSpPr/>
            <p:nvPr/>
          </p:nvGrpSpPr>
          <p:grpSpPr>
            <a:xfrm>
              <a:off x="5353958" y="2686958"/>
              <a:ext cx="1484084" cy="1484084"/>
              <a:chOff x="8091715" y="3008086"/>
              <a:chExt cx="1683657" cy="1683657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BA298E67-5658-4F0E-9B43-3E85C0235248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CE8BCDB4-FF74-420A-AA04-91C7F31E547B}"/>
                  </a:ext>
                </a:extLst>
              </p:cNvPr>
              <p:cNvSpPr/>
              <p:nvPr/>
            </p:nvSpPr>
            <p:spPr>
              <a:xfrm>
                <a:off x="8091715" y="3849914"/>
                <a:ext cx="1683657" cy="841828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مِيْزَان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3DE20E-8A4C-4914-97AA-FA3CBBB2328B}"/>
              </a:ext>
            </a:extLst>
          </p:cNvPr>
          <p:cNvGrpSpPr/>
          <p:nvPr/>
        </p:nvGrpSpPr>
        <p:grpSpPr>
          <a:xfrm>
            <a:off x="6735232" y="1839687"/>
            <a:ext cx="2123166" cy="1709056"/>
            <a:chOff x="5055054" y="2587172"/>
            <a:chExt cx="2123166" cy="1709056"/>
          </a:xfrm>
        </p:grpSpPr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8BF4D5A5-DDFA-40CE-85EF-BA143097C441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87EE888F-B615-46BE-915F-886FAD52235A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15FE617-3E71-4BB0-92F6-DD114E9B4CD2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DDC3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98C84889-6EC7-4228-B31F-7EDB15393478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9B8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="" xmlns:a16="http://schemas.microsoft.com/office/drawing/2014/main" id="{6EB062D3-9F38-48CA-891A-2427FECA3125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="" xmlns:a16="http://schemas.microsoft.com/office/drawing/2014/main" id="{72E77C18-C677-4AA1-89B5-B5AE5DDC5C15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="" xmlns:a16="http://schemas.microsoft.com/office/drawing/2014/main" id="{126D8FE7-C44A-458C-ACC7-28ABB7F387F1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عِنَب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C1DD101-6512-49C3-9B5E-49AF235BE6BC}"/>
              </a:ext>
            </a:extLst>
          </p:cNvPr>
          <p:cNvGrpSpPr/>
          <p:nvPr/>
        </p:nvGrpSpPr>
        <p:grpSpPr>
          <a:xfrm>
            <a:off x="8701767" y="1831220"/>
            <a:ext cx="2123166" cy="1709056"/>
            <a:chOff x="5055054" y="2587172"/>
            <a:chExt cx="2123166" cy="1709056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634451D7-0746-4045-B68F-C0DA8BC754BD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B70671BC-019D-4A8D-8E53-EAEBEB937E35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F980F246-04D8-410A-843A-39E24A1285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84F4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8A0C7D-FB8C-4050-A733-5E69677C348F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34AB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28C57CD4-74C4-445D-B633-755CDE8B2997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5"/>
              <a:chOff x="8091714" y="3008086"/>
              <a:chExt cx="1683658" cy="1683658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="" xmlns:a16="http://schemas.microsoft.com/office/drawing/2014/main" id="{A05A76C4-36D9-474F-BF26-F7DEC136E022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="" xmlns:a16="http://schemas.microsoft.com/office/drawing/2014/main" id="{1B777DD9-4D68-467F-AF68-2A25C5E950A9}"/>
                  </a:ext>
                </a:extLst>
              </p:cNvPr>
              <p:cNvSpPr/>
              <p:nvPr/>
            </p:nvSpPr>
            <p:spPr>
              <a:xfrm>
                <a:off x="8091714" y="3849915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نُقُود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9" name="Oval 17">
            <a:extLst>
              <a:ext uri="{FF2B5EF4-FFF2-40B4-BE49-F238E27FC236}">
                <a16:creationId xmlns="" xmlns:a16="http://schemas.microsoft.com/office/drawing/2014/main" id="{FF59A816-8B43-4319-9B6C-22C182568806}"/>
              </a:ext>
            </a:extLst>
          </p:cNvPr>
          <p:cNvSpPr/>
          <p:nvPr/>
        </p:nvSpPr>
        <p:spPr>
          <a:xfrm>
            <a:off x="9372598" y="4539936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نُـ</a:t>
            </a:r>
            <a:endParaRPr lang="en-US" dirty="0"/>
          </a:p>
        </p:txBody>
      </p:sp>
      <p:sp>
        <p:nvSpPr>
          <p:cNvPr id="60" name="Arrow: Chevron 59">
            <a:extLst>
              <a:ext uri="{FF2B5EF4-FFF2-40B4-BE49-F238E27FC236}">
                <a16:creationId xmlns="" xmlns:a16="http://schemas.microsoft.com/office/drawing/2014/main" id="{D7ACD0F1-CB7C-48D4-AEB5-1D3CD4ABC075}"/>
              </a:ext>
            </a:extLst>
          </p:cNvPr>
          <p:cNvSpPr/>
          <p:nvPr/>
        </p:nvSpPr>
        <p:spPr>
          <a:xfrm rot="16200000" flipH="1">
            <a:off x="9703808" y="3909782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17">
            <a:extLst>
              <a:ext uri="{FF2B5EF4-FFF2-40B4-BE49-F238E27FC236}">
                <a16:creationId xmlns="" xmlns:a16="http://schemas.microsoft.com/office/drawing/2014/main" id="{B36B77C4-7D48-41B7-BFA6-3DC2190B46DA}"/>
              </a:ext>
            </a:extLst>
          </p:cNvPr>
          <p:cNvSpPr/>
          <p:nvPr/>
        </p:nvSpPr>
        <p:spPr>
          <a:xfrm>
            <a:off x="7315803" y="4539935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ـنَـ</a:t>
            </a:r>
            <a:endParaRPr lang="en-US" dirty="0"/>
          </a:p>
        </p:txBody>
      </p:sp>
      <p:sp>
        <p:nvSpPr>
          <p:cNvPr id="62" name="Arrow: Chevron 61">
            <a:extLst>
              <a:ext uri="{FF2B5EF4-FFF2-40B4-BE49-F238E27FC236}">
                <a16:creationId xmlns="" xmlns:a16="http://schemas.microsoft.com/office/drawing/2014/main" id="{0DA5B799-91AD-4923-A107-6364B7F84EF5}"/>
              </a:ext>
            </a:extLst>
          </p:cNvPr>
          <p:cNvSpPr/>
          <p:nvPr/>
        </p:nvSpPr>
        <p:spPr>
          <a:xfrm rot="16200000" flipH="1">
            <a:off x="7647013" y="3909781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17">
            <a:extLst>
              <a:ext uri="{FF2B5EF4-FFF2-40B4-BE49-F238E27FC236}">
                <a16:creationId xmlns="" xmlns:a16="http://schemas.microsoft.com/office/drawing/2014/main" id="{FC0DAC1B-96E9-48E3-8214-D51E5A5C6855}"/>
              </a:ext>
            </a:extLst>
          </p:cNvPr>
          <p:cNvSpPr/>
          <p:nvPr/>
        </p:nvSpPr>
        <p:spPr>
          <a:xfrm>
            <a:off x="531615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ن</a:t>
            </a:r>
            <a:endParaRPr lang="en-US" dirty="0"/>
          </a:p>
        </p:txBody>
      </p:sp>
      <p:sp>
        <p:nvSpPr>
          <p:cNvPr id="64" name="Arrow: Chevron 63">
            <a:extLst>
              <a:ext uri="{FF2B5EF4-FFF2-40B4-BE49-F238E27FC236}">
                <a16:creationId xmlns="" xmlns:a16="http://schemas.microsoft.com/office/drawing/2014/main" id="{C62DC86B-2140-4239-B839-BAA647741F5E}"/>
              </a:ext>
            </a:extLst>
          </p:cNvPr>
          <p:cNvSpPr/>
          <p:nvPr/>
        </p:nvSpPr>
        <p:spPr>
          <a:xfrm rot="16200000" flipH="1">
            <a:off x="564736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5" name="Group 31">
            <a:extLst>
              <a:ext uri="{FF2B5EF4-FFF2-40B4-BE49-F238E27FC236}">
                <a16:creationId xmlns="" xmlns:a16="http://schemas.microsoft.com/office/drawing/2014/main" id="{45914EAD-6EAC-4F53-A853-AA3EEF3D6076}"/>
              </a:ext>
            </a:extLst>
          </p:cNvPr>
          <p:cNvGrpSpPr/>
          <p:nvPr/>
        </p:nvGrpSpPr>
        <p:grpSpPr>
          <a:xfrm flipH="1">
            <a:off x="5457666" y="36707"/>
            <a:ext cx="6305974" cy="1036307"/>
            <a:chOff x="320494" y="795384"/>
            <a:chExt cx="6305974" cy="1036307"/>
          </a:xfrm>
        </p:grpSpPr>
        <p:sp>
          <p:nvSpPr>
            <p:cNvPr id="66" name="Rectangle 32">
              <a:extLst>
                <a:ext uri="{FF2B5EF4-FFF2-40B4-BE49-F238E27FC236}">
                  <a16:creationId xmlns="" xmlns:a16="http://schemas.microsoft.com/office/drawing/2014/main" id="{6A081A37-5285-44D0-96F8-68FB61539A23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33">
              <a:extLst>
                <a:ext uri="{FF2B5EF4-FFF2-40B4-BE49-F238E27FC236}">
                  <a16:creationId xmlns="" xmlns:a16="http://schemas.microsoft.com/office/drawing/2014/main" id="{65B84834-3434-4D44-BE61-CDC62AF851DF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34">
              <a:extLst>
                <a:ext uri="{FF2B5EF4-FFF2-40B4-BE49-F238E27FC236}">
                  <a16:creationId xmlns="" xmlns:a16="http://schemas.microsoft.com/office/drawing/2014/main" id="{72E8ED73-C9C4-40EC-8918-DC2ABB0A53CA}"/>
                </a:ext>
              </a:extLst>
            </p:cNvPr>
            <p:cNvSpPr/>
            <p:nvPr/>
          </p:nvSpPr>
          <p:spPr>
            <a:xfrm>
              <a:off x="320494" y="1113182"/>
              <a:ext cx="5563472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/>
                <a:t>أَرْسُمْ دَائِرَة حَوْلَ الحَرِفْ </a:t>
              </a:r>
              <a:r>
                <a:rPr lang="ar-SY" sz="2400" dirty="0" smtClean="0"/>
                <a:t>ن ثمَّ </a:t>
              </a:r>
              <a:r>
                <a:rPr lang="ar-SY" sz="2400" dirty="0"/>
                <a:t>اكْتُبُهُ :</a:t>
              </a:r>
              <a:endParaRPr lang="en-US" sz="2400" dirty="0"/>
            </a:p>
          </p:txBody>
        </p:sp>
        <p:grpSp>
          <p:nvGrpSpPr>
            <p:cNvPr id="69" name="Group 35">
              <a:extLst>
                <a:ext uri="{FF2B5EF4-FFF2-40B4-BE49-F238E27FC236}">
                  <a16:creationId xmlns="" xmlns:a16="http://schemas.microsoft.com/office/drawing/2014/main" id="{156CB2B5-F319-466A-B9FF-5234D3E91F89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72" name="Oval 38">
                <a:extLst>
                  <a:ext uri="{FF2B5EF4-FFF2-40B4-BE49-F238E27FC236}">
                    <a16:creationId xmlns="" xmlns:a16="http://schemas.microsoft.com/office/drawing/2014/main" id="{32CCEE8C-74DA-4680-AE50-73B85F5626C7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39">
                <a:extLst>
                  <a:ext uri="{FF2B5EF4-FFF2-40B4-BE49-F238E27FC236}">
                    <a16:creationId xmlns="" xmlns:a16="http://schemas.microsoft.com/office/drawing/2014/main" id="{DB19B30A-2223-4381-A3B0-4A0F5857704B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36">
              <a:extLst>
                <a:ext uri="{FF2B5EF4-FFF2-40B4-BE49-F238E27FC236}">
                  <a16:creationId xmlns="" xmlns:a16="http://schemas.microsoft.com/office/drawing/2014/main" id="{A5E34DDC-FE97-47E2-A577-FED29DF14CC5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: Shape 37">
              <a:extLst>
                <a:ext uri="{FF2B5EF4-FFF2-40B4-BE49-F238E27FC236}">
                  <a16:creationId xmlns="" xmlns:a16="http://schemas.microsoft.com/office/drawing/2014/main" id="{D50AD891-D6B0-4E95-BB12-2366DBD604A1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4" name="Rectangle 3">
            <a:extLst>
              <a:ext uri="{FF2B5EF4-FFF2-40B4-BE49-F238E27FC236}">
                <a16:creationId xmlns="" xmlns:a16="http://schemas.microsoft.com/office/drawing/2014/main" id="{6537511E-F2AE-4EE5-9425-535212129428}"/>
              </a:ext>
            </a:extLst>
          </p:cNvPr>
          <p:cNvSpPr/>
          <p:nvPr/>
        </p:nvSpPr>
        <p:spPr>
          <a:xfrm>
            <a:off x="11269014" y="0"/>
            <a:ext cx="1062611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89412DE1-7B7F-42FC-9BE4-4FC2872C674D}"/>
              </a:ext>
            </a:extLst>
          </p:cNvPr>
          <p:cNvGrpSpPr/>
          <p:nvPr/>
        </p:nvGrpSpPr>
        <p:grpSpPr>
          <a:xfrm>
            <a:off x="2680762" y="1890486"/>
            <a:ext cx="2123166" cy="1709056"/>
            <a:chOff x="5055054" y="2587172"/>
            <a:chExt cx="2123166" cy="1709056"/>
          </a:xfrm>
        </p:grpSpPr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E8796A9F-9C88-4148-B699-8B9BFF1208A9}"/>
                </a:ext>
              </a:extLst>
            </p:cNvPr>
            <p:cNvSpPr/>
            <p:nvPr/>
          </p:nvSpPr>
          <p:spPr>
            <a:xfrm>
              <a:off x="5055054" y="2712358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0BB7585-8193-4B2C-AC09-83BA31257E53}"/>
                </a:ext>
              </a:extLst>
            </p:cNvPr>
            <p:cNvSpPr/>
            <p:nvPr/>
          </p:nvSpPr>
          <p:spPr>
            <a:xfrm>
              <a:off x="6597649" y="2661559"/>
              <a:ext cx="580571" cy="1583870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0BE229A2-94CB-4442-81A7-F16F2FB787CE}"/>
                </a:ext>
              </a:extLst>
            </p:cNvPr>
            <p:cNvSpPr/>
            <p:nvPr/>
          </p:nvSpPr>
          <p:spPr>
            <a:xfrm>
              <a:off x="5254172" y="2587172"/>
              <a:ext cx="1683657" cy="1683657"/>
            </a:xfrm>
            <a:prstGeom prst="roundRect">
              <a:avLst>
                <a:gd name="adj" fmla="val 11495"/>
              </a:avLst>
            </a:prstGeom>
            <a:solidFill>
              <a:srgbClr val="C0EA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1FF61F19-1B5A-4D7A-AE76-45DC4638AE80}"/>
                </a:ext>
              </a:extLst>
            </p:cNvPr>
            <p:cNvSpPr/>
            <p:nvPr/>
          </p:nvSpPr>
          <p:spPr>
            <a:xfrm>
              <a:off x="5254171" y="3429000"/>
              <a:ext cx="1683657" cy="841829"/>
            </a:xfrm>
            <a:custGeom>
              <a:avLst/>
              <a:gdLst>
                <a:gd name="connsiteX0" fmla="*/ 0 w 1683657"/>
                <a:gd name="connsiteY0" fmla="*/ 0 h 841829"/>
                <a:gd name="connsiteX1" fmla="*/ 1683657 w 1683657"/>
                <a:gd name="connsiteY1" fmla="*/ 0 h 841829"/>
                <a:gd name="connsiteX2" fmla="*/ 1683657 w 1683657"/>
                <a:gd name="connsiteY2" fmla="*/ 648293 h 841829"/>
                <a:gd name="connsiteX3" fmla="*/ 1490121 w 1683657"/>
                <a:gd name="connsiteY3" fmla="*/ 841829 h 841829"/>
                <a:gd name="connsiteX4" fmla="*/ 193536 w 1683657"/>
                <a:gd name="connsiteY4" fmla="*/ 841829 h 841829"/>
                <a:gd name="connsiteX5" fmla="*/ 0 w 1683657"/>
                <a:gd name="connsiteY5" fmla="*/ 648293 h 84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83657" h="841829">
                  <a:moveTo>
                    <a:pt x="0" y="0"/>
                  </a:moveTo>
                  <a:lnTo>
                    <a:pt x="1683657" y="0"/>
                  </a:lnTo>
                  <a:lnTo>
                    <a:pt x="1683657" y="648293"/>
                  </a:lnTo>
                  <a:cubicBezTo>
                    <a:pt x="1683657" y="755180"/>
                    <a:pt x="1597008" y="841829"/>
                    <a:pt x="1490121" y="841829"/>
                  </a:cubicBezTo>
                  <a:lnTo>
                    <a:pt x="193536" y="841829"/>
                  </a:lnTo>
                  <a:cubicBezTo>
                    <a:pt x="86649" y="841829"/>
                    <a:pt x="0" y="755180"/>
                    <a:pt x="0" y="648293"/>
                  </a:cubicBezTo>
                  <a:close/>
                </a:path>
              </a:pathLst>
            </a:custGeom>
            <a:solidFill>
              <a:srgbClr val="83CC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DABA28B4-D7A2-41C2-A2CF-C85D09E86BF3}"/>
                </a:ext>
              </a:extLst>
            </p:cNvPr>
            <p:cNvGrpSpPr/>
            <p:nvPr/>
          </p:nvGrpSpPr>
          <p:grpSpPr>
            <a:xfrm>
              <a:off x="5353958" y="2686958"/>
              <a:ext cx="1484085" cy="1484084"/>
              <a:chOff x="8091714" y="3008086"/>
              <a:chExt cx="1683658" cy="1683657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="" xmlns:a16="http://schemas.microsoft.com/office/drawing/2014/main" id="{3E655DD7-84E2-4557-B070-1BE975699967}"/>
                  </a:ext>
                </a:extLst>
              </p:cNvPr>
              <p:cNvSpPr/>
              <p:nvPr/>
            </p:nvSpPr>
            <p:spPr>
              <a:xfrm>
                <a:off x="8091715" y="3008086"/>
                <a:ext cx="1683657" cy="1683657"/>
              </a:xfrm>
              <a:prstGeom prst="roundRect">
                <a:avLst>
                  <a:gd name="adj" fmla="val 11495"/>
                </a:avLst>
              </a:prstGeom>
              <a:solidFill>
                <a:srgbClr val="FAFA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="" xmlns:a16="http://schemas.microsoft.com/office/drawing/2014/main" id="{21D17B62-342F-48ED-A9EC-D717A4057AA7}"/>
                  </a:ext>
                </a:extLst>
              </p:cNvPr>
              <p:cNvSpPr/>
              <p:nvPr/>
            </p:nvSpPr>
            <p:spPr>
              <a:xfrm>
                <a:off x="8091714" y="3849914"/>
                <a:ext cx="1683657" cy="841829"/>
              </a:xfrm>
              <a:custGeom>
                <a:avLst/>
                <a:gdLst>
                  <a:gd name="connsiteX0" fmla="*/ 0 w 1683657"/>
                  <a:gd name="connsiteY0" fmla="*/ 0 h 841829"/>
                  <a:gd name="connsiteX1" fmla="*/ 1683657 w 1683657"/>
                  <a:gd name="connsiteY1" fmla="*/ 0 h 841829"/>
                  <a:gd name="connsiteX2" fmla="*/ 1683657 w 1683657"/>
                  <a:gd name="connsiteY2" fmla="*/ 648293 h 841829"/>
                  <a:gd name="connsiteX3" fmla="*/ 1490121 w 1683657"/>
                  <a:gd name="connsiteY3" fmla="*/ 841829 h 841829"/>
                  <a:gd name="connsiteX4" fmla="*/ 193536 w 1683657"/>
                  <a:gd name="connsiteY4" fmla="*/ 841829 h 841829"/>
                  <a:gd name="connsiteX5" fmla="*/ 0 w 1683657"/>
                  <a:gd name="connsiteY5" fmla="*/ 648293 h 84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3657" h="841829">
                    <a:moveTo>
                      <a:pt x="0" y="0"/>
                    </a:moveTo>
                    <a:lnTo>
                      <a:pt x="1683657" y="0"/>
                    </a:lnTo>
                    <a:lnTo>
                      <a:pt x="1683657" y="648293"/>
                    </a:lnTo>
                    <a:cubicBezTo>
                      <a:pt x="1683657" y="755180"/>
                      <a:pt x="1597008" y="841829"/>
                      <a:pt x="1490121" y="841829"/>
                    </a:cubicBezTo>
                    <a:lnTo>
                      <a:pt x="193536" y="841829"/>
                    </a:lnTo>
                    <a:cubicBezTo>
                      <a:pt x="86649" y="841829"/>
                      <a:pt x="0" y="755180"/>
                      <a:pt x="0" y="648293"/>
                    </a:cubicBezTo>
                    <a:close/>
                  </a:path>
                </a:pathLst>
              </a:custGeom>
              <a:solidFill>
                <a:srgbClr val="D1D7D7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ar-SY" sz="3200" dirty="0" smtClean="0">
                    <a:solidFill>
                      <a:schemeClr val="tx1"/>
                    </a:solidFill>
                  </a:rPr>
                  <a:t>نَخْلَة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1" name="Oval 17">
            <a:extLst>
              <a:ext uri="{FF2B5EF4-FFF2-40B4-BE49-F238E27FC236}">
                <a16:creationId xmlns="" xmlns:a16="http://schemas.microsoft.com/office/drawing/2014/main" id="{04078825-EBB8-4834-9479-2A572A65FF72}"/>
              </a:ext>
            </a:extLst>
          </p:cNvPr>
          <p:cNvSpPr/>
          <p:nvPr/>
        </p:nvSpPr>
        <p:spPr>
          <a:xfrm>
            <a:off x="3277808" y="45399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نَـ</a:t>
            </a:r>
            <a:endParaRPr lang="en-US" dirty="0"/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374CBEDC-BF80-48A6-9B70-DC375D94A5ED}"/>
              </a:ext>
            </a:extLst>
          </p:cNvPr>
          <p:cNvSpPr/>
          <p:nvPr/>
        </p:nvSpPr>
        <p:spPr>
          <a:xfrm rot="16200000" flipH="1">
            <a:off x="3609018" y="3909780"/>
            <a:ext cx="219526" cy="373743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7BF522DB-57D0-4210-BE94-3B69C3392E17}"/>
              </a:ext>
            </a:extLst>
          </p:cNvPr>
          <p:cNvSpPr/>
          <p:nvPr/>
        </p:nvSpPr>
        <p:spPr>
          <a:xfrm>
            <a:off x="9823096" y="2797736"/>
            <a:ext cx="381590" cy="381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F242CEF-6F3B-4221-B6F0-33B51CD0F12B}"/>
              </a:ext>
            </a:extLst>
          </p:cNvPr>
          <p:cNvSpPr/>
          <p:nvPr/>
        </p:nvSpPr>
        <p:spPr>
          <a:xfrm>
            <a:off x="7565233" y="2811365"/>
            <a:ext cx="440236" cy="4402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1DA5D5C8-97DC-44F2-80B3-40A693065BEA}"/>
              </a:ext>
            </a:extLst>
          </p:cNvPr>
          <p:cNvSpPr/>
          <p:nvPr/>
        </p:nvSpPr>
        <p:spPr>
          <a:xfrm>
            <a:off x="5316158" y="2882105"/>
            <a:ext cx="388455" cy="449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ADD16210-5465-444E-953E-0E1683B34651}"/>
              </a:ext>
            </a:extLst>
          </p:cNvPr>
          <p:cNvSpPr/>
          <p:nvPr/>
        </p:nvSpPr>
        <p:spPr>
          <a:xfrm>
            <a:off x="3784434" y="2827982"/>
            <a:ext cx="465229" cy="465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084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B2A3F4DA-6FAA-4B68-A2E9-A7BA962D4A3D}"/>
              </a:ext>
            </a:extLst>
          </p:cNvPr>
          <p:cNvGrpSpPr/>
          <p:nvPr/>
        </p:nvGrpSpPr>
        <p:grpSpPr>
          <a:xfrm rot="2173210">
            <a:off x="1308175" y="337573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17F7744-7F18-4A51-BD5A-2AB2B8BF9EFD}"/>
              </a:ext>
            </a:extLst>
          </p:cNvPr>
          <p:cNvSpPr/>
          <p:nvPr/>
        </p:nvSpPr>
        <p:spPr>
          <a:xfrm>
            <a:off x="2841138" y="1776736"/>
            <a:ext cx="5237356" cy="2142929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2129" y="1834173"/>
            <a:ext cx="5022086" cy="201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068A9D4E-FD1B-4A73-AAE1-3F99628DD782}"/>
              </a:ext>
            </a:extLst>
          </p:cNvPr>
          <p:cNvGrpSpPr/>
          <p:nvPr/>
        </p:nvGrpSpPr>
        <p:grpSpPr>
          <a:xfrm rot="2173210">
            <a:off x="755265" y="291102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="" xmlns:a16="http://schemas.microsoft.com/office/drawing/2014/main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41418"/>
              <a:gd name="adj2" fmla="val 61320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F8A17E4-032F-4223-B176-539D241DED27}"/>
              </a:ext>
            </a:extLst>
          </p:cNvPr>
          <p:cNvSpPr txBox="1"/>
          <p:nvPr/>
        </p:nvSpPr>
        <p:spPr>
          <a:xfrm>
            <a:off x="8119812" y="608247"/>
            <a:ext cx="2206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إِثْرَائِيْ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="" xmlns:a16="http://schemas.microsoft.com/office/drawing/2014/main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="" xmlns:a16="http://schemas.microsoft.com/office/drawing/2014/main" id="{DE541F17-C8C4-428C-BBA4-F0819BFD0FFA}"/>
              </a:ext>
            </a:extLst>
          </p:cNvPr>
          <p:cNvSpPr/>
          <p:nvPr/>
        </p:nvSpPr>
        <p:spPr>
          <a:xfrm>
            <a:off x="943202" y="370602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="" xmlns:a16="http://schemas.microsoft.com/office/drawing/2014/main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D993F8B7-0F91-40BB-87DF-5CD09F85823E}"/>
              </a:ext>
            </a:extLst>
          </p:cNvPr>
          <p:cNvSpPr/>
          <p:nvPr/>
        </p:nvSpPr>
        <p:spPr>
          <a:xfrm>
            <a:off x="594813" y="595304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="" xmlns:a16="http://schemas.microsoft.com/office/drawing/2014/main" id="{55D327E8-F95B-44E9-9DD1-A9F3458F586B}"/>
              </a:ext>
            </a:extLst>
          </p:cNvPr>
          <p:cNvSpPr/>
          <p:nvPr/>
        </p:nvSpPr>
        <p:spPr>
          <a:xfrm>
            <a:off x="9373630" y="2056728"/>
            <a:ext cx="2724152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="" xmlns:a16="http://schemas.microsoft.com/office/drawing/2014/main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69696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3" name="مجموعة 92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94" name="Oval 119">
              <a:extLst>
                <a:ext uri="{FF2B5EF4-FFF2-40B4-BE49-F238E27FC236}">
                  <a16:creationId xmlns="" xmlns:a16="http://schemas.microsoft.com/office/drawing/2014/main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79">
              <a:extLst>
                <a:ext uri="{FF2B5EF4-FFF2-40B4-BE49-F238E27FC236}">
                  <a16:creationId xmlns="" xmlns:a16="http://schemas.microsoft.com/office/drawing/2014/main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6" name="Rectangle 80">
              <a:extLst>
                <a:ext uri="{FF2B5EF4-FFF2-40B4-BE49-F238E27FC236}">
                  <a16:creationId xmlns="" xmlns:a16="http://schemas.microsoft.com/office/drawing/2014/main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81">
              <a:extLst>
                <a:ext uri="{FF2B5EF4-FFF2-40B4-BE49-F238E27FC236}">
                  <a16:creationId xmlns="" xmlns:a16="http://schemas.microsoft.com/office/drawing/2014/main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Freeform: Shape 84">
              <a:extLst>
                <a:ext uri="{FF2B5EF4-FFF2-40B4-BE49-F238E27FC236}">
                  <a16:creationId xmlns="" xmlns:a16="http://schemas.microsoft.com/office/drawing/2014/main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85">
              <a:extLst>
                <a:ext uri="{FF2B5EF4-FFF2-40B4-BE49-F238E27FC236}">
                  <a16:creationId xmlns="" xmlns:a16="http://schemas.microsoft.com/office/drawing/2014/main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0" name="مجموعة 99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1" name="Oval 120">
              <a:extLst>
                <a:ext uri="{FF2B5EF4-FFF2-40B4-BE49-F238E27FC236}">
                  <a16:creationId xmlns="" xmlns:a16="http://schemas.microsoft.com/office/drawing/2014/main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Freeform: Shape 98">
              <a:extLst>
                <a:ext uri="{FF2B5EF4-FFF2-40B4-BE49-F238E27FC236}">
                  <a16:creationId xmlns="" xmlns:a16="http://schemas.microsoft.com/office/drawing/2014/main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Rectangle 99">
              <a:extLst>
                <a:ext uri="{FF2B5EF4-FFF2-40B4-BE49-F238E27FC236}">
                  <a16:creationId xmlns="" xmlns:a16="http://schemas.microsoft.com/office/drawing/2014/main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0">
              <a:extLst>
                <a:ext uri="{FF2B5EF4-FFF2-40B4-BE49-F238E27FC236}">
                  <a16:creationId xmlns="" xmlns:a16="http://schemas.microsoft.com/office/drawing/2014/main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Freeform: Shape 101">
              <a:extLst>
                <a:ext uri="{FF2B5EF4-FFF2-40B4-BE49-F238E27FC236}">
                  <a16:creationId xmlns="" xmlns:a16="http://schemas.microsoft.com/office/drawing/2014/main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="" xmlns:a16="http://schemas.microsoft.com/office/drawing/2014/main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="" xmlns:a16="http://schemas.microsoft.com/office/drawing/2014/main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="" xmlns:a16="http://schemas.microsoft.com/office/drawing/2014/main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="" xmlns:a16="http://schemas.microsoft.com/office/drawing/2014/main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="" xmlns:a16="http://schemas.microsoft.com/office/drawing/2014/main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="" xmlns:a16="http://schemas.microsoft.com/office/drawing/2014/main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="" xmlns:a16="http://schemas.microsoft.com/office/drawing/2014/main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="" xmlns:a16="http://schemas.microsoft.com/office/drawing/2014/main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="" xmlns:a16="http://schemas.microsoft.com/office/drawing/2014/main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="" xmlns:a16="http://schemas.microsoft.com/office/drawing/2014/main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="" xmlns:a16="http://schemas.microsoft.com/office/drawing/2014/main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="" xmlns:a16="http://schemas.microsoft.com/office/drawing/2014/main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="" xmlns:a16="http://schemas.microsoft.com/office/drawing/2014/main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136</Words>
  <Application>Microsoft Office PowerPoint</Application>
  <PresentationFormat>مخصص</PresentationFormat>
  <Paragraphs>43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311</cp:revision>
  <dcterms:created xsi:type="dcterms:W3CDTF">2020-09-22T10:26:44Z</dcterms:created>
  <dcterms:modified xsi:type="dcterms:W3CDTF">2021-04-23T17:04:43Z</dcterms:modified>
</cp:coreProperties>
</file>