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54" r:id="rId8"/>
    <p:sldId id="349" r:id="rId9"/>
    <p:sldId id="259" r:id="rId10"/>
    <p:sldId id="342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11E4401A-E4D9-42E9-A973-5AE44787B9AB}">
          <p14:sldIdLst>
            <p14:sldId id="341"/>
            <p14:sldId id="350"/>
          </p14:sldIdLst>
        </p14:section>
        <p14:section name="مقطع بدون عنوان" id="{2C821C32-5DC9-4188-84C8-FB6B81CA11CF}">
          <p14:sldIdLst>
            <p14:sldId id="351"/>
            <p14:sldId id="346"/>
            <p14:sldId id="345"/>
            <p14:sldId id="353"/>
            <p14:sldId id="354"/>
            <p14:sldId id="349"/>
            <p14:sldId id="259"/>
            <p14:sldId id="34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33" d="100"/>
          <a:sy n="33" d="100"/>
        </p:scale>
        <p:origin x="-1434" y="-918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.gif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النُّون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132000" y="527123"/>
            <a:ext cx="2340000" cy="22680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99ecc3c2f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404" y="395074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2B2BCC7-23C8-424C-93E3-62C5972C62FA}"/>
              </a:ext>
            </a:extLst>
          </p:cNvPr>
          <p:cNvGrpSpPr/>
          <p:nvPr/>
        </p:nvGrpSpPr>
        <p:grpSpPr>
          <a:xfrm>
            <a:off x="4294598" y="971763"/>
            <a:ext cx="3531279" cy="2629432"/>
            <a:chOff x="4139045" y="1076435"/>
            <a:chExt cx="3531279" cy="262943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115A0AC-CE8F-4C50-A70B-19575B0781C2}"/>
                </a:ext>
              </a:extLst>
            </p:cNvPr>
            <p:cNvSpPr txBox="1"/>
            <p:nvPr/>
          </p:nvSpPr>
          <p:spPr>
            <a:xfrm>
              <a:off x="4139045" y="1177686"/>
              <a:ext cx="297071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قَالَت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و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</a:t>
              </a:r>
              <a:r>
                <a:rPr lang="ar-SY" sz="2000" dirty="0" smtClean="0">
                  <a:latin typeface="Century Gothic" panose="020B0502020202020204" pitchFamily="34" charset="0"/>
                </a:rPr>
                <a:t>رَةُ :</a:t>
              </a:r>
            </a:p>
            <a:p>
              <a:pPr algn="ctr"/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َح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ْنُ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سَاعِدُ أُمَّي فِي ت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َنْ</a:t>
              </a:r>
              <a:r>
                <a:rPr lang="ar-SY" sz="2000" dirty="0" smtClean="0">
                  <a:latin typeface="Century Gothic" panose="020B0502020202020204" pitchFamily="34" charset="0"/>
                </a:rPr>
                <a:t>ظِيْفِ المَ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ْزِلِ , وِ كُلُّ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َا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ُحِبُّ التَّعاوُ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 وِ ال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نّ</a:t>
              </a:r>
              <a:r>
                <a:rPr lang="ar-SY" sz="2000" dirty="0" smtClean="0">
                  <a:latin typeface="Century Gothic" panose="020B0502020202020204" pitchFamily="34" charset="0"/>
                </a:rPr>
                <a:t>ِظَامَ , فَأَ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َا أُ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َظِّفُ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نَا</a:t>
              </a:r>
              <a:r>
                <a:rPr lang="ar-SY" sz="2000" dirty="0" smtClean="0">
                  <a:latin typeface="Century Gothic" panose="020B0502020202020204" pitchFamily="34" charset="0"/>
                </a:rPr>
                <a:t>فِذَةَ الغُرْفَةِ , أُمِّي تَك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ْن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ُسَ , و فَوَّازٌ ي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ُنَس</a:t>
              </a:r>
              <a:r>
                <a:rPr lang="ar-SY" sz="2000" dirty="0" smtClean="0">
                  <a:latin typeface="Century Gothic" panose="020B0502020202020204" pitchFamily="34" charset="0"/>
                </a:rPr>
                <a:t>ِّقُ الزُّهُور . 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6923674" y="1073014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235373"/>
            <a:ext cx="1331313" cy="134151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665" y="4463578"/>
            <a:ext cx="1439145" cy="145206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312" y="4531736"/>
            <a:ext cx="1403624" cy="131574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135651A-5259-4015-A1A9-545D89CD724F}"/>
              </a:ext>
            </a:extLst>
          </p:cNvPr>
          <p:cNvSpPr txBox="1"/>
          <p:nvPr/>
        </p:nvSpPr>
        <p:spPr>
          <a:xfrm>
            <a:off x="2997199" y="-770322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ن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107" y="2966573"/>
            <a:ext cx="1338587" cy="127784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68" y="4753323"/>
            <a:ext cx="1412007" cy="131480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0" name="Picture 2" descr="D:\duha abo anas\arabic abo anas\FINISH\99ecc3c2fa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373" y="44174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نِ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ظِام</a:t>
                </a:r>
                <a:endParaRPr lang="ar-SY" sz="3200" dirty="0" smtClean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تَكْ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نُ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سُ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نَ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ظَافَة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نَـ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ـنُـ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نِـ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ن 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نِـ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نُـ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نِـ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أُميِّز بَيِن الصَّوت القَصِيْر و الصَّوت الطَّويْل (المَدْ)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نِي</a:t>
                </a:r>
                <a:r>
                  <a:rPr lang="ar-SY" sz="5400" dirty="0" smtClean="0">
                    <a:solidFill>
                      <a:schemeClr val="tx1"/>
                    </a:solidFill>
                  </a:rPr>
                  <a:t>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نُو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نَا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أُلاحِظ كِتَابِة الْحَرْف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:a16="http://schemas.microsoft.com/office/drawing/2014/main" xmlns="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:a16="http://schemas.microsoft.com/office/drawing/2014/main" xmlns="" id="{523190A1-1B96-4079-A185-CC3185FFAB12}"/>
              </a:ext>
            </a:extLst>
          </p:cNvPr>
          <p:cNvSpPr/>
          <p:nvPr/>
        </p:nvSpPr>
        <p:spPr>
          <a:xfrm>
            <a:off x="2675600" y="1673905"/>
            <a:ext cx="2059200" cy="271831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919 w 2525469"/>
              <a:gd name="connsiteY0" fmla="*/ 1494797 h 2605717"/>
              <a:gd name="connsiteX1" fmla="*/ 387355 w 2525469"/>
              <a:gd name="connsiteY1" fmla="*/ 332029 h 2605717"/>
              <a:gd name="connsiteX2" fmla="*/ 2136601 w 2525469"/>
              <a:gd name="connsiteY2" fmla="*/ 219487 h 2605717"/>
              <a:gd name="connsiteX3" fmla="*/ 2492901 w 2525469"/>
              <a:gd name="connsiteY3" fmla="*/ 1522933 h 2605717"/>
              <a:gd name="connsiteX4" fmla="*/ 1841179 w 2525469"/>
              <a:gd name="connsiteY4" fmla="*/ 2404346 h 2605717"/>
              <a:gd name="connsiteX5" fmla="*/ 487469 w 2525469"/>
              <a:gd name="connsiteY5" fmla="*/ 2408902 h 2605717"/>
              <a:gd name="connsiteX6" fmla="*/ 2919 w 2525469"/>
              <a:gd name="connsiteY6" fmla="*/ 1494797 h 2605717"/>
              <a:gd name="connsiteX0" fmla="*/ 2919 w 2525469"/>
              <a:gd name="connsiteY0" fmla="*/ 1494797 h 2566390"/>
              <a:gd name="connsiteX1" fmla="*/ 387355 w 2525469"/>
              <a:gd name="connsiteY1" fmla="*/ 332029 h 2566390"/>
              <a:gd name="connsiteX2" fmla="*/ 2136601 w 2525469"/>
              <a:gd name="connsiteY2" fmla="*/ 219487 h 2566390"/>
              <a:gd name="connsiteX3" fmla="*/ 2492901 w 2525469"/>
              <a:gd name="connsiteY3" fmla="*/ 1522933 h 2566390"/>
              <a:gd name="connsiteX4" fmla="*/ 1841179 w 2525469"/>
              <a:gd name="connsiteY4" fmla="*/ 2404346 h 2566390"/>
              <a:gd name="connsiteX5" fmla="*/ 487469 w 2525469"/>
              <a:gd name="connsiteY5" fmla="*/ 2408902 h 2566390"/>
              <a:gd name="connsiteX6" fmla="*/ 2919 w 2525469"/>
              <a:gd name="connsiteY6" fmla="*/ 1494797 h 2566390"/>
              <a:gd name="connsiteX0" fmla="*/ 30 w 2522580"/>
              <a:gd name="connsiteY0" fmla="*/ 1494797 h 2590475"/>
              <a:gd name="connsiteX1" fmla="*/ 384466 w 2522580"/>
              <a:gd name="connsiteY1" fmla="*/ 332029 h 2590475"/>
              <a:gd name="connsiteX2" fmla="*/ 2133712 w 2522580"/>
              <a:gd name="connsiteY2" fmla="*/ 219487 h 2590475"/>
              <a:gd name="connsiteX3" fmla="*/ 2490012 w 2522580"/>
              <a:gd name="connsiteY3" fmla="*/ 1522933 h 2590475"/>
              <a:gd name="connsiteX4" fmla="*/ 1838290 w 2522580"/>
              <a:gd name="connsiteY4" fmla="*/ 2404346 h 2590475"/>
              <a:gd name="connsiteX5" fmla="*/ 391232 w 2522580"/>
              <a:gd name="connsiteY5" fmla="*/ 2445210 h 2590475"/>
              <a:gd name="connsiteX6" fmla="*/ 30 w 2522580"/>
              <a:gd name="connsiteY6" fmla="*/ 1494797 h 2590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2580" h="2590475">
                <a:moveTo>
                  <a:pt x="30" y="1494797"/>
                </a:moveTo>
                <a:cubicBezTo>
                  <a:pt x="-1098" y="1142600"/>
                  <a:pt x="28852" y="544581"/>
                  <a:pt x="384466" y="332029"/>
                </a:cubicBezTo>
                <a:cubicBezTo>
                  <a:pt x="740080" y="119477"/>
                  <a:pt x="1670247" y="-232216"/>
                  <a:pt x="2133712" y="219487"/>
                </a:cubicBezTo>
                <a:cubicBezTo>
                  <a:pt x="2597177" y="671190"/>
                  <a:pt x="2539249" y="1158790"/>
                  <a:pt x="2490012" y="1522933"/>
                </a:cubicBezTo>
                <a:cubicBezTo>
                  <a:pt x="2440775" y="1887076"/>
                  <a:pt x="2114187" y="2280890"/>
                  <a:pt x="1838290" y="2404346"/>
                </a:cubicBezTo>
                <a:cubicBezTo>
                  <a:pt x="1562393" y="2527802"/>
                  <a:pt x="795427" y="2731113"/>
                  <a:pt x="391232" y="2445210"/>
                </a:cubicBezTo>
                <a:cubicBezTo>
                  <a:pt x="-12963" y="2159307"/>
                  <a:pt x="1158" y="1846994"/>
                  <a:pt x="30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:a16="http://schemas.microsoft.com/office/drawing/2014/main" xmlns="" id="{186A2343-93AA-4B25-BAA9-88EF14232175}"/>
              </a:ext>
            </a:extLst>
          </p:cNvPr>
          <p:cNvSpPr/>
          <p:nvPr/>
        </p:nvSpPr>
        <p:spPr>
          <a:xfrm>
            <a:off x="265180" y="1521020"/>
            <a:ext cx="2238406" cy="3050179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9844 w 2532394"/>
              <a:gd name="connsiteY0" fmla="*/ 1494797 h 2573359"/>
              <a:gd name="connsiteX1" fmla="*/ 394280 w 2532394"/>
              <a:gd name="connsiteY1" fmla="*/ 332029 h 2573359"/>
              <a:gd name="connsiteX2" fmla="*/ 2143526 w 2532394"/>
              <a:gd name="connsiteY2" fmla="*/ 219487 h 2573359"/>
              <a:gd name="connsiteX3" fmla="*/ 2499826 w 2532394"/>
              <a:gd name="connsiteY3" fmla="*/ 1522933 h 2573359"/>
              <a:gd name="connsiteX4" fmla="*/ 1848104 w 2532394"/>
              <a:gd name="connsiteY4" fmla="*/ 2404346 h 2573359"/>
              <a:gd name="connsiteX5" fmla="*/ 629492 w 2532394"/>
              <a:gd name="connsiteY5" fmla="*/ 2358174 h 2573359"/>
              <a:gd name="connsiteX6" fmla="*/ 9844 w 2532394"/>
              <a:gd name="connsiteY6" fmla="*/ 1494797 h 2573359"/>
              <a:gd name="connsiteX0" fmla="*/ 9844 w 2532394"/>
              <a:gd name="connsiteY0" fmla="*/ 1494797 h 2515744"/>
              <a:gd name="connsiteX1" fmla="*/ 394280 w 2532394"/>
              <a:gd name="connsiteY1" fmla="*/ 332029 h 2515744"/>
              <a:gd name="connsiteX2" fmla="*/ 2143526 w 2532394"/>
              <a:gd name="connsiteY2" fmla="*/ 219487 h 2515744"/>
              <a:gd name="connsiteX3" fmla="*/ 2499826 w 2532394"/>
              <a:gd name="connsiteY3" fmla="*/ 1522933 h 2515744"/>
              <a:gd name="connsiteX4" fmla="*/ 1848104 w 2532394"/>
              <a:gd name="connsiteY4" fmla="*/ 2404346 h 2515744"/>
              <a:gd name="connsiteX5" fmla="*/ 629492 w 2532394"/>
              <a:gd name="connsiteY5" fmla="*/ 2358174 h 2515744"/>
              <a:gd name="connsiteX6" fmla="*/ 9844 w 2532394"/>
              <a:gd name="connsiteY6" fmla="*/ 1494797 h 2515744"/>
              <a:gd name="connsiteX0" fmla="*/ 3189 w 2525739"/>
              <a:gd name="connsiteY0" fmla="*/ 1494797 h 2562562"/>
              <a:gd name="connsiteX1" fmla="*/ 387625 w 2525739"/>
              <a:gd name="connsiteY1" fmla="*/ 332029 h 2562562"/>
              <a:gd name="connsiteX2" fmla="*/ 2136871 w 2525739"/>
              <a:gd name="connsiteY2" fmla="*/ 219487 h 2562562"/>
              <a:gd name="connsiteX3" fmla="*/ 2493171 w 2525739"/>
              <a:gd name="connsiteY3" fmla="*/ 1522933 h 2562562"/>
              <a:gd name="connsiteX4" fmla="*/ 1841449 w 2525739"/>
              <a:gd name="connsiteY4" fmla="*/ 2404346 h 2562562"/>
              <a:gd name="connsiteX5" fmla="*/ 493865 w 2525739"/>
              <a:gd name="connsiteY5" fmla="*/ 2436928 h 2562562"/>
              <a:gd name="connsiteX6" fmla="*/ 3189 w 2525739"/>
              <a:gd name="connsiteY6" fmla="*/ 1494797 h 2562562"/>
              <a:gd name="connsiteX0" fmla="*/ 3189 w 2525739"/>
              <a:gd name="connsiteY0" fmla="*/ 1494797 h 2521931"/>
              <a:gd name="connsiteX1" fmla="*/ 387625 w 2525739"/>
              <a:gd name="connsiteY1" fmla="*/ 332029 h 2521931"/>
              <a:gd name="connsiteX2" fmla="*/ 2136871 w 2525739"/>
              <a:gd name="connsiteY2" fmla="*/ 219487 h 2521931"/>
              <a:gd name="connsiteX3" fmla="*/ 2493171 w 2525739"/>
              <a:gd name="connsiteY3" fmla="*/ 1522933 h 2521931"/>
              <a:gd name="connsiteX4" fmla="*/ 1841449 w 2525739"/>
              <a:gd name="connsiteY4" fmla="*/ 2404346 h 2521931"/>
              <a:gd name="connsiteX5" fmla="*/ 493865 w 2525739"/>
              <a:gd name="connsiteY5" fmla="*/ 2436928 h 2521931"/>
              <a:gd name="connsiteX6" fmla="*/ 3189 w 2525739"/>
              <a:gd name="connsiteY6" fmla="*/ 1494797 h 252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25739" h="2521931">
                <a:moveTo>
                  <a:pt x="3189" y="1494797"/>
                </a:moveTo>
                <a:cubicBezTo>
                  <a:pt x="-14518" y="1143981"/>
                  <a:pt x="32011" y="544581"/>
                  <a:pt x="387625" y="332029"/>
                </a:cubicBezTo>
                <a:cubicBezTo>
                  <a:pt x="743239" y="119477"/>
                  <a:pt x="1673406" y="-232216"/>
                  <a:pt x="2136871" y="219487"/>
                </a:cubicBezTo>
                <a:cubicBezTo>
                  <a:pt x="2600336" y="671190"/>
                  <a:pt x="2542408" y="1158790"/>
                  <a:pt x="2493171" y="1522933"/>
                </a:cubicBezTo>
                <a:cubicBezTo>
                  <a:pt x="2443934" y="1887076"/>
                  <a:pt x="2117346" y="2280890"/>
                  <a:pt x="1841449" y="2404346"/>
                </a:cubicBezTo>
                <a:cubicBezTo>
                  <a:pt x="1565552" y="2527802"/>
                  <a:pt x="930001" y="2577340"/>
                  <a:pt x="493865" y="2436928"/>
                </a:cubicBezTo>
                <a:cubicBezTo>
                  <a:pt x="57729" y="2296516"/>
                  <a:pt x="20896" y="1845613"/>
                  <a:pt x="318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xmlns="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8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CF3D5BE-5349-4C3C-AECD-58BB761B8CB9}"/>
              </a:ext>
            </a:extLst>
          </p:cNvPr>
          <p:cNvSpPr/>
          <p:nvPr/>
        </p:nvSpPr>
        <p:spPr>
          <a:xfrm>
            <a:off x="8629950" y="3067550"/>
            <a:ext cx="1613172" cy="161317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B46D5886-5822-4A2B-9337-DBB07C4F4543}"/>
              </a:ext>
            </a:extLst>
          </p:cNvPr>
          <p:cNvSpPr/>
          <p:nvPr/>
        </p:nvSpPr>
        <p:spPr>
          <a:xfrm>
            <a:off x="2988654" y="238116"/>
            <a:ext cx="2219875" cy="2219876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E95E682-CA57-4201-AA6D-7F6586E25098}"/>
              </a:ext>
            </a:extLst>
          </p:cNvPr>
          <p:cNvSpPr/>
          <p:nvPr/>
        </p:nvSpPr>
        <p:spPr>
          <a:xfrm>
            <a:off x="5253571" y="3017722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5E60D1D4-7C1B-4A02-A31A-D45F38C54D46}"/>
              </a:ext>
            </a:extLst>
          </p:cNvPr>
          <p:cNvSpPr/>
          <p:nvPr/>
        </p:nvSpPr>
        <p:spPr>
          <a:xfrm>
            <a:off x="6173983" y="4960322"/>
            <a:ext cx="1840823" cy="1840823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EC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peech Bubble: Oval 63">
            <a:extLst>
              <a:ext uri="{FF2B5EF4-FFF2-40B4-BE49-F238E27FC236}">
                <a16:creationId xmlns:a16="http://schemas.microsoft.com/office/drawing/2014/main" xmlns="" id="{CB30A57F-7811-4C5E-B337-8DF2F80D879F}"/>
              </a:ext>
            </a:extLst>
          </p:cNvPr>
          <p:cNvSpPr/>
          <p:nvPr/>
        </p:nvSpPr>
        <p:spPr>
          <a:xfrm rot="837819">
            <a:off x="4990121" y="1052847"/>
            <a:ext cx="1705745" cy="1680671"/>
          </a:xfrm>
          <a:prstGeom prst="wedgeEllipseCallout">
            <a:avLst>
              <a:gd name="adj1" fmla="val -88598"/>
              <a:gd name="adj2" fmla="val -3259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86C59E40-3306-41FE-98C4-7FF0239EC624}"/>
              </a:ext>
            </a:extLst>
          </p:cNvPr>
          <p:cNvSpPr txBox="1"/>
          <p:nvPr/>
        </p:nvSpPr>
        <p:spPr>
          <a:xfrm>
            <a:off x="4958469" y="1384177"/>
            <a:ext cx="1769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نَحْنُ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نُحِبُّ التَّعاوُنَ و النَّظَافَةَ .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2" name="Speech Bubble: Oval 61">
            <a:extLst>
              <a:ext uri="{FF2B5EF4-FFF2-40B4-BE49-F238E27FC236}">
                <a16:creationId xmlns:a16="http://schemas.microsoft.com/office/drawing/2014/main" xmlns="" id="{A9996957-B703-4E81-8CCD-AD1905290AD9}"/>
              </a:ext>
            </a:extLst>
          </p:cNvPr>
          <p:cNvSpPr/>
          <p:nvPr/>
        </p:nvSpPr>
        <p:spPr>
          <a:xfrm rot="837819">
            <a:off x="7909166" y="4679619"/>
            <a:ext cx="1688409" cy="1657335"/>
          </a:xfrm>
          <a:prstGeom prst="wedgeEllipseCallout">
            <a:avLst>
              <a:gd name="adj1" fmla="val -50853"/>
              <a:gd name="adj2" fmla="val 5941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C4B33B5C-764F-4CCA-A541-54CF0117CCD0}"/>
              </a:ext>
            </a:extLst>
          </p:cNvPr>
          <p:cNvSpPr txBox="1"/>
          <p:nvPr/>
        </p:nvSpPr>
        <p:spPr>
          <a:xfrm>
            <a:off x="7877834" y="5277453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أنْتَ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وَلَدٌ مُجْتَهِدٌ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7" name="Speech Bubble: Oval 56">
            <a:extLst>
              <a:ext uri="{FF2B5EF4-FFF2-40B4-BE49-F238E27FC236}">
                <a16:creationId xmlns:a16="http://schemas.microsoft.com/office/drawing/2014/main" xmlns="" id="{902585B5-9E9F-4BFA-87D3-091704E7FD25}"/>
              </a:ext>
            </a:extLst>
          </p:cNvPr>
          <p:cNvSpPr/>
          <p:nvPr/>
        </p:nvSpPr>
        <p:spPr>
          <a:xfrm rot="837819">
            <a:off x="3440859" y="2612813"/>
            <a:ext cx="1688409" cy="1657335"/>
          </a:xfrm>
          <a:prstGeom prst="wedgeEllipseCallout">
            <a:avLst>
              <a:gd name="adj1" fmla="val 77956"/>
              <a:gd name="adj2" fmla="val 2531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7652DCF-0D86-4975-A891-CAF00EF596ED}"/>
              </a:ext>
            </a:extLst>
          </p:cNvPr>
          <p:cNvSpPr txBox="1"/>
          <p:nvPr/>
        </p:nvSpPr>
        <p:spPr>
          <a:xfrm>
            <a:off x="3358251" y="3017722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نَحْنُ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نَسْبَحُ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أُحَاكِي </a:t>
              </a:r>
              <a:r>
                <a:rPr lang="ar-SY" sz="2400" b="1" dirty="0" smtClean="0"/>
                <a:t>بِاسْتِخْدَام الضَّمِيْرَيْن (</a:t>
              </a:r>
              <a:r>
                <a:rPr lang="ar-SY" sz="2400" b="1" dirty="0" smtClean="0">
                  <a:solidFill>
                    <a:srgbClr val="FF0000"/>
                  </a:solidFill>
                </a:rPr>
                <a:t>أَنَا</a:t>
              </a:r>
              <a:r>
                <a:rPr lang="ar-SY" sz="2400" b="1" dirty="0" smtClean="0"/>
                <a:t>, </a:t>
              </a:r>
              <a:r>
                <a:rPr lang="ar-SY" sz="2400" b="1" dirty="0" smtClean="0">
                  <a:solidFill>
                    <a:srgbClr val="FF0000"/>
                  </a:solidFill>
                </a:rPr>
                <a:t>نَحْنَ</a:t>
              </a:r>
              <a:r>
                <a:rPr lang="ar-SY" sz="2400" b="1" dirty="0" smtClean="0"/>
                <a:t>):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8451076" y="1644610"/>
            <a:ext cx="1688409" cy="1657335"/>
          </a:xfrm>
          <a:prstGeom prst="wedgeEllipseCallout">
            <a:avLst>
              <a:gd name="adj1" fmla="val 1992"/>
              <a:gd name="adj2" fmla="val 6958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8398811" y="2263235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أُساعِدُ أمِّيْ 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CC200DC-0091-4D44-B6E1-DD42DA2CA208}"/>
              </a:ext>
            </a:extLst>
          </p:cNvPr>
          <p:cNvSpPr txBox="1"/>
          <p:nvPr/>
        </p:nvSpPr>
        <p:spPr>
          <a:xfrm>
            <a:off x="1607180" y="1893903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يَشْرَبُ الجَدُّ بِيَدَيْهِ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Oval 49">
            <a:extLst>
              <a:ext uri="{FF2B5EF4-FFF2-40B4-BE49-F238E27FC236}">
                <a16:creationId xmlns:a16="http://schemas.microsoft.com/office/drawing/2014/main" xmlns="" id="{5E95E682-CA57-4201-AA6D-7F6586E25098}"/>
              </a:ext>
            </a:extLst>
          </p:cNvPr>
          <p:cNvSpPr/>
          <p:nvPr/>
        </p:nvSpPr>
        <p:spPr>
          <a:xfrm flipH="1">
            <a:off x="564920" y="4794548"/>
            <a:ext cx="1840823" cy="1840823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peech Bubble: Oval 56">
            <a:extLst>
              <a:ext uri="{FF2B5EF4-FFF2-40B4-BE49-F238E27FC236}">
                <a16:creationId xmlns:a16="http://schemas.microsoft.com/office/drawing/2014/main" xmlns="" id="{902585B5-9E9F-4BFA-87D3-091704E7FD25}"/>
              </a:ext>
            </a:extLst>
          </p:cNvPr>
          <p:cNvSpPr/>
          <p:nvPr/>
        </p:nvSpPr>
        <p:spPr>
          <a:xfrm rot="20762181" flipH="1">
            <a:off x="1908236" y="4003722"/>
            <a:ext cx="1688409" cy="1657335"/>
          </a:xfrm>
          <a:prstGeom prst="wedgeEllipseCallout">
            <a:avLst>
              <a:gd name="adj1" fmla="val 50258"/>
              <a:gd name="adj2" fmla="val 5373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57">
            <a:extLst>
              <a:ext uri="{FF2B5EF4-FFF2-40B4-BE49-F238E27FC236}">
                <a16:creationId xmlns:a16="http://schemas.microsoft.com/office/drawing/2014/main" xmlns="" id="{A7652DCF-0D86-4975-A891-CAF00EF596ED}"/>
              </a:ext>
            </a:extLst>
          </p:cNvPr>
          <p:cNvSpPr txBox="1"/>
          <p:nvPr/>
        </p:nvSpPr>
        <p:spPr>
          <a:xfrm flipH="1">
            <a:off x="1870509" y="4627712"/>
            <a:ext cx="1894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نَحْنَ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نَأكُلُ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8" name="Oval 49">
            <a:extLst>
              <a:ext uri="{FF2B5EF4-FFF2-40B4-BE49-F238E27FC236}">
                <a16:creationId xmlns:a16="http://schemas.microsoft.com/office/drawing/2014/main" xmlns="" id="{5E95E682-CA57-4201-AA6D-7F6586E25098}"/>
              </a:ext>
            </a:extLst>
          </p:cNvPr>
          <p:cNvSpPr/>
          <p:nvPr/>
        </p:nvSpPr>
        <p:spPr>
          <a:xfrm>
            <a:off x="1147831" y="1459547"/>
            <a:ext cx="1840823" cy="1840823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peech Bubble: Oval 56">
            <a:extLst>
              <a:ext uri="{FF2B5EF4-FFF2-40B4-BE49-F238E27FC236}">
                <a16:creationId xmlns:a16="http://schemas.microsoft.com/office/drawing/2014/main" xmlns="" id="{902585B5-9E9F-4BFA-87D3-091704E7FD25}"/>
              </a:ext>
            </a:extLst>
          </p:cNvPr>
          <p:cNvSpPr/>
          <p:nvPr/>
        </p:nvSpPr>
        <p:spPr>
          <a:xfrm rot="837819">
            <a:off x="54136" y="244346"/>
            <a:ext cx="1688409" cy="1657335"/>
          </a:xfrm>
          <a:prstGeom prst="wedgeEllipseCallout">
            <a:avLst>
              <a:gd name="adj1" fmla="val 67291"/>
              <a:gd name="adj2" fmla="val 19727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57">
            <a:extLst>
              <a:ext uri="{FF2B5EF4-FFF2-40B4-BE49-F238E27FC236}">
                <a16:creationId xmlns:a16="http://schemas.microsoft.com/office/drawing/2014/main" xmlns="" id="{A7652DCF-0D86-4975-A891-CAF00EF596ED}"/>
              </a:ext>
            </a:extLst>
          </p:cNvPr>
          <p:cNvSpPr txBox="1"/>
          <p:nvPr/>
        </p:nvSpPr>
        <p:spPr>
          <a:xfrm>
            <a:off x="86635" y="861515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0000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أنَا </a:t>
            </a:r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اُلَوِّنُ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22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61" grpId="0" animBg="1"/>
      <p:bldP spid="50" grpId="0" animBg="1"/>
      <p:bldP spid="60" grpId="0" animBg="1"/>
      <p:bldP spid="64" grpId="0" animBg="1"/>
      <p:bldP spid="77" grpId="0"/>
      <p:bldP spid="62" grpId="0" animBg="1"/>
      <p:bldP spid="63" grpId="0"/>
      <p:bldP spid="57" grpId="0" animBg="1"/>
      <p:bldP spid="58" grpId="0"/>
      <p:bldP spid="31" grpId="0" animBg="1"/>
      <p:bldP spid="32" grpId="0"/>
      <p:bldP spid="56" grpId="0"/>
      <p:bldP spid="33" grpId="0" animBg="1"/>
      <p:bldP spid="34" grpId="0" animBg="1"/>
      <p:bldP spid="35" grpId="0"/>
      <p:bldP spid="28" grpId="0" animBg="1"/>
      <p:bldP spid="29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مِيْزَان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عِنَب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نُقُود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نُـ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ـنَـ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ن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أَرْسُمْ دَائِرَة حَوْلَ الحَرِفْ </a:t>
              </a:r>
              <a:r>
                <a:rPr lang="ar-SY" sz="2400" dirty="0" smtClean="0"/>
                <a:t>ن ثمَّ </a:t>
              </a:r>
              <a:r>
                <a:rPr lang="ar-SY" sz="2400" dirty="0"/>
                <a:t>اكْتُبُهُ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نَخْلَة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نَـ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823096" y="2797736"/>
            <a:ext cx="381590" cy="381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565233" y="2811365"/>
            <a:ext cx="440236" cy="4402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316158" y="2882105"/>
            <a:ext cx="388455" cy="4492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784434" y="2827982"/>
            <a:ext cx="465229" cy="465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841138" y="1776736"/>
            <a:ext cx="5237356" cy="2142929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834173"/>
            <a:ext cx="5022086" cy="201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136</Words>
  <Application>Microsoft Office PowerPoint</Application>
  <PresentationFormat>مخصص</PresentationFormat>
  <Paragraphs>43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311</cp:revision>
  <dcterms:created xsi:type="dcterms:W3CDTF">2020-09-22T10:26:44Z</dcterms:created>
  <dcterms:modified xsi:type="dcterms:W3CDTF">2021-04-23T17:04:43Z</dcterms:modified>
</cp:coreProperties>
</file>