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65" r:id="rId3"/>
    <p:sldId id="264" r:id="rId4"/>
    <p:sldId id="257" r:id="rId5"/>
    <p:sldId id="258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aximized" horzBarState="maximized">
    <p:restoredLeft sz="65430" autoAdjust="0"/>
    <p:restoredTop sz="86380" autoAdjust="0"/>
  </p:normalViewPr>
  <p:slideViewPr>
    <p:cSldViewPr>
      <p:cViewPr varScale="1">
        <p:scale>
          <a:sx n="74" d="100"/>
          <a:sy n="74" d="100"/>
        </p:scale>
        <p:origin x="-175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62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27/12/37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27/12/37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27/12/37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27/12/37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27/12/37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27/12/37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27/12/37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27/12/37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27/12/37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27/12/37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5F245-1E67-4A1F-92E5-F635E95B0CB7}" type="datetimeFigureOut">
              <a:rPr lang="ar-SA" smtClean="0"/>
              <a:pPr/>
              <a:t>27/12/37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35F245-1E67-4A1F-92E5-F635E95B0CB7}" type="datetimeFigureOut">
              <a:rPr lang="ar-SA" smtClean="0"/>
              <a:pPr/>
              <a:t>27/12/37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458A6-0D65-4F77-B1EC-3B6676897079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7504" y="201414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الأول 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5292080" y="188641"/>
            <a:ext cx="3600400" cy="89255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400" dirty="0" smtClean="0">
                <a:solidFill>
                  <a:srgbClr val="0070C0"/>
                </a:solidFill>
              </a:rPr>
              <a:t>الموضوع : الوحدة الأولى </a:t>
            </a:r>
          </a:p>
          <a:p>
            <a:pPr algn="ctr"/>
            <a:r>
              <a:rPr lang="ar-SA" sz="2400" smtClean="0">
                <a:solidFill>
                  <a:srgbClr val="0070C0"/>
                </a:solidFill>
              </a:rPr>
              <a:t>             ( </a:t>
            </a:r>
            <a:r>
              <a:rPr lang="ar-SA" sz="2400" dirty="0" err="1" smtClean="0">
                <a:solidFill>
                  <a:srgbClr val="0070C0"/>
                </a:solidFill>
              </a:rPr>
              <a:t>أسرتي )</a:t>
            </a:r>
            <a:r>
              <a:rPr lang="ar-SA" sz="2800" dirty="0" smtClean="0">
                <a:solidFill>
                  <a:srgbClr val="0070C0"/>
                </a:solidFill>
              </a:rPr>
              <a:t> </a:t>
            </a:r>
            <a:endParaRPr lang="ar-SA" sz="2400" dirty="0">
              <a:solidFill>
                <a:srgbClr val="0070C0"/>
              </a:solidFill>
            </a:endParaRPr>
          </a:p>
        </p:txBody>
      </p:sp>
      <p:graphicFrame>
        <p:nvGraphicFramePr>
          <p:cNvPr id="14" name="جدول 13"/>
          <p:cNvGraphicFramePr>
            <a:graphicFrameLocks noGrp="1"/>
          </p:cNvGraphicFramePr>
          <p:nvPr/>
        </p:nvGraphicFramePr>
        <p:xfrm>
          <a:off x="395536" y="1265991"/>
          <a:ext cx="8496943" cy="5331361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9887"/>
                <a:gridCol w="694192"/>
                <a:gridCol w="1388384"/>
                <a:gridCol w="2701684"/>
                <a:gridCol w="1018992"/>
                <a:gridCol w="749955"/>
                <a:gridCol w="1213849"/>
              </a:tblGrid>
              <a:tr h="497365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المكون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الأهداف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الاجراءات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الاستراتيجيات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الوسائل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التقويم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3013449">
                <a:tc rowSpan="2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مدخل الوحدة </a:t>
                      </a:r>
                    </a:p>
                    <a:p>
                      <a:pPr algn="ctr" rtl="1"/>
                      <a:r>
                        <a:rPr lang="ar-SA" sz="1800" baseline="0" dirty="0" smtClean="0"/>
                        <a:t> 1</a:t>
                      </a:r>
                      <a:r>
                        <a:rPr lang="ar-SA" sz="1800" baseline="0" dirty="0" err="1" smtClean="0"/>
                        <a:t>)</a:t>
                      </a:r>
                      <a:r>
                        <a:rPr lang="ar-SA" sz="18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800" baseline="0" dirty="0" smtClean="0"/>
                        <a:t>ألاحظ وأعبر </a:t>
                      </a:r>
                      <a:endParaRPr lang="ar-SA" sz="1800" dirty="0" smtClean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تستطيع</a:t>
                      </a:r>
                      <a:r>
                        <a:rPr lang="ar-SA" sz="1600" baseline="0" dirty="0" smtClean="0"/>
                        <a:t> التلميذة أن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1</a:t>
                      </a:r>
                      <a:r>
                        <a:rPr lang="ar-SA" sz="1400" dirty="0" smtClean="0"/>
                        <a:t>- تعبر عن محتوى الصورة التي تشاهدها تعبيراً جيداً</a:t>
                      </a:r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2- تذكر الأحداث والمعلومات والشخصيات التي تشاهدها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3– تستنتج عنوان الوحدة ( </a:t>
                      </a:r>
                      <a:r>
                        <a:rPr lang="ar-SA" sz="1400" baseline="0" dirty="0" err="1" smtClean="0"/>
                        <a:t>أسرتي )</a:t>
                      </a:r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err="1" smtClean="0"/>
                        <a:t>4 </a:t>
                      </a:r>
                      <a:r>
                        <a:rPr lang="ar-SA" sz="1400" baseline="0" dirty="0" smtClean="0"/>
                        <a:t>– تحرص على الاقتداء بالنبي صلى الله عليه وسلم في آداب الحوار والحديث  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عرض صور المدخل على السبورة ثم المناقشة فيه </a:t>
                      </a:r>
                    </a:p>
                    <a:p>
                      <a:pPr algn="ctr" rtl="1"/>
                      <a:r>
                        <a:rPr lang="ar-SA" sz="1400" dirty="0" err="1" smtClean="0"/>
                        <a:t>2 </a:t>
                      </a:r>
                      <a:r>
                        <a:rPr lang="ar-SA" sz="1400" dirty="0" smtClean="0"/>
                        <a:t>–</a:t>
                      </a:r>
                      <a:r>
                        <a:rPr lang="ar-SA" sz="1400" baseline="0" dirty="0" smtClean="0"/>
                        <a:t> عرض الصور ثم أطلب من التلميذات ملاحظة الصورة وتأملها ثم التعبير والتحدث عنها مع ترديد مسمى المكون حتى </a:t>
                      </a:r>
                      <a:r>
                        <a:rPr lang="ar-SA" sz="1400" baseline="0" dirty="0" err="1" smtClean="0"/>
                        <a:t>تفهمه </a:t>
                      </a:r>
                      <a:r>
                        <a:rPr lang="ar-SA" sz="1400" baseline="0" dirty="0" smtClean="0"/>
                        <a:t>( ألاحظ </a:t>
                      </a:r>
                      <a:r>
                        <a:rPr lang="ar-SA" sz="1400" baseline="0" dirty="0" err="1" smtClean="0"/>
                        <a:t>وأعبر )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حثهن على الالتزام بآداب الحديث والحوار التي وصانا </a:t>
                      </a:r>
                      <a:r>
                        <a:rPr lang="ar-SA" sz="1400" baseline="0" dirty="0" err="1" smtClean="0"/>
                        <a:t>بها</a:t>
                      </a:r>
                      <a:r>
                        <a:rPr lang="ar-SA" sz="1400" baseline="0" dirty="0" smtClean="0"/>
                        <a:t> ديننا الإسلامي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4 – تعويد التلميذة على التحدث باللغة العربية الفصحى وتنقيح مفرداتها حتى تتقنها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5 – فتح الحوار مع التلميذات والمناقشة معهن في كيفية التعريف بالنفس </a:t>
                      </a:r>
                      <a:r>
                        <a:rPr lang="ar-SA" sz="1400" baseline="0" dirty="0" err="1" smtClean="0"/>
                        <a:t>والأسرة ...</a:t>
                      </a:r>
                      <a:r>
                        <a:rPr lang="ar-SA" sz="1400" baseline="0" dirty="0" smtClean="0"/>
                        <a:t> حتى نستنتج عنوان الوحدة  ثم أدونه على السبورة </a:t>
                      </a:r>
                      <a:endParaRPr lang="ar-S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رمي الكرة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 كرة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( بالمناقشة </a:t>
                      </a:r>
                      <a:r>
                        <a:rPr lang="ar-SA" sz="1400" baseline="0" dirty="0" err="1" smtClean="0"/>
                        <a:t>والملاحظة )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في  تعبير التلميذة وتحدثها عن ما تشاهده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/>
                </a:tc>
              </a:tr>
              <a:tr h="1673761">
                <a:tc vMerge="1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err="1" smtClean="0"/>
                        <a:t>2 )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algn="ctr" rtl="1"/>
                      <a:r>
                        <a:rPr lang="ar-SA" sz="1800" dirty="0" smtClean="0"/>
                        <a:t>أتعرف 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ctr" rtl="1">
                        <a:buAutoNum type="arabicParenR"/>
                      </a:pPr>
                      <a:r>
                        <a:rPr lang="ar-SA" sz="1400" baseline="0" dirty="0" smtClean="0"/>
                        <a:t>تعرف بنفسها وعائلتها </a:t>
                      </a:r>
                    </a:p>
                    <a:p>
                      <a:pPr marL="342900" indent="-342900" algn="ctr" rtl="1">
                        <a:buAutoNum type="arabicParenR"/>
                      </a:pPr>
                      <a:r>
                        <a:rPr lang="ar-SA" sz="1400" baseline="0" dirty="0" smtClean="0"/>
                        <a:t>تتعرف على شخصية عمر وأسرته </a:t>
                      </a:r>
                    </a:p>
                    <a:p>
                      <a:pPr marL="342900" indent="-342900" algn="ctr" rtl="1">
                        <a:buAutoNum type="arabicParenR"/>
                      </a:pPr>
                      <a:endParaRPr lang="ar-SA" sz="1400" baseline="0" dirty="0" smtClean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- عرض المكون عل  السبورة</a:t>
                      </a:r>
                      <a:r>
                        <a:rPr lang="ar-SA" sz="1400" baseline="0" dirty="0" smtClean="0"/>
                        <a:t> ثم المناقشة الصورة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- التعريف بالشخصيات المدروسة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- الترديد مع التلميذات اسم كل شخصية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4 </a:t>
                      </a:r>
                      <a:r>
                        <a:rPr lang="ar-SA" sz="1400" baseline="0" dirty="0" smtClean="0"/>
                        <a:t>- أطلب من التلميذات التعريف بأنفسهن وأسرتهن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أعواد لمثلجات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أعواد ملونة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( بالمناقشة </a:t>
                      </a:r>
                      <a:r>
                        <a:rPr lang="ar-SA" sz="1400" baseline="0" dirty="0" err="1" smtClean="0"/>
                        <a:t>والملاحظة )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467544" y="118373"/>
            <a:ext cx="828092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الصف الأول  الفصل الدراسي الأول  </a:t>
            </a:r>
            <a:r>
              <a:rPr lang="ar-SA" dirty="0" err="1" smtClean="0"/>
              <a:t>لعام /......................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11" name="جدول 10"/>
          <p:cNvGraphicFramePr>
            <a:graphicFrameLocks noGrp="1"/>
          </p:cNvGraphicFramePr>
          <p:nvPr/>
        </p:nvGraphicFramePr>
        <p:xfrm>
          <a:off x="323528" y="997083"/>
          <a:ext cx="8496943" cy="5650323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9887"/>
                <a:gridCol w="694192"/>
                <a:gridCol w="1388384"/>
                <a:gridCol w="2328704"/>
                <a:gridCol w="1214265"/>
                <a:gridCol w="927662"/>
                <a:gridCol w="1213849"/>
              </a:tblGrid>
              <a:tr h="853635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922010">
                <a:tc rowSpan="3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التمهيد </a:t>
                      </a:r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ar-SA" sz="1800" dirty="0" err="1" smtClean="0"/>
                        <a:t>1 </a:t>
                      </a:r>
                      <a:r>
                        <a:rPr lang="ar-SA" sz="1800" dirty="0" smtClean="0"/>
                        <a:t>- تقرأ</a:t>
                      </a:r>
                      <a:r>
                        <a:rPr lang="ar-SA" sz="1800" baseline="0" dirty="0" smtClean="0"/>
                        <a:t> كلمات وجمل من الدرس السابق  </a:t>
                      </a:r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r>
                        <a:rPr lang="ar-SA" sz="1800" baseline="0" dirty="0" smtClean="0"/>
                        <a:t>2- تصوب الخطأ الذي تقع فيه زميلتها </a:t>
                      </a:r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r>
                        <a:rPr lang="ar-SA" sz="1800" baseline="0" dirty="0" smtClean="0"/>
                        <a:t>3- تجيب عن أسئلة المناقشة في الدرس السابق </a:t>
                      </a:r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r>
                        <a:rPr lang="ar-SA" sz="1800" baseline="0" dirty="0" smtClean="0"/>
                        <a:t>4- تستنتج عنوان الدرس الجديد  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قراءة كلمات وجمل الدرس السابق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أعواد المثلجات </a:t>
                      </a:r>
                    </a:p>
                    <a:p>
                      <a:pPr algn="ctr" rtl="1"/>
                      <a:r>
                        <a:rPr lang="ar-SA" sz="1600" dirty="0" smtClean="0"/>
                        <a:t>أو الرؤوس المرقمة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الكتاب المدرسي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قراءة</a:t>
                      </a:r>
                      <a:r>
                        <a:rPr lang="ar-SA" sz="1600" baseline="0" dirty="0" smtClean="0"/>
                        <a:t> التلميذة للكلمات قراءة صحيحة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0198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المناقشة في الدرس السابق </a:t>
                      </a:r>
                    </a:p>
                    <a:p>
                      <a:pPr algn="ctr" rtl="1"/>
                      <a:r>
                        <a:rPr lang="ar-SA" sz="1600" dirty="0" smtClean="0"/>
                        <a:t>1-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baseline="0" dirty="0" err="1" smtClean="0"/>
                        <a:t>ماذاتعلمت</a:t>
                      </a:r>
                      <a:r>
                        <a:rPr lang="ar-SA" sz="1600" baseline="0" dirty="0" smtClean="0"/>
                        <a:t> عن حرف </a:t>
                      </a:r>
                      <a:r>
                        <a:rPr lang="ar-SA" sz="1600" baseline="0" dirty="0" err="1" smtClean="0"/>
                        <a:t>الضاد ؟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2- اكتبي حرف الضاد في مواضعه </a:t>
                      </a:r>
                      <a:r>
                        <a:rPr lang="ar-SA" sz="1600" baseline="0" dirty="0" err="1" smtClean="0"/>
                        <a:t>المختلفة ؟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3- كيف ينطق </a:t>
                      </a:r>
                      <a:r>
                        <a:rPr lang="ar-SA" sz="1600" baseline="0" dirty="0" err="1" smtClean="0"/>
                        <a:t>حرف (ض </a:t>
                      </a:r>
                      <a:r>
                        <a:rPr lang="ar-SA" sz="1600" baseline="0" dirty="0" smtClean="0"/>
                        <a:t>)بالصوت القصير </a:t>
                      </a:r>
                      <a:r>
                        <a:rPr lang="ar-SA" sz="1600" baseline="0" dirty="0" err="1" smtClean="0"/>
                        <a:t>والطويل ؟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4- ماذا استفدت من الدرس </a:t>
                      </a:r>
                      <a:r>
                        <a:rPr lang="ar-SA" sz="1600" baseline="0" dirty="0" err="1" smtClean="0"/>
                        <a:t>السابق ؟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الكرسي الساخن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رمي الكرة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كرسي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كرة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إجابة التلميذة على الأسئلة إجابة</a:t>
                      </a:r>
                      <a:r>
                        <a:rPr lang="ar-SA" sz="1600" baseline="0" dirty="0" smtClean="0"/>
                        <a:t> صحيحة </a:t>
                      </a:r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04426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سرد قصة تحتوي</a:t>
                      </a:r>
                      <a:r>
                        <a:rPr lang="ar-SA" sz="1600" baseline="0" dirty="0" smtClean="0"/>
                        <a:t> على كلمات فيها الحرف الجديد ثم </a:t>
                      </a:r>
                      <a:r>
                        <a:rPr lang="ar-SA" sz="1600" baseline="0" dirty="0" err="1" smtClean="0"/>
                        <a:t>التركيزعلى</a:t>
                      </a:r>
                      <a:r>
                        <a:rPr lang="ar-SA" sz="1600" baseline="0" dirty="0" smtClean="0"/>
                        <a:t> الكلمات حتى تستنتج العنوان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أو عرض أشياء تبدأ بالحرف المدروس 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الدمى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صندوق المفاجآت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دمية </a:t>
                      </a:r>
                    </a:p>
                    <a:p>
                      <a:pPr algn="ctr" rtl="1"/>
                      <a:r>
                        <a:rPr lang="ar-SA" sz="1600" dirty="0" smtClean="0"/>
                        <a:t>بطاقات صور </a:t>
                      </a:r>
                    </a:p>
                    <a:p>
                      <a:pPr algn="ctr" rtl="1"/>
                      <a:r>
                        <a:rPr lang="ar-SA" sz="1600" dirty="0" smtClean="0"/>
                        <a:t>مجسمات </a:t>
                      </a:r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الملاحظة والتحدث عن </a:t>
                      </a:r>
                    </a:p>
                    <a:p>
                      <a:pPr algn="ctr" rtl="1"/>
                      <a:r>
                        <a:rPr lang="ar-SA" sz="1600" dirty="0" smtClean="0"/>
                        <a:t>ما تشاهده </a:t>
                      </a:r>
                    </a:p>
                    <a:p>
                      <a:pPr algn="ctr" rtl="1"/>
                      <a:r>
                        <a:rPr lang="ar-SA" sz="1600" dirty="0" smtClean="0"/>
                        <a:t>ثم تستنتج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العنوان </a:t>
                      </a:r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graphicFrame>
        <p:nvGraphicFramePr>
          <p:cNvPr id="14" name="جدول 13"/>
          <p:cNvGraphicFramePr>
            <a:graphicFrameLocks noGrp="1"/>
          </p:cNvGraphicFramePr>
          <p:nvPr/>
        </p:nvGraphicFramePr>
        <p:xfrm>
          <a:off x="251521" y="548680"/>
          <a:ext cx="8712967" cy="6103979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682802"/>
                <a:gridCol w="1044898"/>
                <a:gridCol w="1207480"/>
                <a:gridCol w="2943463"/>
                <a:gridCol w="1050955"/>
                <a:gridCol w="730218"/>
                <a:gridCol w="1053151"/>
              </a:tblGrid>
              <a:tr h="536896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المكون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الأهداف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الاجراءات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الاستراتيجيات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الوسائل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التقويم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610523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مدخل الوحدة </a:t>
                      </a:r>
                    </a:p>
                    <a:p>
                      <a:pPr algn="ctr" rtl="1"/>
                      <a:r>
                        <a:rPr lang="ar-SA" sz="1800" baseline="0" dirty="0" smtClean="0"/>
                        <a:t> 3</a:t>
                      </a:r>
                      <a:r>
                        <a:rPr lang="ar-SA" sz="1800" baseline="0" dirty="0" err="1" smtClean="0"/>
                        <a:t>)</a:t>
                      </a:r>
                      <a:r>
                        <a:rPr lang="ar-SA" sz="18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800" baseline="0" dirty="0" smtClean="0"/>
                        <a:t>أستمع وألاحظ ثم أجيب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تستطيع</a:t>
                      </a:r>
                      <a:r>
                        <a:rPr lang="ar-SA" sz="1600" baseline="0" dirty="0" smtClean="0"/>
                        <a:t> التلميذة أن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1</a:t>
                      </a:r>
                      <a:r>
                        <a:rPr lang="ar-SA" sz="1400" dirty="0" smtClean="0"/>
                        <a:t>-</a:t>
                      </a:r>
                      <a:r>
                        <a:rPr lang="ar-SA" sz="1400" baseline="0" dirty="0" smtClean="0"/>
                        <a:t> تستمع إلى </a:t>
                      </a:r>
                      <a:r>
                        <a:rPr lang="ar-SA" sz="1400" baseline="0" dirty="0" err="1" smtClean="0"/>
                        <a:t>االأحداث</a:t>
                      </a:r>
                      <a:r>
                        <a:rPr lang="ar-SA" sz="1400" baseline="0" dirty="0" smtClean="0"/>
                        <a:t>  بإنصات وانتباه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تلاحظ الصور وتربطها بالمعنى  لتفهمها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تجيب عن الأسئلة المعطاة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 1-</a:t>
                      </a:r>
                      <a:r>
                        <a:rPr lang="ar-SA" sz="1400" baseline="0" dirty="0" smtClean="0"/>
                        <a:t> عرض صور الأسرة على السبورة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شرح معنى كل صورة وتكرارها مع التلميذات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3 – ملاحظة التلميذة للصور وربطها بالمعنى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4 </a:t>
                      </a:r>
                      <a:r>
                        <a:rPr lang="ar-SA" sz="1400" baseline="0" dirty="0" smtClean="0"/>
                        <a:t>– المناقشة في </a:t>
                      </a:r>
                      <a:r>
                        <a:rPr lang="ar-SA" sz="1400" baseline="0" dirty="0" err="1" smtClean="0"/>
                        <a:t>االصور</a:t>
                      </a:r>
                      <a:endParaRPr lang="ar-SA" sz="1400" baseline="0" dirty="0" smtClean="0"/>
                    </a:p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ar-SA" sz="1400" baseline="0" dirty="0" smtClean="0"/>
                        <a:t>ماذا يعمل </a:t>
                      </a:r>
                      <a:r>
                        <a:rPr lang="ar-SA" sz="1400" baseline="0" dirty="0" err="1" smtClean="0"/>
                        <a:t>عمر ؟</a:t>
                      </a:r>
                      <a:endParaRPr lang="ar-SA" sz="1400" baseline="0" dirty="0" smtClean="0"/>
                    </a:p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ar-SA" sz="1400" baseline="0" dirty="0" smtClean="0"/>
                        <a:t>ماذا تعمل </a:t>
                      </a:r>
                      <a:r>
                        <a:rPr lang="ar-SA" sz="1400" baseline="0" dirty="0" err="1" smtClean="0"/>
                        <a:t>أسماء ؟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ar-SA" sz="1400" baseline="0" dirty="0" smtClean="0"/>
                        <a:t>ماذا تدرس </a:t>
                      </a:r>
                      <a:r>
                        <a:rPr lang="ar-SA" sz="1400" baseline="0" dirty="0" err="1" smtClean="0"/>
                        <a:t>أحلام ؟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ar-SA" sz="1400" baseline="0" dirty="0" smtClean="0"/>
                        <a:t>ماذا يدرس </a:t>
                      </a:r>
                      <a:r>
                        <a:rPr lang="ar-SA" sz="1400" baseline="0" dirty="0" err="1" smtClean="0"/>
                        <a:t>عمر ؟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>
                        <a:buFont typeface="Arial" pitchFamily="34" charset="0"/>
                        <a:buChar char="•"/>
                      </a:pPr>
                      <a:r>
                        <a:rPr lang="ar-SA" sz="1400" baseline="0" dirty="0" smtClean="0"/>
                        <a:t>هل مهند </a:t>
                      </a:r>
                      <a:r>
                        <a:rPr lang="ar-SA" sz="1400" baseline="0" dirty="0" err="1" smtClean="0"/>
                        <a:t>يدرس ؟</a:t>
                      </a:r>
                      <a:r>
                        <a:rPr lang="ar-SA" sz="1400" baseline="0" dirty="0" smtClean="0"/>
                        <a:t> </a:t>
                      </a:r>
                      <a:r>
                        <a:rPr lang="ar-SA" sz="1400" baseline="0" dirty="0" err="1" smtClean="0"/>
                        <a:t>ولماذا ؟</a:t>
                      </a:r>
                      <a:r>
                        <a:rPr lang="ar-SA" sz="1400" baseline="0" dirty="0" smtClean="0"/>
                        <a:t>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الكرسي الساخن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400" dirty="0" smtClean="0"/>
                    </a:p>
                    <a:p>
                      <a:pPr algn="ctr" rtl="1"/>
                      <a:endParaRPr lang="ar-SA" sz="1400" dirty="0" smtClean="0"/>
                    </a:p>
                    <a:p>
                      <a:pPr algn="ctr" rtl="1"/>
                      <a:r>
                        <a:rPr lang="ar-SA" sz="1400" dirty="0" smtClean="0"/>
                        <a:t>كرسي </a:t>
                      </a:r>
                      <a:endParaRPr lang="ar-SA" sz="1400" dirty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 </a:t>
                      </a:r>
                      <a:endParaRPr lang="ar-SA" sz="14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بالمناقشة والملاحظة تجيب التلميذة عن الأسئلة</a:t>
                      </a:r>
                      <a:r>
                        <a:rPr lang="ar-SA" sz="1400" baseline="0" dirty="0" smtClean="0"/>
                        <a:t> المعطاة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2168">
                <a:tc rowSpan="2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err="1" smtClean="0"/>
                        <a:t>4 )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algn="ctr" rtl="1"/>
                      <a:r>
                        <a:rPr lang="ar-SA" sz="1800" dirty="0" smtClean="0"/>
                        <a:t>أنشد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err="1" smtClean="0"/>
                        <a:t>1 </a:t>
                      </a:r>
                      <a:r>
                        <a:rPr lang="ar-SA" sz="1400" baseline="0" dirty="0" smtClean="0"/>
                        <a:t>– تردد النشيد بصوت جميل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تحفظ النشيد </a:t>
                      </a:r>
                      <a:r>
                        <a:rPr lang="ar-SA" sz="1400" baseline="0" dirty="0" err="1" smtClean="0"/>
                        <a:t>خفظ</a:t>
                      </a:r>
                      <a:r>
                        <a:rPr lang="ar-SA" sz="1400" baseline="0" dirty="0" smtClean="0"/>
                        <a:t> جيد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تحرص على دعاء الله سبحانه وتعالى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err="1" smtClean="0"/>
                        <a:t>1</a:t>
                      </a:r>
                      <a:r>
                        <a:rPr lang="ar-SA" sz="1400" baseline="0" dirty="0" err="1" smtClean="0"/>
                        <a:t> </a:t>
                      </a:r>
                      <a:r>
                        <a:rPr lang="ar-SA" sz="1400" baseline="0" dirty="0" smtClean="0"/>
                        <a:t>– عرض النشيد على السبورة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القراءة النموذجية للنشيد مع التلوين الصوتي ثم القراءة </a:t>
                      </a:r>
                      <a:r>
                        <a:rPr lang="ar-SA" sz="1400" baseline="0" dirty="0" err="1" smtClean="0"/>
                        <a:t>الزمرية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مع حثهن على جمال الصوت وحسن الإنشاد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شرح النشيد مع توضيح أهمية الدعاء وفضله </a:t>
                      </a:r>
                      <a:endParaRPr lang="ar-S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متابعة التلميذة في ترديد النشيد بطريقة صحيحة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3133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5</a:t>
                      </a:r>
                      <a:r>
                        <a:rPr lang="ar-SA" sz="1600" dirty="0" err="1" smtClean="0"/>
                        <a:t>)</a:t>
                      </a:r>
                      <a:endParaRPr lang="ar-SA" sz="1600" dirty="0" smtClean="0"/>
                    </a:p>
                    <a:p>
                      <a:pPr algn="ctr" rtl="1"/>
                      <a:r>
                        <a:rPr lang="ar-SA" sz="1800" dirty="0" smtClean="0"/>
                        <a:t>ألون الحروف</a:t>
                      </a:r>
                      <a:r>
                        <a:rPr lang="ar-SA" sz="1800" baseline="0" dirty="0" smtClean="0"/>
                        <a:t> المتشابهة </a:t>
                      </a:r>
                      <a:endParaRPr lang="ar-SA" sz="18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1-تميز بين الحروف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2-تلون الحروف المتشابهة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- عرض الحروف</a:t>
                      </a:r>
                      <a:r>
                        <a:rPr lang="ar-SA" sz="1400" baseline="0" dirty="0" smtClean="0"/>
                        <a:t> على السبورة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-القراءة النموذجية للحروف ثم </a:t>
                      </a:r>
                      <a:r>
                        <a:rPr lang="ar-SA" sz="1400" baseline="0" dirty="0" err="1" smtClean="0"/>
                        <a:t>الزمرية</a:t>
                      </a:r>
                      <a:r>
                        <a:rPr lang="ar-SA" sz="1400" baseline="0" dirty="0" smtClean="0"/>
                        <a:t> ثم الفردية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3- تلون التلميذة الحروف المتشابهة </a:t>
                      </a:r>
                      <a:endParaRPr lang="ar-S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baseline="0" dirty="0" smtClean="0"/>
                        <a:t>الكتاب المدرسي </a:t>
                      </a:r>
                    </a:p>
                    <a:p>
                      <a:pPr algn="ctr" rtl="1"/>
                      <a:endParaRPr lang="ar-SA" sz="14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ملاحظة التلميذة في نطق الحروف وتمييزها لها وكذلك تمييزها للألوان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7504" y="201414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الأول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sp>
        <p:nvSpPr>
          <p:cNvPr id="13" name="مربع نص 12"/>
          <p:cNvSpPr txBox="1"/>
          <p:nvPr/>
        </p:nvSpPr>
        <p:spPr>
          <a:xfrm>
            <a:off x="5436096" y="188640"/>
            <a:ext cx="3312368" cy="83099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ar-SA" sz="2400" dirty="0" err="1" smtClean="0">
                <a:solidFill>
                  <a:srgbClr val="0070C0"/>
                </a:solidFill>
              </a:rPr>
              <a:t>الموضوع :</a:t>
            </a:r>
            <a:r>
              <a:rPr lang="ar-SA" sz="2400" dirty="0" smtClean="0">
                <a:solidFill>
                  <a:srgbClr val="0070C0"/>
                </a:solidFill>
              </a:rPr>
              <a:t> </a:t>
            </a:r>
          </a:p>
          <a:p>
            <a:pPr algn="ctr"/>
            <a:r>
              <a:rPr lang="ar-SA" sz="2400" dirty="0" smtClean="0">
                <a:solidFill>
                  <a:srgbClr val="0070C0"/>
                </a:solidFill>
              </a:rPr>
              <a:t>حرف </a:t>
            </a:r>
            <a:r>
              <a:rPr lang="ar-SA" sz="2400" dirty="0" err="1" smtClean="0">
                <a:solidFill>
                  <a:srgbClr val="0070C0"/>
                </a:solidFill>
              </a:rPr>
              <a:t>الميم  </a:t>
            </a:r>
            <a:r>
              <a:rPr lang="ar-SA" sz="2400" dirty="0" smtClean="0">
                <a:solidFill>
                  <a:srgbClr val="0070C0"/>
                </a:solidFill>
              </a:rPr>
              <a:t>( </a:t>
            </a:r>
            <a:r>
              <a:rPr lang="ar-SA" sz="2400" dirty="0" err="1" smtClean="0">
                <a:solidFill>
                  <a:srgbClr val="0070C0"/>
                </a:solidFill>
              </a:rPr>
              <a:t>م )</a:t>
            </a:r>
            <a:r>
              <a:rPr lang="ar-SA" sz="2400" dirty="0" smtClean="0">
                <a:solidFill>
                  <a:srgbClr val="0070C0"/>
                </a:solidFill>
              </a:rPr>
              <a:t> </a:t>
            </a:r>
            <a:endParaRPr lang="ar-SA" sz="2400" dirty="0">
              <a:solidFill>
                <a:srgbClr val="0070C0"/>
              </a:solidFill>
            </a:endParaRPr>
          </a:p>
        </p:txBody>
      </p:sp>
      <p:graphicFrame>
        <p:nvGraphicFramePr>
          <p:cNvPr id="14" name="جدول 13"/>
          <p:cNvGraphicFramePr>
            <a:graphicFrameLocks noGrp="1"/>
          </p:cNvGraphicFramePr>
          <p:nvPr/>
        </p:nvGraphicFramePr>
        <p:xfrm>
          <a:off x="323528" y="1196752"/>
          <a:ext cx="8496943" cy="5129218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9887"/>
                <a:gridCol w="694192"/>
                <a:gridCol w="1388384"/>
                <a:gridCol w="2499068"/>
                <a:gridCol w="1139380"/>
                <a:gridCol w="832183"/>
                <a:gridCol w="1213849"/>
              </a:tblGrid>
              <a:tr h="792088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118181">
                <a:tc rowSpan="3"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التمهيد </a:t>
                      </a:r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تستطيع</a:t>
                      </a:r>
                      <a:r>
                        <a:rPr lang="ar-SA" sz="1600" baseline="0" dirty="0" smtClean="0"/>
                        <a:t> التلميذة أن</a:t>
                      </a:r>
                    </a:p>
                    <a:p>
                      <a:pPr algn="ctr" rtl="1"/>
                      <a:r>
                        <a:rPr lang="ar-SA" sz="1600" baseline="0" dirty="0" err="1" smtClean="0"/>
                        <a:t>1 </a:t>
                      </a:r>
                      <a:r>
                        <a:rPr lang="ar-SA" sz="1400" dirty="0" smtClean="0"/>
                        <a:t>– تسمع</a:t>
                      </a:r>
                      <a:r>
                        <a:rPr lang="ar-SA" sz="1400" baseline="0" dirty="0" smtClean="0"/>
                        <a:t> النشيد تسميعا متقناً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3- تذكر الحروف التي سيتم دراستها في الوحدة الأولى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err="1" smtClean="0"/>
                        <a:t>4 </a:t>
                      </a:r>
                      <a:r>
                        <a:rPr lang="ar-SA" sz="1400" baseline="0" dirty="0" smtClean="0"/>
                        <a:t>– </a:t>
                      </a:r>
                      <a:r>
                        <a:rPr lang="ar-SA" sz="1400" baseline="0" dirty="0" err="1" smtClean="0"/>
                        <a:t>تذكرعنوان</a:t>
                      </a:r>
                      <a:r>
                        <a:rPr lang="ar-SA" sz="1400" baseline="0" dirty="0" smtClean="0"/>
                        <a:t> الوحدة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err="1" smtClean="0"/>
                        <a:t>5 </a:t>
                      </a:r>
                      <a:r>
                        <a:rPr lang="ar-SA" sz="1400" baseline="0" dirty="0" smtClean="0"/>
                        <a:t>– تستنتج عنوان الدرس الجديد 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err="1" smtClean="0"/>
                        <a:t>1</a:t>
                      </a:r>
                      <a:r>
                        <a:rPr lang="ar-SA" sz="1600" baseline="0" dirty="0" err="1" smtClean="0"/>
                        <a:t> </a:t>
                      </a:r>
                      <a:r>
                        <a:rPr lang="ar-SA" sz="1600" baseline="0" dirty="0" smtClean="0"/>
                        <a:t>– الترديد الجماعي للنشيد </a:t>
                      </a:r>
                      <a:r>
                        <a:rPr lang="ar-SA" sz="1600" baseline="0" dirty="0" err="1" smtClean="0"/>
                        <a:t>لتذكيرالتلميذة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baseline="0" dirty="0" err="1" smtClean="0"/>
                        <a:t>به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err="1" smtClean="0"/>
                        <a:t>2 </a:t>
                      </a:r>
                      <a:r>
                        <a:rPr lang="ar-SA" sz="1600" baseline="0" dirty="0" smtClean="0"/>
                        <a:t>– التسميع الفردي </a:t>
                      </a:r>
                      <a:endParaRPr lang="ar-SA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الطاولة</a:t>
                      </a:r>
                      <a:r>
                        <a:rPr lang="ar-SA" sz="1600" baseline="0" dirty="0" smtClean="0"/>
                        <a:t> المستديرة 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="0" baseline="0" dirty="0" smtClean="0"/>
                        <a:t>باستخدام سجل التقويم تسمع التلميذة النشيد </a:t>
                      </a:r>
                      <a:endParaRPr lang="ar-SA" sz="1400" b="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5917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المناقشة</a:t>
                      </a:r>
                      <a:r>
                        <a:rPr lang="ar-SA" sz="1400" baseline="0" dirty="0" smtClean="0"/>
                        <a:t> مع التلميذات فيما </a:t>
                      </a:r>
                      <a:r>
                        <a:rPr lang="ar-SA" sz="1400" baseline="0" dirty="0" err="1" smtClean="0"/>
                        <a:t>يلي :</a:t>
                      </a:r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1 – ما عنوان الوحدة </a:t>
                      </a:r>
                      <a:r>
                        <a:rPr lang="ar-SA" sz="1400" baseline="0" dirty="0" err="1" smtClean="0"/>
                        <a:t>الأولى ؟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2 - ما هي حروف الوحدة </a:t>
                      </a:r>
                      <a:r>
                        <a:rPr lang="ar-SA" sz="1400" baseline="0" dirty="0" err="1" smtClean="0"/>
                        <a:t>الأولى  </a:t>
                      </a:r>
                      <a:r>
                        <a:rPr lang="ar-SA" sz="1400" baseline="0" dirty="0" smtClean="0"/>
                        <a:t>؟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رمي الكرة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كرة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إجابة التلميذة على الأسئلة إجابة</a:t>
                      </a:r>
                      <a:r>
                        <a:rPr lang="ar-SA" sz="1400" baseline="0" dirty="0" smtClean="0"/>
                        <a:t> صحيحة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( بالملاحظة</a:t>
                      </a:r>
                      <a:r>
                        <a:rPr lang="ar-SA" sz="1400" baseline="0" dirty="0" err="1" smtClean="0"/>
                        <a:t>)</a:t>
                      </a:r>
                      <a:endParaRPr lang="ar-SA" sz="14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219"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1- وضع أشياء تبدأ </a:t>
                      </a:r>
                      <a:r>
                        <a:rPr lang="ar-SA" sz="1600" dirty="0" err="1" smtClean="0"/>
                        <a:t>بحرف (م</a:t>
                      </a:r>
                      <a:r>
                        <a:rPr lang="ar-SA" sz="1600" baseline="0" dirty="0" err="1" smtClean="0"/>
                        <a:t> </a:t>
                      </a:r>
                      <a:r>
                        <a:rPr lang="ar-SA" sz="1600" baseline="0" dirty="0" smtClean="0"/>
                        <a:t>)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في صندوق المفاجآت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من قبل التلميذات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ثم عرضها أمام التلميذات مع التأكيد على الحرف الذي بدأت </a:t>
                      </a:r>
                      <a:r>
                        <a:rPr lang="ar-SA" sz="1600" baseline="0" dirty="0" err="1" smtClean="0"/>
                        <a:t>به</a:t>
                      </a:r>
                      <a:r>
                        <a:rPr lang="ar-SA" sz="1600" baseline="0" dirty="0" smtClean="0"/>
                        <a:t> (حرف </a:t>
                      </a:r>
                      <a:r>
                        <a:rPr lang="ar-SA" sz="1600" baseline="0" dirty="0" err="1" smtClean="0"/>
                        <a:t>الميم )</a:t>
                      </a:r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2- استنتاج عنوان الدرس وتدوينه على السبورة </a:t>
                      </a:r>
                      <a:endParaRPr lang="ar-SA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صندوق المفاجآت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مجسمات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تتحدث عن </a:t>
                      </a:r>
                    </a:p>
                    <a:p>
                      <a:pPr algn="ctr" rtl="1"/>
                      <a:r>
                        <a:rPr lang="ar-SA" sz="1600" dirty="0" smtClean="0"/>
                        <a:t>ما تشاهده </a:t>
                      </a:r>
                    </a:p>
                    <a:p>
                      <a:pPr algn="ctr" rtl="1"/>
                      <a:r>
                        <a:rPr lang="ar-SA" sz="1600" dirty="0" smtClean="0"/>
                        <a:t>ثم تستنتج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العنوان </a:t>
                      </a:r>
                    </a:p>
                    <a:p>
                      <a:pPr algn="ctr" rtl="1"/>
                      <a:endParaRPr lang="ar-SA" sz="160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/>
          <p:cNvGrpSpPr/>
          <p:nvPr/>
        </p:nvGrpSpPr>
        <p:grpSpPr>
          <a:xfrm>
            <a:off x="179512" y="764704"/>
            <a:ext cx="6918742" cy="5733256"/>
            <a:chOff x="-6678103" y="3102510"/>
            <a:chExt cx="7764008" cy="6007059"/>
          </a:xfrm>
          <a:scene3d>
            <a:camera prst="orthographicFront"/>
            <a:lightRig rig="flat" dir="t"/>
          </a:scene3d>
        </p:grpSpPr>
        <p:sp>
          <p:nvSpPr>
            <p:cNvPr id="3" name="مستطيل مستدير الزوايا 2"/>
            <p:cNvSpPr/>
            <p:nvPr/>
          </p:nvSpPr>
          <p:spPr>
            <a:xfrm>
              <a:off x="-3849919" y="3555191"/>
              <a:ext cx="4848315" cy="905363"/>
            </a:xfrm>
            <a:prstGeom prst="roundRect">
              <a:avLst>
                <a:gd name="adj" fmla="val 10000"/>
              </a:avLst>
            </a:prstGeom>
            <a:gradFill flip="none" rotWithShape="0">
              <a:gsLst>
                <a:gs pos="0">
                  <a:srgbClr val="FF66FF">
                    <a:tint val="66000"/>
                    <a:satMod val="160000"/>
                  </a:srgbClr>
                </a:gs>
                <a:gs pos="50000">
                  <a:srgbClr val="FF66FF">
                    <a:tint val="44500"/>
                    <a:satMod val="160000"/>
                  </a:srgbClr>
                </a:gs>
                <a:gs pos="100000">
                  <a:srgbClr val="FF66FF">
                    <a:tint val="23500"/>
                    <a:satMod val="160000"/>
                  </a:srgbClr>
                </a:gs>
              </a:gsLst>
              <a:lin ang="8100000" scaled="1"/>
              <a:tileRect/>
            </a:gradFill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rgbClr r="0" g="0" b="0"/>
            </a:fillRef>
            <a:effectRef idx="1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4" name="مستطيل 3"/>
            <p:cNvSpPr/>
            <p:nvPr/>
          </p:nvSpPr>
          <p:spPr>
            <a:xfrm>
              <a:off x="-3930724" y="3102510"/>
              <a:ext cx="5016629" cy="1282597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2000" kern="1200" dirty="0" smtClean="0"/>
            </a:p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2400" kern="1200" dirty="0" smtClean="0"/>
                <a:t>قبل </a:t>
              </a:r>
              <a:r>
                <a:rPr lang="ar-SA" sz="2400" kern="1200" dirty="0"/>
                <a:t>البدء في الدرس </a:t>
              </a:r>
              <a:r>
                <a:rPr lang="ar-SA" sz="2400" kern="1200" dirty="0" smtClean="0"/>
                <a:t>الجديد تطبيق استراتيجية</a:t>
              </a:r>
              <a:r>
                <a:rPr lang="en-US" sz="2400" kern="1200" dirty="0" smtClean="0"/>
                <a:t>KWL </a:t>
              </a:r>
              <a:endParaRPr lang="ar-SA" sz="2000" kern="1200" dirty="0"/>
            </a:p>
          </p:txBody>
        </p:sp>
        <p:sp>
          <p:nvSpPr>
            <p:cNvPr id="8" name="مستطيل 7"/>
            <p:cNvSpPr/>
            <p:nvPr/>
          </p:nvSpPr>
          <p:spPr>
            <a:xfrm>
              <a:off x="-6678103" y="8308345"/>
              <a:ext cx="6383615" cy="80122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" tIns="7620" rIns="7620" bIns="7620" numCol="1" spcCol="1270" anchor="ctr" anchorCtr="0">
              <a:noAutofit/>
            </a:bodyPr>
            <a:lstStyle/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SA" sz="2000" kern="1200" dirty="0" smtClean="0"/>
            </a:p>
            <a:p>
              <a:pPr lvl="0" algn="ctr" defTabSz="5334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SA" sz="1400" kern="1200" dirty="0" smtClean="0"/>
                <a:t>يمكن استخدام سبورة صغيرة جانبية أو لوحة للكتابة عليها عند إنجاز أي مرحلة من هذا الجدول </a:t>
              </a:r>
              <a:endParaRPr lang="ar-SA" sz="1400" kern="1200" dirty="0"/>
            </a:p>
          </p:txBody>
        </p:sp>
      </p:grpSp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5724128" y="2132856"/>
            <a:ext cx="2935287" cy="1009650"/>
          </a:xfrm>
          <a:prstGeom prst="rect">
            <a:avLst/>
          </a:prstGeom>
          <a:gradFill rotWithShape="0">
            <a:gsLst>
              <a:gs pos="0">
                <a:srgbClr val="FF6699"/>
              </a:gs>
              <a:gs pos="100000">
                <a:srgbClr val="FF6699">
                  <a:gamma/>
                  <a:tint val="20000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ar-S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abic Typesetting" pitchFamily="66" charset="-78"/>
                <a:ea typeface="Arial" pitchFamily="34" charset="0"/>
                <a:cs typeface="Arabic Typesetting" pitchFamily="66" charset="-78"/>
              </a:rPr>
              <a:t>جدول قياس المعرفة السابقة والمكتسبة </a:t>
            </a: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Arabic Typesetting" pitchFamily="66" charset="-78"/>
              </a:rPr>
              <a:t>kwl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Arial" pitchFamily="34" charset="0"/>
              <a:cs typeface="Arabic Typesetting" pitchFamily="66" charset="-78"/>
            </a:endParaRPr>
          </a:p>
          <a:p>
            <a:pPr marL="0" marR="0" lvl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S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2339752" y="260648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الأول 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564232" y="3429000"/>
          <a:ext cx="7824192" cy="259588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140306"/>
                <a:gridCol w="3075822"/>
                <a:gridCol w="2608064"/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تعرفين عن </a:t>
                      </a:r>
                      <a:r>
                        <a:rPr lang="ar-SA" dirty="0" err="1" smtClean="0"/>
                        <a:t>الحرف</a:t>
                      </a:r>
                      <a:r>
                        <a:rPr lang="ar-SA" baseline="0" dirty="0" err="1" smtClean="0"/>
                        <a:t> ؟</a:t>
                      </a:r>
                      <a:r>
                        <a:rPr lang="ar-SA" baseline="0" dirty="0" smtClean="0"/>
                        <a:t> 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تريدين أن تعرفين عن </a:t>
                      </a:r>
                      <a:r>
                        <a:rPr lang="ar-SA" dirty="0" err="1" smtClean="0"/>
                        <a:t>الحرف ؟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ماذا عرفت وتعلمت عن </a:t>
                      </a:r>
                      <a:r>
                        <a:rPr lang="ar-SA" dirty="0" err="1" smtClean="0"/>
                        <a:t>الحرف ؟</a:t>
                      </a:r>
                      <a:endParaRPr lang="ar-SA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  <a:alpha val="49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2195736" y="188640"/>
            <a:ext cx="5184576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تحضير لغتي باستخدام استراتيجيات التعلم النشط </a:t>
            </a:r>
          </a:p>
          <a:p>
            <a:pPr algn="ctr"/>
            <a:r>
              <a:rPr lang="ar-SA" dirty="0" smtClean="0"/>
              <a:t>الصف الأول  الفصل الدراسي الأول   </a:t>
            </a:r>
            <a:r>
              <a:rPr lang="ar-SA" dirty="0" err="1" smtClean="0"/>
              <a:t>لعام / ......................</a:t>
            </a:r>
            <a:endParaRPr lang="ar-SA" dirty="0" smtClean="0"/>
          </a:p>
          <a:p>
            <a:pPr algn="ctr"/>
            <a:endParaRPr lang="ar-SA" dirty="0"/>
          </a:p>
        </p:txBody>
      </p:sp>
      <p:graphicFrame>
        <p:nvGraphicFramePr>
          <p:cNvPr id="4" name="جدول 3"/>
          <p:cNvGraphicFramePr>
            <a:graphicFrameLocks noGrp="1"/>
          </p:cNvGraphicFramePr>
          <p:nvPr/>
        </p:nvGraphicFramePr>
        <p:xfrm>
          <a:off x="323528" y="908720"/>
          <a:ext cx="8496943" cy="55473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28568"/>
                <a:gridCol w="792871"/>
                <a:gridCol w="1461537"/>
                <a:gridCol w="2169063"/>
                <a:gridCol w="1103393"/>
                <a:gridCol w="1088911"/>
                <a:gridCol w="1052600"/>
              </a:tblGrid>
              <a:tr h="595329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3417628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1)</a:t>
                      </a:r>
                      <a:r>
                        <a:rPr lang="ar-SA" sz="1800" baseline="0" dirty="0" smtClean="0"/>
                        <a:t> ألاحظ وأتحدث </a:t>
                      </a:r>
                      <a:endParaRPr lang="ar-SA" sz="1800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- تحرص على الملاحظة الجيدة </a:t>
                      </a:r>
                    </a:p>
                    <a:p>
                      <a:pPr lvl="0" rtl="1"/>
                      <a:r>
                        <a:rPr lang="ar-SA" sz="1400" dirty="0" err="1" smtClean="0"/>
                        <a:t>2 </a:t>
                      </a:r>
                      <a:r>
                        <a:rPr lang="ar-SA" sz="1400" dirty="0" smtClean="0"/>
                        <a:t>- تفكر جيدا قبل الإجابة </a:t>
                      </a:r>
                    </a:p>
                    <a:p>
                      <a:pPr lvl="0" rtl="1"/>
                      <a:r>
                        <a:rPr lang="ar-SA" sz="1400" dirty="0" smtClean="0"/>
                        <a:t>3- تلتزم بآداب الحديث والحوار كما علمنا ديننا الإسلامي </a:t>
                      </a:r>
                    </a:p>
                    <a:p>
                      <a:pPr lvl="0" rtl="1"/>
                      <a:r>
                        <a:rPr lang="ar-SA" sz="1400" dirty="0" smtClean="0"/>
                        <a:t>* نسمع السؤال إلى نهايته ولا نقاطع الآخرين حتى ينتهوا من حديثهم </a:t>
                      </a:r>
                    </a:p>
                    <a:p>
                      <a:pPr lvl="0" rtl="1"/>
                      <a:r>
                        <a:rPr lang="ar-SA" sz="1400" dirty="0" smtClean="0"/>
                        <a:t>* نرفع أيدينا بهدوء </a:t>
                      </a:r>
                    </a:p>
                    <a:p>
                      <a:pPr lvl="0" rtl="1"/>
                      <a:r>
                        <a:rPr lang="ar-SA" sz="1400" dirty="0" smtClean="0"/>
                        <a:t>* نتكلم عندما يؤذن لنا </a:t>
                      </a:r>
                    </a:p>
                    <a:p>
                      <a:pPr lvl="0" rtl="1"/>
                      <a:r>
                        <a:rPr lang="ar-SA" sz="1400" dirty="0" smtClean="0"/>
                        <a:t>* نتكلم بصوت واضح ومسموع </a:t>
                      </a:r>
                    </a:p>
                    <a:p>
                      <a:pPr lvl="0" rtl="1"/>
                      <a:r>
                        <a:rPr lang="ar-SA" sz="1400" dirty="0" smtClean="0"/>
                        <a:t>* نحترم آراء الآخرين </a:t>
                      </a:r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- عرض </a:t>
                      </a:r>
                      <a:r>
                        <a:rPr lang="ar-SA" sz="1600" dirty="0" err="1" smtClean="0"/>
                        <a:t>الصور..</a:t>
                      </a:r>
                      <a:r>
                        <a:rPr lang="ar-SA" sz="1600" dirty="0" smtClean="0"/>
                        <a:t> ثم أطلب ملاحظة كل شيء في الصورة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2- حثهن على التفكير أولا ثم التحدث </a:t>
                      </a:r>
                      <a:r>
                        <a:rPr lang="ar-SA" sz="1600" dirty="0" err="1" smtClean="0"/>
                        <a:t>يعني </a:t>
                      </a:r>
                      <a:r>
                        <a:rPr lang="ar-SA" sz="1600" dirty="0" smtClean="0"/>
                        <a:t>( ألاحظ وأتحدث مع ترديد هذا المسمى حتى تحفظه جميع الطالبات وتفهمه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3- أرى وأفكر ثم أتحدث بدون استعجال ونلتزم بآداب الحديث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إعطاء التلميذات فرصة </a:t>
                      </a:r>
                      <a:r>
                        <a:rPr lang="ar-SA" sz="1600" dirty="0" err="1" smtClean="0"/>
                        <a:t>للتفكير </a:t>
                      </a:r>
                      <a:r>
                        <a:rPr lang="ar-SA" sz="1600" dirty="0" smtClean="0"/>
                        <a:t>( </a:t>
                      </a:r>
                      <a:r>
                        <a:rPr lang="ar-SA" sz="1600" dirty="0" err="1" smtClean="0"/>
                        <a:t>دقيقتين 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ثم تبدأ التلميذات بالتحدث عن الصورة الأولى مع شرح محتوياتها وربطها بالبيئة وإعطاؤهن فرصة </a:t>
                      </a:r>
                      <a:r>
                        <a:rPr lang="ar-SA" sz="1600" dirty="0" err="1" smtClean="0"/>
                        <a:t>للتنبؤ ..</a:t>
                      </a:r>
                      <a:r>
                        <a:rPr lang="ar-SA" sz="1600" dirty="0" smtClean="0"/>
                        <a:t> وعند ذكرهن لكلمة فيها </a:t>
                      </a:r>
                      <a:r>
                        <a:rPr lang="ar-SA" sz="1600" dirty="0" err="1" smtClean="0"/>
                        <a:t>حرف (م </a:t>
                      </a:r>
                      <a:r>
                        <a:rPr lang="ar-SA" sz="1600" dirty="0" smtClean="0"/>
                        <a:t>) نعيد الكلمة ونركز على الحرف </a:t>
                      </a:r>
                      <a:r>
                        <a:rPr lang="ar-SA" sz="1600" dirty="0" err="1" smtClean="0"/>
                        <a:t>ووننطقه</a:t>
                      </a:r>
                      <a:r>
                        <a:rPr lang="ar-SA" sz="1600" dirty="0" smtClean="0"/>
                        <a:t> جيدا 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وهكذا في بقية الصور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العصف </a:t>
                      </a:r>
                      <a:r>
                        <a:rPr lang="ar-SA" sz="1600" dirty="0" err="1" smtClean="0"/>
                        <a:t>الذهني </a:t>
                      </a:r>
                      <a:r>
                        <a:rPr lang="ar-SA" sz="1600" dirty="0" smtClean="0"/>
                        <a:t>+ النحلة</a:t>
                      </a:r>
                      <a:r>
                        <a:rPr lang="ar-SA" sz="1600" baseline="0" dirty="0" smtClean="0"/>
                        <a:t> وتنقلها بين المجموعات لتنهل منهن الإجابة  </a:t>
                      </a:r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endParaRPr lang="ar-SA" sz="18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التدريس التبادلي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( المرحلة </a:t>
                      </a:r>
                      <a:r>
                        <a:rPr lang="ar-SA" sz="1600" baseline="0" dirty="0" err="1" smtClean="0"/>
                        <a:t>الأولى )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التنبؤ</a:t>
                      </a:r>
                      <a:endParaRPr lang="ar-SA" sz="18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 </a:t>
                      </a:r>
                      <a:r>
                        <a:rPr lang="ar-SA" sz="1600" dirty="0" err="1" smtClean="0"/>
                        <a:t>الحاسوب </a:t>
                      </a:r>
                      <a:r>
                        <a:rPr lang="ar-SA" sz="1600" dirty="0" smtClean="0"/>
                        <a:t>+ 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مجسم نحلة </a:t>
                      </a:r>
                    </a:p>
                    <a:p>
                      <a:pPr algn="ctr" rtl="1"/>
                      <a:r>
                        <a:rPr lang="ar-SA" sz="1600" dirty="0" smtClean="0"/>
                        <a:t>+</a:t>
                      </a:r>
                      <a:r>
                        <a:rPr lang="ar-SA" sz="1600" baseline="0" dirty="0" smtClean="0"/>
                        <a:t> زهرات موزعة على المجموعات </a:t>
                      </a:r>
                      <a:endParaRPr lang="ar-SA" sz="160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smtClean="0"/>
                        <a:t>ملاحظة التلميذة ووصفها</a:t>
                      </a:r>
                      <a:r>
                        <a:rPr lang="ar-SA" sz="1800" baseline="0" dirty="0" smtClean="0"/>
                        <a:t> لما تشاهده مع التزامها بآداب الحديث والحوار</a:t>
                      </a:r>
                      <a:endParaRPr lang="ar-SA" sz="18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جدول 8"/>
          <p:cNvGraphicFramePr>
            <a:graphicFrameLocks noGrp="1"/>
          </p:cNvGraphicFramePr>
          <p:nvPr/>
        </p:nvGraphicFramePr>
        <p:xfrm>
          <a:off x="467544" y="4581128"/>
          <a:ext cx="1872208" cy="1608832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936104"/>
                <a:gridCol w="936104"/>
              </a:tblGrid>
              <a:tr h="514856">
                <a:tc gridSpan="2"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استراتيجية التدريس التبادلي </a:t>
                      </a:r>
                      <a:endParaRPr lang="ar-SA" sz="16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514856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التنبؤ</a:t>
                      </a:r>
                      <a:endParaRPr lang="ar-SA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المناقشة </a:t>
                      </a:r>
                      <a:endParaRPr lang="ar-SA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514856"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التوضيح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dirty="0" smtClean="0"/>
                        <a:t>التلخيص </a:t>
                      </a:r>
                      <a:endParaRPr lang="ar-S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جدول 1"/>
          <p:cNvGraphicFramePr>
            <a:graphicFrameLocks noGrp="1"/>
          </p:cNvGraphicFramePr>
          <p:nvPr/>
        </p:nvGraphicFramePr>
        <p:xfrm>
          <a:off x="179512" y="604722"/>
          <a:ext cx="8839585" cy="6061974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71971"/>
                <a:gridCol w="738712"/>
                <a:gridCol w="1569367"/>
                <a:gridCol w="2952017"/>
                <a:gridCol w="1149331"/>
                <a:gridCol w="858579"/>
                <a:gridCol w="799608"/>
              </a:tblGrid>
              <a:tr h="512031"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المكون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الأهداف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الاجراءات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الاستراتيجيات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الوسائل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التقويم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825254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2) ألاحظ  وأقرأ الكلمات</a:t>
                      </a:r>
                      <a:endParaRPr lang="ar-SA" dirty="0" smtClean="0"/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تلاحظ  الكلمة مع صورتها ملاحظة جيدة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2 </a:t>
                      </a:r>
                      <a:r>
                        <a:rPr lang="ar-SA" sz="1400" dirty="0" smtClean="0"/>
                        <a:t>– تميز بين الكلمات تمييزاً بصرياً 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3</a:t>
                      </a:r>
                      <a:r>
                        <a:rPr lang="ar-SA" sz="1400" baseline="0" dirty="0" err="1" smtClean="0"/>
                        <a:t> </a:t>
                      </a:r>
                      <a:r>
                        <a:rPr lang="ar-SA" sz="1400" baseline="0" dirty="0" smtClean="0"/>
                        <a:t>– تقرأ الكلمات قراءة صحيحة مع مراعاة الحركات </a:t>
                      </a:r>
                      <a:r>
                        <a:rPr lang="ar-SA" sz="1400" baseline="0" dirty="0" err="1" smtClean="0"/>
                        <a:t>والمدود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عرض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الكلمة مع صورتها</a:t>
                      </a:r>
                    </a:p>
                    <a:p>
                      <a:pPr lvl="0" algn="ctr" rtl="1"/>
                      <a:r>
                        <a:rPr lang="ar-SA" sz="1600" dirty="0" smtClean="0"/>
                        <a:t>2- القراءة النموذجية</a:t>
                      </a:r>
                      <a:r>
                        <a:rPr lang="ar-SA" sz="1600" baseline="0" dirty="0" smtClean="0"/>
                        <a:t> للكلمة ثم </a:t>
                      </a:r>
                      <a:r>
                        <a:rPr lang="ar-SA" sz="1600" baseline="0" dirty="0" err="1" smtClean="0"/>
                        <a:t>الزمرية</a:t>
                      </a:r>
                      <a:r>
                        <a:rPr lang="ar-SA" sz="1600" baseline="0" dirty="0" smtClean="0"/>
                        <a:t> ثم </a:t>
                      </a:r>
                      <a:r>
                        <a:rPr lang="ar-SA" sz="1600" baseline="0" dirty="0" err="1" smtClean="0"/>
                        <a:t>المجيدات </a:t>
                      </a:r>
                      <a:r>
                        <a:rPr lang="ar-SA" sz="1600" dirty="0" smtClean="0"/>
                        <a:t>، مع التأكيد والترديد للحرف المدروس بحركاته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baseline="0" dirty="0" err="1" smtClean="0"/>
                        <a:t>ومدوده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المناقشة والحوار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+ بناء المكعبات الملونة </a:t>
                      </a:r>
                    </a:p>
                    <a:p>
                      <a:pPr algn="ctr" rtl="1"/>
                      <a:r>
                        <a:rPr lang="ar-SA" sz="1600" dirty="0" smtClean="0"/>
                        <a:t>( </a:t>
                      </a:r>
                      <a:r>
                        <a:rPr lang="ar-SA" sz="1600" dirty="0" err="1" smtClean="0"/>
                        <a:t>مستمر )</a:t>
                      </a:r>
                      <a:endParaRPr lang="ar-SA" sz="18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dirty="0" smtClean="0"/>
                        <a:t>الملاحظة </a:t>
                      </a:r>
                    </a:p>
                    <a:p>
                      <a:pPr algn="ctr" rtl="1"/>
                      <a:r>
                        <a:rPr lang="ar-SA" sz="1400" dirty="0" smtClean="0"/>
                        <a:t>لقراءة</a:t>
                      </a:r>
                    </a:p>
                    <a:p>
                      <a:pPr algn="ctr" rtl="1"/>
                      <a:r>
                        <a:rPr lang="ar-SA" sz="1400" dirty="0" smtClean="0"/>
                        <a:t>التلميذة للكلمات قراءة</a:t>
                      </a:r>
                    </a:p>
                    <a:p>
                      <a:pPr algn="ctr" rtl="1"/>
                      <a:r>
                        <a:rPr lang="ar-SA" sz="1400" dirty="0" smtClean="0"/>
                        <a:t>صحيحة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425217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err="1" smtClean="0"/>
                        <a:t>3 )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algn="ctr" rtl="1"/>
                      <a:r>
                        <a:rPr lang="ar-SA" sz="1800" dirty="0" smtClean="0"/>
                        <a:t>ألاحظ</a:t>
                      </a:r>
                      <a:r>
                        <a:rPr lang="ar-SA" sz="1800" baseline="0" dirty="0" smtClean="0"/>
                        <a:t> وأقرأ الجمل </a:t>
                      </a:r>
                      <a:endParaRPr lang="ar-SA" sz="18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تلاحظ</a:t>
                      </a:r>
                      <a:r>
                        <a:rPr lang="ar-SA" sz="1400" baseline="0" dirty="0" smtClean="0"/>
                        <a:t> الجملة مع صورتها ملاحظة جيدة </a:t>
                      </a:r>
                    </a:p>
                    <a:p>
                      <a:pPr lvl="0"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تقرأ الجمل قراءة صحيحة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3- تميز بين الجمل وتقرأها مجردة من الصور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4- ترتب الكلمات لتكون جملة مفيدة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5- ترتب الجمل لتكون النص ترتيبا صحيحا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6- تكتشف الحرف في الكلمات بمواضعه المختلفة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7- تحب أسرتها وتحترمها وتشعر بالانتماء لها 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1- عرض الجمل مع</a:t>
                      </a:r>
                      <a:r>
                        <a:rPr lang="ar-SA" sz="1400" baseline="0" dirty="0" smtClean="0"/>
                        <a:t> صورها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القراءة </a:t>
                      </a:r>
                      <a:r>
                        <a:rPr lang="ar-SA" sz="1400" baseline="0" dirty="0" err="1" smtClean="0"/>
                        <a:t>النوذجية</a:t>
                      </a:r>
                      <a:r>
                        <a:rPr lang="ar-SA" sz="1400" baseline="0" dirty="0" smtClean="0"/>
                        <a:t> ثم </a:t>
                      </a:r>
                      <a:r>
                        <a:rPr lang="ar-SA" sz="1400" baseline="0" dirty="0" err="1" smtClean="0"/>
                        <a:t>الزمرية</a:t>
                      </a:r>
                      <a:r>
                        <a:rPr lang="ar-SA" sz="1400" baseline="0" dirty="0" smtClean="0"/>
                        <a:t> ثم المجيدات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3-المناقشة في الدرس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4-  الشرح المبسط لمضمون النص وربطه بالبيئة وبيان أهمية قواعد السلامة في الطريق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5 </a:t>
                      </a:r>
                      <a:r>
                        <a:rPr lang="ar-SA" sz="1400" baseline="0" dirty="0" smtClean="0"/>
                        <a:t>- كذلك التركيز على المفردات اللغوية كالحرف المشدد والتاء المفتوحة والمربوطة وغيرها من القاعدات اللغوية المدروسة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6 </a:t>
                      </a:r>
                      <a:r>
                        <a:rPr lang="ar-SA" sz="1400" baseline="0" dirty="0" smtClean="0"/>
                        <a:t>– تغيير مكان الجمل وقراءتها من قبل التلميذات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7- إعادة ترتيب الجمل ثم قراءتها من قبل التلميذات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8- وضع دائرة على الحرف المدروس والتركيز على نطقه بالحركات </a:t>
                      </a:r>
                      <a:r>
                        <a:rPr lang="ar-SA" sz="1400" baseline="0" dirty="0" err="1" smtClean="0"/>
                        <a:t>والمدود</a:t>
                      </a:r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9- تحليل جملة إلى كلمات ثم إعادة ترتيبها من قبل التلميذات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لعب الأدوار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فكر زاوج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شارك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المرحلة </a:t>
                      </a:r>
                      <a:r>
                        <a:rPr lang="ar-SA" sz="1600" baseline="0" dirty="0" err="1" smtClean="0"/>
                        <a:t>2و3</a:t>
                      </a:r>
                      <a:r>
                        <a:rPr lang="ar-SA" sz="1600" baseline="0" dirty="0" smtClean="0"/>
                        <a:t> من التدريس التبادلي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بطاقات ملونة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بطاقات مغناطيسية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قراءة التلميذة للجمل </a:t>
                      </a:r>
                      <a:r>
                        <a:rPr lang="ar-SA" sz="1400" dirty="0" err="1" smtClean="0"/>
                        <a:t>باتقان</a:t>
                      </a:r>
                      <a:r>
                        <a:rPr lang="ar-SA" sz="1400" dirty="0" smtClean="0"/>
                        <a:t> </a:t>
                      </a:r>
                    </a:p>
                    <a:p>
                      <a:pPr algn="ctr" rtl="1"/>
                      <a:r>
                        <a:rPr lang="ar-SA" sz="1400" dirty="0" smtClean="0"/>
                        <a:t>باستخدام</a:t>
                      </a:r>
                      <a:r>
                        <a:rPr lang="ar-SA" sz="1400" baseline="0" dirty="0" smtClean="0"/>
                        <a:t> سجل التقويم </a:t>
                      </a:r>
                      <a:endParaRPr lang="ar-SA" sz="1400" dirty="0" smtClean="0"/>
                    </a:p>
                    <a:p>
                      <a:pPr algn="ctr" rtl="1"/>
                      <a:endParaRPr lang="ar-SA" sz="1400" dirty="0" smtClean="0"/>
                    </a:p>
                    <a:p>
                      <a:pPr algn="ctr" rtl="1"/>
                      <a:endParaRPr lang="ar-SA" sz="1400" dirty="0" smtClean="0"/>
                    </a:p>
                    <a:p>
                      <a:pPr algn="ctr" rtl="1"/>
                      <a:r>
                        <a:rPr lang="ar-SA" sz="1400" dirty="0" smtClean="0"/>
                        <a:t>بالملاحظة لتمييزها</a:t>
                      </a:r>
                      <a:r>
                        <a:rPr lang="ar-SA" sz="1400" baseline="0" dirty="0" smtClean="0"/>
                        <a:t> للمفردات اللغوية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و </a:t>
                      </a:r>
                      <a:r>
                        <a:rPr lang="ar-SA" sz="1400" dirty="0" smtClean="0"/>
                        <a:t>تحليلها الجمل</a:t>
                      </a:r>
                      <a:r>
                        <a:rPr lang="ar-SA" sz="1400" baseline="0" dirty="0" smtClean="0"/>
                        <a:t> إلى كلمات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مربع نص 2"/>
          <p:cNvSpPr txBox="1"/>
          <p:nvPr/>
        </p:nvSpPr>
        <p:spPr>
          <a:xfrm>
            <a:off x="0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الأول  </a:t>
            </a:r>
            <a:r>
              <a:rPr lang="ar-SA" sz="1600" dirty="0" err="1" smtClean="0"/>
              <a:t>لعام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52400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الأول  </a:t>
            </a:r>
            <a:r>
              <a:rPr lang="ar-SA" sz="1600" dirty="0" err="1" smtClean="0"/>
              <a:t>لعام 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79511" y="548681"/>
          <a:ext cx="8784977" cy="6158779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67202"/>
                <a:gridCol w="640708"/>
                <a:gridCol w="1653112"/>
                <a:gridCol w="2807578"/>
                <a:gridCol w="1130652"/>
                <a:gridCol w="787974"/>
                <a:gridCol w="997751"/>
              </a:tblGrid>
              <a:tr h="813608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2501092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4</a:t>
                      </a:r>
                      <a:r>
                        <a:rPr lang="ar-SA" sz="1800" dirty="0" err="1" smtClean="0"/>
                        <a:t>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dirty="0" smtClean="0"/>
                        <a:t>أقرأ</a:t>
                      </a:r>
                      <a:endParaRPr lang="ar-SA" dirty="0" smtClean="0"/>
                    </a:p>
                    <a:p>
                      <a:pPr algn="ctr" rtl="1"/>
                      <a:endParaRPr lang="ar-SA" sz="18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تقرأ الكلمات قراءة بصرية صحيحة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  <a:p>
                      <a:pPr lvl="0" algn="ctr" rtl="1"/>
                      <a:r>
                        <a:rPr lang="ar-SA" sz="1600" dirty="0" err="1" smtClean="0"/>
                        <a:t>2 </a:t>
                      </a:r>
                      <a:r>
                        <a:rPr lang="ar-SA" sz="1600" dirty="0" smtClean="0"/>
                        <a:t>– تحلل الكلمة إلى مقاطع وحروف </a:t>
                      </a:r>
                    </a:p>
                    <a:p>
                      <a:pPr lvl="0" algn="ctr" rtl="1"/>
                      <a:r>
                        <a:rPr lang="ar-SA" sz="1600" dirty="0" err="1" smtClean="0"/>
                        <a:t>3</a:t>
                      </a:r>
                      <a:r>
                        <a:rPr lang="ar-SA" sz="1600" baseline="0" dirty="0" err="1" smtClean="0"/>
                        <a:t> </a:t>
                      </a:r>
                      <a:r>
                        <a:rPr lang="ar-SA" sz="1600" baseline="0" dirty="0" smtClean="0"/>
                        <a:t>– تميز بين مقاطع الكلمة وأصواتها كالمقطع الساكن </a:t>
                      </a:r>
                      <a:r>
                        <a:rPr lang="ar-SA" sz="1600" baseline="0" dirty="0" err="1" smtClean="0"/>
                        <a:t>والمشدد </a:t>
                      </a:r>
                      <a:r>
                        <a:rPr lang="ar-SA" sz="1600" baseline="0" dirty="0" smtClean="0"/>
                        <a:t>( تلميحا </a:t>
                      </a:r>
                      <a:r>
                        <a:rPr lang="ar-SA" sz="1600" baseline="0" dirty="0" err="1" smtClean="0"/>
                        <a:t>فقط )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عرض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الكلمات</a:t>
                      </a:r>
                      <a:r>
                        <a:rPr lang="ar-SA" sz="1600" baseline="0" dirty="0" smtClean="0"/>
                        <a:t> 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2- قراءة الكلمات من قبل التلميذات مرتبة  مع إعادة قراءة الكلمة من قبل المعلمة لتأكيد صحتها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ثم نغير مكان الكلمات وتقرأها التلميذات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3- تحليل الكلمة إلى مقاطع وأصوات </a:t>
                      </a:r>
                    </a:p>
                    <a:p>
                      <a:pPr lvl="0" algn="ctr" rtl="1"/>
                      <a:r>
                        <a:rPr lang="ar-SA" sz="1600" baseline="0" dirty="0" err="1" smtClean="0"/>
                        <a:t>4 </a:t>
                      </a:r>
                      <a:r>
                        <a:rPr lang="ar-SA" sz="1600" baseline="0" dirty="0" smtClean="0"/>
                        <a:t>– التركيز على الحرف المدروس مع حركته </a:t>
                      </a:r>
                      <a:r>
                        <a:rPr lang="ar-SA" sz="1600" baseline="0" dirty="0" err="1" smtClean="0"/>
                        <a:t>ومدوده</a:t>
                      </a:r>
                      <a:r>
                        <a:rPr lang="ar-SA" sz="1600" baseline="0" dirty="0" smtClean="0"/>
                        <a:t> والظواهر اللغوية الموجودة في الكلمات </a:t>
                      </a:r>
                    </a:p>
                    <a:p>
                      <a:pPr lvl="0"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الرؤوس المرقمة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بناء</a:t>
                      </a:r>
                      <a:r>
                        <a:rPr lang="ar-SA" sz="1600" baseline="0" dirty="0" smtClean="0"/>
                        <a:t> المكعبات </a:t>
                      </a:r>
                      <a:endParaRPr lang="ar-SA" sz="160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  <a:r>
                        <a:rPr lang="ar-SA" sz="1600" baseline="0" dirty="0" smtClean="0"/>
                        <a:t>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بطاقات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بالملاحظة قراءة</a:t>
                      </a:r>
                    </a:p>
                    <a:p>
                      <a:pPr algn="ctr" rtl="1"/>
                      <a:r>
                        <a:rPr lang="ar-SA" sz="1600" dirty="0" smtClean="0"/>
                        <a:t>التلميذة للكلمات قراءة</a:t>
                      </a:r>
                    </a:p>
                    <a:p>
                      <a:pPr algn="ctr" rtl="1"/>
                      <a:r>
                        <a:rPr lang="ar-SA" sz="1600" dirty="0" smtClean="0"/>
                        <a:t>صحيحة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805979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dirty="0" err="1" smtClean="0"/>
                        <a:t>5 )</a:t>
                      </a:r>
                      <a:r>
                        <a:rPr lang="ar-SA" sz="1800" dirty="0" smtClean="0"/>
                        <a:t> </a:t>
                      </a:r>
                    </a:p>
                    <a:p>
                      <a:pPr algn="ctr" rtl="1"/>
                      <a:r>
                        <a:rPr lang="ar-SA" sz="1800" dirty="0" smtClean="0"/>
                        <a:t>أقرأ</a:t>
                      </a:r>
                      <a:r>
                        <a:rPr lang="ar-SA" sz="1800" baseline="0" dirty="0" smtClean="0"/>
                        <a:t> </a:t>
                      </a:r>
                    </a:p>
                    <a:p>
                      <a:pPr algn="ctr" rtl="1"/>
                      <a:r>
                        <a:rPr lang="ar-SA" sz="1800" baseline="0" dirty="0" smtClean="0"/>
                        <a:t>وأجرد </a:t>
                      </a:r>
                      <a:endParaRPr lang="ar-SA" sz="18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600" dirty="0" err="1" smtClean="0"/>
                        <a:t>1 </a:t>
                      </a:r>
                      <a:r>
                        <a:rPr lang="ar-SA" sz="1600" dirty="0" smtClean="0"/>
                        <a:t>– تقرأ</a:t>
                      </a:r>
                      <a:r>
                        <a:rPr lang="ar-SA" sz="1600" baseline="0" dirty="0" smtClean="0"/>
                        <a:t> الكلمة قراءة صحيحة</a:t>
                      </a:r>
                    </a:p>
                    <a:p>
                      <a:pPr lvl="0" algn="ctr" rtl="1"/>
                      <a:r>
                        <a:rPr lang="ar-SA" sz="1600" baseline="0" dirty="0" err="1" smtClean="0"/>
                        <a:t>2 </a:t>
                      </a:r>
                      <a:r>
                        <a:rPr lang="ar-SA" sz="1600" baseline="0" dirty="0" smtClean="0"/>
                        <a:t>– تقرأ الحرف بحركته مجرد من الكلمة </a:t>
                      </a:r>
                    </a:p>
                    <a:p>
                      <a:pPr lvl="0" algn="ctr" rtl="1"/>
                      <a:r>
                        <a:rPr lang="ar-SA" sz="1600" baseline="0" dirty="0" smtClean="0"/>
                        <a:t>تميز بين أوضاع الحرف المختلفة 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1- عرض الكلمات</a:t>
                      </a:r>
                      <a:r>
                        <a:rPr lang="ar-SA" sz="1600" baseline="0" dirty="0" smtClean="0"/>
                        <a:t> ثم قراءتها من قبل التلميذات </a:t>
                      </a:r>
                    </a:p>
                    <a:p>
                      <a:pPr algn="ctr" rtl="1"/>
                      <a:r>
                        <a:rPr lang="ar-SA" sz="1600" baseline="0" dirty="0" err="1" smtClean="0"/>
                        <a:t>2 </a:t>
                      </a:r>
                      <a:r>
                        <a:rPr lang="ar-SA" sz="1600" baseline="0" dirty="0" smtClean="0"/>
                        <a:t>– قراءة الحرف المكبر في الكلمة الأولى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err="1" smtClean="0"/>
                        <a:t>3 </a:t>
                      </a:r>
                      <a:r>
                        <a:rPr lang="ar-SA" sz="1600" baseline="0" dirty="0" smtClean="0"/>
                        <a:t>- ثم المناقشة في الحرف 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 وما هي حركته وموضعه وهل يتصل بما قبله وبما </a:t>
                      </a:r>
                      <a:r>
                        <a:rPr lang="ar-SA" sz="1600" baseline="0" dirty="0" err="1" smtClean="0"/>
                        <a:t>بعده ..</a:t>
                      </a:r>
                      <a:r>
                        <a:rPr lang="ar-SA" sz="1600" baseline="0" dirty="0" smtClean="0"/>
                        <a:t> وهكذا في جميع الكلمات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المرحلة 4 </a:t>
                      </a:r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baseline="0" dirty="0" smtClean="0"/>
                        <a:t>من التدريس</a:t>
                      </a:r>
                    </a:p>
                    <a:p>
                      <a:pPr algn="ctr" rtl="1"/>
                      <a:r>
                        <a:rPr lang="ar-SA" sz="1600" baseline="0" dirty="0" smtClean="0"/>
                        <a:t>التبادلي </a:t>
                      </a:r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endParaRPr lang="ar-SA" sz="1600" baseline="0" dirty="0" smtClean="0"/>
                    </a:p>
                    <a:p>
                      <a:pPr algn="ctr" rtl="1"/>
                      <a:r>
                        <a:rPr lang="ar-SA" sz="1600" baseline="0" dirty="0" smtClean="0"/>
                        <a:t>يداً بيد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الحاسوب وجهاز العرض </a:t>
                      </a:r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endParaRPr lang="ar-SA" sz="1600" dirty="0" smtClean="0"/>
                    </a:p>
                    <a:p>
                      <a:pPr algn="ctr" rtl="1"/>
                      <a:r>
                        <a:rPr lang="ar-SA" sz="1600" dirty="0" smtClean="0"/>
                        <a:t>مجسم</a:t>
                      </a:r>
                      <a:r>
                        <a:rPr lang="ar-SA" sz="1600" baseline="0" dirty="0" smtClean="0"/>
                        <a:t> مخدة لها يدين تمثل الحرف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بملاحظة</a:t>
                      </a:r>
                      <a:r>
                        <a:rPr lang="ar-SA" sz="1600" baseline="0" dirty="0" smtClean="0"/>
                        <a:t> </a:t>
                      </a:r>
                      <a:r>
                        <a:rPr lang="ar-SA" sz="1600" dirty="0" smtClean="0"/>
                        <a:t>قراءة التلميذة للكلمات </a:t>
                      </a:r>
                      <a:r>
                        <a:rPr lang="ar-SA" sz="1600" dirty="0" err="1" smtClean="0"/>
                        <a:t>باتقان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algn="ctr" rtl="1"/>
                      <a:r>
                        <a:rPr lang="ar-SA" sz="1600" dirty="0" smtClean="0"/>
                        <a:t>وتمييزها</a:t>
                      </a:r>
                      <a:r>
                        <a:rPr lang="ar-SA" sz="1600" baseline="0" dirty="0" smtClean="0"/>
                        <a:t> للحرف بحركاته ومواضعه المختلفة</a:t>
                      </a:r>
                      <a:endParaRPr lang="ar-SA" sz="16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07504" y="116632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الأول   </a:t>
            </a:r>
            <a:r>
              <a:rPr lang="ar-SA" sz="1600" dirty="0" err="1" smtClean="0"/>
              <a:t>لعام 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24903" y="548681"/>
          <a:ext cx="8839585" cy="5986087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612698"/>
                <a:gridCol w="893178"/>
                <a:gridCol w="1574174"/>
                <a:gridCol w="2660342"/>
                <a:gridCol w="1095314"/>
                <a:gridCol w="838408"/>
                <a:gridCol w="1165471"/>
              </a:tblGrid>
              <a:tr h="432047">
                <a:tc>
                  <a:txBody>
                    <a:bodyPr/>
                    <a:lstStyle/>
                    <a:p>
                      <a:pPr algn="ctr" rtl="1"/>
                      <a:r>
                        <a:rPr lang="ar-SA" sz="1200" dirty="0" smtClean="0"/>
                        <a:t>اليوم والتاريخ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547295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dirty="0" smtClean="0"/>
                        <a:t>6</a:t>
                      </a:r>
                      <a:r>
                        <a:rPr lang="ar-SA" sz="1600" dirty="0" err="1" smtClean="0"/>
                        <a:t>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dirty="0" smtClean="0"/>
                        <a:t>أميز بين الصوت القصير </a:t>
                      </a:r>
                      <a:r>
                        <a:rPr lang="ar-SA" sz="1600" baseline="0" dirty="0" smtClean="0"/>
                        <a:t> والصوت الطويل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baseline="0" dirty="0" smtClean="0"/>
                        <a:t>( </a:t>
                      </a:r>
                      <a:r>
                        <a:rPr lang="ar-SA" sz="1600" baseline="0" dirty="0" err="1" smtClean="0"/>
                        <a:t>المد )</a:t>
                      </a:r>
                      <a:r>
                        <a:rPr lang="ar-SA" sz="1600" baseline="0" dirty="0" smtClean="0"/>
                        <a:t>  </a:t>
                      </a:r>
                      <a:endParaRPr lang="ar-SA" sz="16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تقرأ الحرف بحركاته </a:t>
                      </a:r>
                      <a:r>
                        <a:rPr lang="ar-SA" sz="1400" dirty="0" err="1" smtClean="0"/>
                        <a:t>ومدوده</a:t>
                      </a:r>
                      <a:r>
                        <a:rPr lang="ar-SA" sz="1400" dirty="0" smtClean="0"/>
                        <a:t> قراءة صحيحة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lvl="0"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- </a:t>
                      </a:r>
                      <a:r>
                        <a:rPr lang="ar-SA" sz="1400" dirty="0" smtClean="0"/>
                        <a:t>تميز بين صوت الحرف وشكله بالحركات</a:t>
                      </a:r>
                      <a:r>
                        <a:rPr lang="ar-SA" sz="1400" baseline="0" dirty="0" smtClean="0"/>
                        <a:t> </a:t>
                      </a:r>
                      <a:r>
                        <a:rPr lang="ar-SA" sz="1400" baseline="0" dirty="0" err="1" smtClean="0"/>
                        <a:t>والمدود</a:t>
                      </a:r>
                      <a:r>
                        <a:rPr lang="ar-SA" sz="1400" baseline="0" dirty="0" smtClean="0"/>
                        <a:t> </a:t>
                      </a:r>
                      <a:endParaRPr lang="ar-SA" sz="14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عرض المكون على السبورة </a:t>
                      </a:r>
                    </a:p>
                    <a:p>
                      <a:pPr lvl="0" algn="ctr" rtl="1"/>
                      <a:r>
                        <a:rPr lang="ar-SA" sz="1400" dirty="0" err="1" smtClean="0"/>
                        <a:t>2</a:t>
                      </a:r>
                      <a:r>
                        <a:rPr lang="ar-SA" sz="1400" baseline="0" dirty="0" err="1" smtClean="0"/>
                        <a:t> </a:t>
                      </a:r>
                      <a:r>
                        <a:rPr lang="ar-SA" sz="1400" baseline="0" dirty="0" smtClean="0"/>
                        <a:t>– القراءة النموذجية ثم </a:t>
                      </a:r>
                      <a:r>
                        <a:rPr lang="ar-SA" sz="1400" baseline="0" dirty="0" err="1" smtClean="0"/>
                        <a:t>الزمرية</a:t>
                      </a:r>
                      <a:r>
                        <a:rPr lang="ar-SA" sz="1400" baseline="0" dirty="0" smtClean="0"/>
                        <a:t> ثم الفردية </a:t>
                      </a:r>
                    </a:p>
                    <a:p>
                      <a:pPr lvl="0"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سرد قصة الحركات </a:t>
                      </a:r>
                      <a:r>
                        <a:rPr lang="ar-SA" sz="1400" baseline="0" dirty="0" err="1" smtClean="0"/>
                        <a:t>والمدود</a:t>
                      </a:r>
                      <a:r>
                        <a:rPr lang="ar-SA" sz="1400" baseline="0" dirty="0" smtClean="0"/>
                        <a:t> وكيف أصبح عند الحرف حركات </a:t>
                      </a:r>
                      <a:r>
                        <a:rPr lang="ar-SA" sz="1400" baseline="0" dirty="0" err="1" smtClean="0"/>
                        <a:t>ومدود</a:t>
                      </a:r>
                      <a:r>
                        <a:rPr lang="ar-SA" sz="1400" baseline="0" dirty="0" smtClean="0"/>
                        <a:t>  </a:t>
                      </a:r>
                    </a:p>
                    <a:p>
                      <a:pPr lvl="0" algn="ctr" rtl="1"/>
                      <a:r>
                        <a:rPr lang="ar-SA" sz="1400" baseline="0" dirty="0" err="1" smtClean="0"/>
                        <a:t>4 </a:t>
                      </a:r>
                      <a:r>
                        <a:rPr lang="ar-SA" sz="1400" baseline="0" dirty="0" smtClean="0"/>
                        <a:t>-  </a:t>
                      </a:r>
                      <a:r>
                        <a:rPr lang="ar-SA" sz="1400" dirty="0" smtClean="0"/>
                        <a:t>كتابة</a:t>
                      </a:r>
                      <a:r>
                        <a:rPr lang="ar-SA" sz="1400" baseline="0" dirty="0" smtClean="0"/>
                        <a:t> الحرف بحركاته </a:t>
                      </a:r>
                      <a:r>
                        <a:rPr lang="ar-SA" sz="1400" baseline="0" dirty="0" err="1" smtClean="0"/>
                        <a:t>ومدوده</a:t>
                      </a:r>
                      <a:r>
                        <a:rPr lang="ar-SA" sz="1400" baseline="0" dirty="0" smtClean="0"/>
                        <a:t> مع النطق أثناء الكتابة وتسمية الحركات وكذلك </a:t>
                      </a:r>
                      <a:r>
                        <a:rPr lang="ar-SA" sz="1400" baseline="0" dirty="0" err="1" smtClean="0"/>
                        <a:t>المدود</a:t>
                      </a:r>
                      <a:r>
                        <a:rPr lang="ar-SA" sz="1400" baseline="0" dirty="0" smtClean="0"/>
                        <a:t>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قصة</a:t>
                      </a:r>
                      <a:r>
                        <a:rPr lang="ar-SA" sz="1400" baseline="0" dirty="0" smtClean="0"/>
                        <a:t> الحركات </a:t>
                      </a:r>
                      <a:r>
                        <a:rPr lang="ar-SA" sz="1400" baseline="0" dirty="0" err="1" smtClean="0"/>
                        <a:t>والمدود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+ أنشودة الحركات </a:t>
                      </a:r>
                      <a:endParaRPr lang="ar-SA" sz="1400" dirty="0" smtClean="0"/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السبورة والأقلام الملونة 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مظلة ملونة </a:t>
                      </a:r>
                      <a:endParaRPr lang="ar-SA" sz="1400" dirty="0" smtClean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dirty="0" smtClean="0"/>
                        <a:t>ملاحظة </a:t>
                      </a:r>
                    </a:p>
                    <a:p>
                      <a:pPr algn="ctr" rtl="1"/>
                      <a:r>
                        <a:rPr lang="ar-SA" sz="1400" dirty="0" smtClean="0"/>
                        <a:t>قراءة</a:t>
                      </a:r>
                    </a:p>
                    <a:p>
                      <a:pPr algn="ctr" rtl="1"/>
                      <a:r>
                        <a:rPr lang="ar-SA" sz="1400" dirty="0" smtClean="0"/>
                        <a:t>التلميذة للحرف بحركاته </a:t>
                      </a:r>
                      <a:r>
                        <a:rPr lang="ar-SA" sz="1400" dirty="0" err="1" smtClean="0"/>
                        <a:t>ومدوده</a:t>
                      </a:r>
                      <a:r>
                        <a:rPr lang="ar-SA" sz="1400" dirty="0" smtClean="0"/>
                        <a:t> قراءة صحيحة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339005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7</a:t>
                      </a:r>
                      <a:r>
                        <a:rPr lang="ar-SA" sz="1600" dirty="0" err="1" smtClean="0"/>
                        <a:t>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algn="ctr" rtl="1"/>
                      <a:r>
                        <a:rPr lang="ar-SA" sz="1600" dirty="0" smtClean="0"/>
                        <a:t>ألاحظ وأكتب </a:t>
                      </a:r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تلاحظ كتابة الحرف الصحيحة في مواضعه المختلفة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2- تكتب الحرف في مواضعه المختلفة كتابة صحيحة 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1- كتابة الحرف أمام التلميذات في مواضعه المختلفة مع</a:t>
                      </a:r>
                      <a:r>
                        <a:rPr lang="ar-SA" sz="1400" baseline="0" dirty="0" smtClean="0"/>
                        <a:t> الشرح الوافي وبيان الطريقة الصحيحة لذلك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الحاسوب وجهاز العرض </a:t>
                      </a:r>
                    </a:p>
                    <a:p>
                      <a:pPr algn="ctr" rtl="1"/>
                      <a:r>
                        <a:rPr lang="ar-SA" sz="1400" dirty="0" smtClean="0"/>
                        <a:t>+</a:t>
                      </a:r>
                      <a:r>
                        <a:rPr lang="ar-SA" sz="1400" baseline="0" dirty="0" smtClean="0"/>
                        <a:t> </a:t>
                      </a:r>
                      <a:r>
                        <a:rPr lang="ar-SA" sz="1400" dirty="0" smtClean="0"/>
                        <a:t>الكتاب المدرسي </a:t>
                      </a:r>
                      <a:endParaRPr lang="ar-SA" sz="1400" baseline="0" dirty="0" smtClean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متابعة كتابة التلميذة للحرف</a:t>
                      </a:r>
                      <a:r>
                        <a:rPr lang="ar-SA" sz="1400" baseline="0" dirty="0" smtClean="0"/>
                        <a:t> في مواضعه المختلفة كتابة صحيحة في الكتاب 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358967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err="1" smtClean="0"/>
                        <a:t>8 )</a:t>
                      </a:r>
                      <a:r>
                        <a:rPr lang="ar-SA" sz="1600" dirty="0" smtClean="0"/>
                        <a:t> </a:t>
                      </a:r>
                    </a:p>
                    <a:p>
                      <a:pPr algn="ctr" rtl="1"/>
                      <a:r>
                        <a:rPr lang="ar-SA" sz="1600" dirty="0" smtClean="0"/>
                        <a:t>أرسم دائرة حول الحرف ثم أكتبه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baseline="0" dirty="0" smtClean="0"/>
                        <a:t>1- تقرأ كلمة تحتوي على الحرف المدروس قراءة صحيحة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2- تميز الحرف المدروس وتضع عليه دائرة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3- تكتب الحرف مجرد في الفراغ مع حركته 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1- عرض المكون على السبورة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التعرف على حروف الكلمة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محاولة قراءتها من قبل التلميذات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3 </a:t>
                      </a:r>
                      <a:r>
                        <a:rPr lang="ar-SA" sz="1400" baseline="0" dirty="0" smtClean="0"/>
                        <a:t>– القراءة النموذجية للكلمة ثم </a:t>
                      </a:r>
                      <a:r>
                        <a:rPr lang="ar-SA" sz="1400" baseline="0" dirty="0" err="1" smtClean="0"/>
                        <a:t>الزمرية</a:t>
                      </a:r>
                      <a:r>
                        <a:rPr lang="ar-SA" sz="1400" baseline="0" dirty="0" smtClean="0"/>
                        <a:t> 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 4- حل المكون على السبورة من قبل التلميذات </a:t>
                      </a:r>
                    </a:p>
                    <a:p>
                      <a:pPr algn="ctr" rtl="1"/>
                      <a:r>
                        <a:rPr lang="ar-SA" sz="1400" baseline="0" dirty="0" err="1" smtClean="0"/>
                        <a:t>5 </a:t>
                      </a:r>
                      <a:r>
                        <a:rPr lang="ar-SA" sz="1400" baseline="0" dirty="0" smtClean="0"/>
                        <a:t>– تكتب التلميذة الحل في كتابها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baseline="0" dirty="0" smtClean="0"/>
                        <a:t>الكتاب المدرسي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صحيفة الملاحظة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قراءة</a:t>
                      </a:r>
                      <a:r>
                        <a:rPr lang="ar-SA" sz="1400" baseline="0" dirty="0" smtClean="0"/>
                        <a:t> التلميذة للحرف بحركاته </a:t>
                      </a:r>
                      <a:r>
                        <a:rPr lang="ar-SA" sz="1400" baseline="0" dirty="0" err="1" smtClean="0"/>
                        <a:t>ومدوده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رسم التلميذة  دائرة حول الحرف وكتابته مع حركته في الفراغ وذلك بالمتابعة </a:t>
                      </a:r>
                      <a:endParaRPr lang="ar-S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/>
          <p:cNvSpPr txBox="1"/>
          <p:nvPr/>
        </p:nvSpPr>
        <p:spPr>
          <a:xfrm>
            <a:off x="107504" y="221159"/>
            <a:ext cx="8568952" cy="61555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1600" dirty="0" smtClean="0"/>
              <a:t>تحضير لغتي باستخدام استراتيجيات التعلم النشط  الصف الأول  الفصل الدراسي الأول   </a:t>
            </a:r>
            <a:r>
              <a:rPr lang="ar-SA" sz="1600" dirty="0" err="1" smtClean="0"/>
              <a:t>لعام  / .....................</a:t>
            </a:r>
            <a:endParaRPr lang="ar-SA" sz="1600" dirty="0" smtClean="0"/>
          </a:p>
          <a:p>
            <a:pPr algn="ctr"/>
            <a:endParaRPr lang="ar-SA" dirty="0"/>
          </a:p>
        </p:txBody>
      </p:sp>
      <p:graphicFrame>
        <p:nvGraphicFramePr>
          <p:cNvPr id="3" name="جدول 2"/>
          <p:cNvGraphicFramePr>
            <a:graphicFrameLocks noGrp="1"/>
          </p:cNvGraphicFramePr>
          <p:nvPr/>
        </p:nvGraphicFramePr>
        <p:xfrm>
          <a:off x="179512" y="908720"/>
          <a:ext cx="8839585" cy="3746925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27662"/>
                <a:gridCol w="1047717"/>
                <a:gridCol w="1304671"/>
                <a:gridCol w="2660342"/>
                <a:gridCol w="1095314"/>
                <a:gridCol w="838408"/>
                <a:gridCol w="1165471"/>
              </a:tblGrid>
              <a:tr h="803403"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اليوم والتاريخ </a:t>
                      </a:r>
                    </a:p>
                    <a:p>
                      <a:pPr algn="ctr"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المكون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الأهداف</a:t>
                      </a:r>
                      <a:r>
                        <a:rPr lang="ar-SA" sz="1600" baseline="0" dirty="0" smtClean="0"/>
                        <a:t>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الاجراءات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الاستراتيجيات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الوسائل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التقويم </a:t>
                      </a:r>
                      <a:endParaRPr lang="ar-SA" sz="1600" dirty="0"/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1409288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dirty="0" smtClean="0"/>
                        <a:t>9</a:t>
                      </a:r>
                      <a:r>
                        <a:rPr lang="ar-SA" sz="1400" dirty="0" err="1" smtClean="0"/>
                        <a:t>)</a:t>
                      </a:r>
                      <a:r>
                        <a:rPr lang="ar-SA" sz="1400" dirty="0" smtClean="0"/>
                        <a:t>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dirty="0" smtClean="0"/>
                        <a:t>أحاكي عمر باستخدام اسمي الإشارة 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400" dirty="0" smtClean="0"/>
                        <a:t>( </a:t>
                      </a:r>
                      <a:r>
                        <a:rPr lang="ar-SA" sz="1400" dirty="0" err="1" smtClean="0"/>
                        <a:t>هذا </a:t>
                      </a:r>
                      <a:r>
                        <a:rPr lang="ar-SA" sz="1400" dirty="0" smtClean="0"/>
                        <a:t>، </a:t>
                      </a:r>
                      <a:r>
                        <a:rPr lang="ar-SA" sz="1400" dirty="0" err="1" smtClean="0"/>
                        <a:t>هذه )</a:t>
                      </a:r>
                      <a:r>
                        <a:rPr lang="ar-SA" sz="1400" dirty="0" smtClean="0"/>
                        <a:t>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smtClean="0"/>
                        <a:t>أن تستطيع التلميذة أن </a:t>
                      </a:r>
                    </a:p>
                    <a:p>
                      <a:pPr lvl="0" algn="ctr" rtl="1"/>
                      <a:r>
                        <a:rPr lang="ar-SA" sz="1400" dirty="0" smtClean="0"/>
                        <a:t>1 – تستمع وتميز بين اسمي الإشارة هذ</a:t>
                      </a:r>
                      <a:r>
                        <a:rPr lang="ar-SA" sz="1400" baseline="0" dirty="0" smtClean="0"/>
                        <a:t>ا وهذه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2 – </a:t>
                      </a:r>
                      <a:r>
                        <a:rPr lang="ar-SA" sz="1400" dirty="0" smtClean="0"/>
                        <a:t>تقرأ الجملة قراءة صحيحة 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baseline="0" dirty="0" err="1" smtClean="0"/>
                        <a:t>1 </a:t>
                      </a:r>
                      <a:r>
                        <a:rPr lang="ar-SA" sz="1400" baseline="0" dirty="0" smtClean="0"/>
                        <a:t>- عرض المكون  على السبورة </a:t>
                      </a:r>
                    </a:p>
                    <a:p>
                      <a:pPr lvl="0" algn="ctr" rtl="1"/>
                      <a:r>
                        <a:rPr lang="ar-SA" sz="1400" baseline="0" dirty="0" err="1" smtClean="0"/>
                        <a:t>2 </a:t>
                      </a:r>
                      <a:r>
                        <a:rPr lang="ar-SA" sz="1400" baseline="0" dirty="0" smtClean="0"/>
                        <a:t>– القراءة النموذجية للجمل ثم </a:t>
                      </a:r>
                      <a:r>
                        <a:rPr lang="ar-SA" sz="1400" baseline="0" dirty="0" err="1" smtClean="0"/>
                        <a:t>الزمرية</a:t>
                      </a:r>
                      <a:r>
                        <a:rPr lang="ar-SA" sz="1400" baseline="0" dirty="0" smtClean="0"/>
                        <a:t>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3- توضيح الفرق بين اسمي الإشارة هذا وهذه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4- تكمل التلميذة حل التمرين وذلك بوضع اسم إشارة مناسب لكل صورة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baseline="0" dirty="0" smtClean="0"/>
                        <a:t>أعواد المثلجات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الحاسوب وجهاز العرض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باستخدام سجل التقويم متابعة التلميذة لقراءة التاء المربوطة والهاء </a:t>
                      </a:r>
                      <a:endParaRPr lang="ar-SA" sz="14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339005">
                <a:tc>
                  <a:txBody>
                    <a:bodyPr/>
                    <a:lstStyle/>
                    <a:p>
                      <a:pPr rtl="1"/>
                      <a:endParaRPr lang="ar-SA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600" dirty="0" smtClean="0"/>
                        <a:t>10</a:t>
                      </a:r>
                      <a:r>
                        <a:rPr lang="ar-SA" sz="1400" dirty="0" smtClean="0"/>
                        <a:t>) </a:t>
                      </a:r>
                    </a:p>
                    <a:p>
                      <a:pPr algn="ctr" rtl="1"/>
                      <a:r>
                        <a:rPr lang="ar-SA" sz="1400" dirty="0" smtClean="0"/>
                        <a:t>اكتب</a:t>
                      </a:r>
                      <a:r>
                        <a:rPr lang="ar-SA" sz="1400" baseline="0" dirty="0" smtClean="0"/>
                        <a:t> ثم أكمل الحرف الناقص ثم أكتب الكلمة </a:t>
                      </a:r>
                      <a:endParaRPr lang="ar-SA" sz="14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1"/>
                      <a:r>
                        <a:rPr lang="ar-SA" sz="1400" dirty="0" err="1" smtClean="0"/>
                        <a:t>1 </a:t>
                      </a:r>
                      <a:r>
                        <a:rPr lang="ar-SA" sz="1400" dirty="0" smtClean="0"/>
                        <a:t>– تكتب الحرف الناقص في الكلمة </a:t>
                      </a:r>
                    </a:p>
                    <a:p>
                      <a:pPr lvl="0" algn="ctr" rtl="1"/>
                      <a:r>
                        <a:rPr lang="ar-SA" sz="1400" baseline="0" dirty="0" smtClean="0"/>
                        <a:t>2- تكتب الكلمة كتابة صحيحة 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1- تفتح التلميذة الكتاب ثم</a:t>
                      </a:r>
                      <a:r>
                        <a:rPr lang="ar-SA" sz="1400" baseline="0" dirty="0" smtClean="0"/>
                        <a:t> تقرأ الكلمات </a:t>
                      </a:r>
                      <a:endParaRPr lang="ar-SA" sz="1400" dirty="0" smtClean="0"/>
                    </a:p>
                    <a:p>
                      <a:pPr algn="ctr" rtl="1"/>
                      <a:r>
                        <a:rPr lang="ar-SA" sz="1400" baseline="0" dirty="0" smtClean="0"/>
                        <a:t>2- تكتب الحرف الناقص ثم تكتب الكلمة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3- متابعة التلميذات أثناء الكتابة مع التصويب </a:t>
                      </a:r>
                    </a:p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ar-SA" sz="1400" baseline="0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الكتاب المدرسي</a:t>
                      </a:r>
                      <a:r>
                        <a:rPr lang="ar-SA" sz="1400" baseline="0" dirty="0" smtClean="0"/>
                        <a:t>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400" dirty="0" smtClean="0"/>
                        <a:t>كتابة التلميذة للحرف</a:t>
                      </a:r>
                      <a:r>
                        <a:rPr lang="ar-SA" sz="1400" baseline="0" dirty="0" smtClean="0"/>
                        <a:t> الناقص وكتابة الكلمة كتابة صحيحة </a:t>
                      </a:r>
                    </a:p>
                    <a:p>
                      <a:pPr algn="ctr" rtl="1"/>
                      <a:r>
                        <a:rPr lang="ar-SA" sz="1400" baseline="0" dirty="0" smtClean="0"/>
                        <a:t>بالمتابعة </a:t>
                      </a:r>
                      <a:endParaRPr lang="ar-SA" sz="14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مربع نص 3"/>
          <p:cNvSpPr txBox="1"/>
          <p:nvPr/>
        </p:nvSpPr>
        <p:spPr>
          <a:xfrm>
            <a:off x="323528" y="6021288"/>
            <a:ext cx="374441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معلمة </a:t>
            </a:r>
            <a:r>
              <a:rPr lang="ar-SA" dirty="0" err="1" smtClean="0"/>
              <a:t>المادة </a:t>
            </a:r>
            <a:r>
              <a:rPr lang="ar-SA" dirty="0" smtClean="0"/>
              <a:t>/ فاطمة بنت علي بن ظافر  الشهري </a:t>
            </a:r>
            <a:endParaRPr lang="ar-SA" dirty="0"/>
          </a:p>
        </p:txBody>
      </p:sp>
      <p:sp>
        <p:nvSpPr>
          <p:cNvPr id="5" name="مربع نص 4"/>
          <p:cNvSpPr txBox="1"/>
          <p:nvPr/>
        </p:nvSpPr>
        <p:spPr>
          <a:xfrm>
            <a:off x="5508104" y="6021288"/>
            <a:ext cx="3456384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dirty="0" smtClean="0"/>
              <a:t>مديرة </a:t>
            </a:r>
            <a:r>
              <a:rPr lang="ar-SA" dirty="0" err="1" smtClean="0"/>
              <a:t>المدرسة </a:t>
            </a:r>
            <a:r>
              <a:rPr lang="ar-SA" dirty="0" smtClean="0"/>
              <a:t>/ نوره بنت راشد </a:t>
            </a:r>
            <a:r>
              <a:rPr lang="ar-SA" dirty="0" err="1" smtClean="0"/>
              <a:t>الدوسري</a:t>
            </a:r>
            <a:r>
              <a:rPr lang="ar-SA" dirty="0" smtClean="0"/>
              <a:t>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2392</TotalTime>
  <Words>1917</Words>
  <Application>Microsoft Office PowerPoint</Application>
  <PresentationFormat>عرض على الشاشة (3:4)‏</PresentationFormat>
  <Paragraphs>447</Paragraphs>
  <Slides>9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9</vt:i4>
      </vt:variant>
    </vt:vector>
  </HeadingPairs>
  <TitlesOfParts>
    <vt:vector size="10" baseType="lpstr">
      <vt:lpstr>سمة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TOSHIBA</dc:creator>
  <cp:lastModifiedBy>فاطمة الشهري</cp:lastModifiedBy>
  <cp:revision>150</cp:revision>
  <dcterms:created xsi:type="dcterms:W3CDTF">2015-01-27T06:36:24Z</dcterms:created>
  <dcterms:modified xsi:type="dcterms:W3CDTF">2016-09-29T01:13:57Z</dcterms:modified>
</cp:coreProperties>
</file>