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51" r:id="rId4"/>
    <p:sldId id="346" r:id="rId5"/>
    <p:sldId id="345" r:id="rId6"/>
    <p:sldId id="347" r:id="rId7"/>
    <p:sldId id="352" r:id="rId8"/>
    <p:sldId id="349" r:id="rId9"/>
    <p:sldId id="353" r:id="rId10"/>
    <p:sldId id="354" r:id="rId11"/>
    <p:sldId id="259" r:id="rId12"/>
    <p:sldId id="342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66" d="100"/>
          <a:sy n="66" d="100"/>
        </p:scale>
        <p:origin x="-192" y="-270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الدّال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02" t="-1921" r="570" b="57327"/>
          <a:stretch/>
        </p:blipFill>
        <p:spPr bwMode="auto">
          <a:xfrm>
            <a:off x="10556437" y="2743529"/>
            <a:ext cx="2618928" cy="1106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7" y="2688126"/>
            <a:ext cx="4248105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sz="2400" dirty="0" smtClean="0">
                  <a:solidFill>
                    <a:prstClr val="white"/>
                  </a:solidFill>
                  <a:latin typeface="Calibri" panose="020F0502020204030204"/>
                </a:rPr>
                <a:t>دُب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70112" y="28670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78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</a:t>
              </a:r>
              <a:r>
                <a:rPr lang="ar-SY" sz="2000" b="1" dirty="0" smtClean="0"/>
                <a:t>الساكن </a:t>
              </a:r>
              <a:r>
                <a:rPr lang="ar-SY" sz="2000" b="1" dirty="0"/>
                <a:t>وحرف المد يكونان </a:t>
              </a:r>
              <a:r>
                <a:rPr lang="ar-SY" sz="2000" b="1" dirty="0" smtClean="0"/>
                <a:t>مقطعاً </a:t>
              </a:r>
              <a:r>
                <a:rPr lang="ar-SY" sz="2000" b="1" dirty="0"/>
                <a:t>مع الحرف قبلهما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70" name="مجموعة 169"/>
          <p:cNvGrpSpPr/>
          <p:nvPr/>
        </p:nvGrpSpPr>
        <p:grpSpPr>
          <a:xfrm rot="5400000">
            <a:off x="-257435" y="1019452"/>
            <a:ext cx="1810848" cy="2810538"/>
            <a:chOff x="4265623" y="4354696"/>
            <a:chExt cx="1810848" cy="2810538"/>
          </a:xfrm>
        </p:grpSpPr>
        <p:sp>
          <p:nvSpPr>
            <p:cNvPr id="17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7" name="مجموعة 186"/>
          <p:cNvGrpSpPr/>
          <p:nvPr/>
        </p:nvGrpSpPr>
        <p:grpSpPr>
          <a:xfrm rot="5400000">
            <a:off x="317367" y="1361409"/>
            <a:ext cx="959039" cy="2234220"/>
            <a:chOff x="4745325" y="4627308"/>
            <a:chExt cx="959039" cy="2234220"/>
          </a:xfrm>
        </p:grpSpPr>
        <p:sp>
          <p:nvSpPr>
            <p:cNvPr id="1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7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4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1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8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129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أحّلِّل الكلمَة :</a:t>
              </a:r>
              <a:endParaRPr lang="en-US" sz="2400" b="1" dirty="0"/>
            </a:p>
          </p:txBody>
        </p:sp>
        <p:grpSp>
          <p:nvGrpSpPr>
            <p:cNvPr id="132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35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3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7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1982" y="-28906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" name="مربع نص 138"/>
          <p:cNvSpPr txBox="1"/>
          <p:nvPr/>
        </p:nvSpPr>
        <p:spPr>
          <a:xfrm>
            <a:off x="18800946" y="-28214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دُ</a:t>
            </a:r>
            <a:endParaRPr lang="ar-SY" sz="4000" dirty="0"/>
          </a:p>
        </p:txBody>
      </p:sp>
      <p:sp>
        <p:nvSpPr>
          <p:cNvPr id="150" name="مربع نص 149"/>
          <p:cNvSpPr txBox="1"/>
          <p:nvPr/>
        </p:nvSpPr>
        <p:spPr>
          <a:xfrm>
            <a:off x="17474324" y="-2822616"/>
            <a:ext cx="8746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ب</a:t>
            </a:r>
            <a:endParaRPr lang="ar-SY" sz="4000" dirty="0"/>
          </a:p>
        </p:txBody>
      </p:sp>
      <p:sp>
        <p:nvSpPr>
          <p:cNvPr id="152" name="مربع نص 151"/>
          <p:cNvSpPr txBox="1"/>
          <p:nvPr/>
        </p:nvSpPr>
        <p:spPr>
          <a:xfrm>
            <a:off x="161789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ق</a:t>
            </a:r>
            <a:endParaRPr lang="ar-SY" sz="4000" dirty="0"/>
          </a:p>
        </p:txBody>
      </p:sp>
      <p:pic>
        <p:nvPicPr>
          <p:cNvPr id="15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307811" y="-14809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6" name="مربع نص 155"/>
          <p:cNvSpPr txBox="1"/>
          <p:nvPr/>
        </p:nvSpPr>
        <p:spPr>
          <a:xfrm>
            <a:off x="18886775" y="-14117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بَا</a:t>
            </a:r>
            <a:endParaRPr lang="ar-SY" sz="4000" dirty="0"/>
          </a:p>
        </p:txBody>
      </p:sp>
      <p:sp>
        <p:nvSpPr>
          <p:cNvPr id="157" name="مربع نص 156"/>
          <p:cNvSpPr txBox="1"/>
          <p:nvPr/>
        </p:nvSpPr>
        <p:spPr>
          <a:xfrm>
            <a:off x="17560153" y="-1412916"/>
            <a:ext cx="8746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ب</a:t>
            </a:r>
            <a:endParaRPr lang="ar-SY" sz="4000" dirty="0"/>
          </a:p>
        </p:txBody>
      </p:sp>
      <p:sp>
        <p:nvSpPr>
          <p:cNvPr id="159" name="مربع نص 158"/>
          <p:cNvSpPr txBox="1"/>
          <p:nvPr/>
        </p:nvSpPr>
        <p:spPr>
          <a:xfrm>
            <a:off x="16264753" y="-14129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ق</a:t>
            </a:r>
            <a:endParaRPr lang="ar-SY" sz="4000" dirty="0"/>
          </a:p>
        </p:txBody>
      </p:sp>
    </p:spTree>
    <p:extLst>
      <p:ext uri="{BB962C8B-B14F-4D97-AF65-F5344CB8AC3E}">
        <p14:creationId xmlns:p14="http://schemas.microsoft.com/office/powerpoint/2010/main" val="276012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1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2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30" dur="1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7F7744-7F18-4A51-BD5A-2AB2B8BF9EFD}"/>
              </a:ext>
            </a:extLst>
          </p:cNvPr>
          <p:cNvSpPr/>
          <p:nvPr/>
        </p:nvSpPr>
        <p:spPr>
          <a:xfrm>
            <a:off x="2826624" y="1734104"/>
            <a:ext cx="5237356" cy="2239728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129" y="1830817"/>
            <a:ext cx="5022086" cy="2022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="" xmlns:a16="http://schemas.microsoft.com/office/drawing/2014/main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="" xmlns:a16="http://schemas.microsoft.com/office/drawing/2014/main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>
            <a:off x="2181123" y="4733271"/>
            <a:ext cx="2752681" cy="2376810"/>
            <a:chOff x="2362987" y="3154407"/>
            <a:chExt cx="2752681" cy="2376810"/>
          </a:xfrm>
        </p:grpSpPr>
        <p:sp>
          <p:nvSpPr>
            <p:cNvPr id="122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01174" y="4067032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بِالتَّعَاون معَاً .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D635B0E6-0AF9-4A2C-80B4-7B41A548BB8E}"/>
              </a:ext>
            </a:extLst>
          </p:cNvPr>
          <p:cNvSpPr/>
          <p:nvPr/>
        </p:nvSpPr>
        <p:spPr>
          <a:xfrm>
            <a:off x="3132000" y="527123"/>
            <a:ext cx="2340000" cy="22680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2676754" y="663198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5595484" y="159054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أُسَمِّيْ الحَرفَ و أُلَوِّنُهُ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="" xmlns:a16="http://schemas.microsoft.com/office/drawing/2014/main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pic>
        <p:nvPicPr>
          <p:cNvPr id="1026" name="Picture 2" descr="D:\duha abo anas\arabic abo anas\FINISH\ebf0ea202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124" y="38865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2B2BCC7-23C8-424C-93E3-62C5972C62FA}"/>
              </a:ext>
            </a:extLst>
          </p:cNvPr>
          <p:cNvGrpSpPr/>
          <p:nvPr/>
        </p:nvGrpSpPr>
        <p:grpSpPr>
          <a:xfrm>
            <a:off x="4505904" y="971763"/>
            <a:ext cx="3319973" cy="2629432"/>
            <a:chOff x="4350351" y="1076435"/>
            <a:chExt cx="3319973" cy="262943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115A0AC-CE8F-4C50-A70B-19575B0781C2}"/>
                </a:ext>
              </a:extLst>
            </p:cNvPr>
            <p:cNvSpPr txBox="1"/>
            <p:nvPr/>
          </p:nvSpPr>
          <p:spPr>
            <a:xfrm>
              <a:off x="4350351" y="1439397"/>
              <a:ext cx="286309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قَالَ فَوَّازٌ : </a:t>
              </a:r>
            </a:p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أُمِّيْ تَسْقِي وَرْ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دَ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 الح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َدِ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يْقَةِ , و أَبِي يَقْرَأُ الجَرِيْ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د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َةَ , و أخِي يَرْكَبُ ال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دّ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َرَّاجَةَ , و أُختِي تَحْمُلُ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دُ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مِيَتَها , و أَنَا ألْعَبُ مَعْ صَدِيْقِي خَالِ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دٍ</a:t>
              </a:r>
              <a:r>
                <a:rPr lang="ar-SY" sz="2000" dirty="0" smtClean="0">
                  <a:latin typeface="Century Gothic" panose="020B0502020202020204" pitchFamily="34" charset="0"/>
                </a:rPr>
                <a:t>.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67DDA8D-52D4-4DE5-90AF-8D4F55FDC41A}"/>
              </a:ext>
            </a:extLst>
          </p:cNvPr>
          <p:cNvSpPr/>
          <p:nvPr/>
        </p:nvSpPr>
        <p:spPr>
          <a:xfrm>
            <a:off x="3738122" y="2945073"/>
            <a:ext cx="1840823" cy="1840823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E1F936BE-AF73-4D4B-B08B-8E3C739A99FD}"/>
              </a:ext>
            </a:extLst>
          </p:cNvPr>
          <p:cNvSpPr/>
          <p:nvPr/>
        </p:nvSpPr>
        <p:spPr>
          <a:xfrm>
            <a:off x="653957" y="2273790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AE741645-961F-45B2-BC3D-AF447D42CDD6}"/>
              </a:ext>
            </a:extLst>
          </p:cNvPr>
          <p:cNvSpPr/>
          <p:nvPr/>
        </p:nvSpPr>
        <p:spPr>
          <a:xfrm>
            <a:off x="4017114" y="1725397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E00BF5AB-70A0-4AF2-957C-E9C12BD3FBC1}"/>
              </a:ext>
            </a:extLst>
          </p:cNvPr>
          <p:cNvSpPr/>
          <p:nvPr/>
        </p:nvSpPr>
        <p:spPr>
          <a:xfrm>
            <a:off x="2266276" y="389595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7335896" y="1260797"/>
            <a:ext cx="1878267" cy="1878267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6259061" y="4098424"/>
            <a:ext cx="2219875" cy="2219876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6923674" y="3527236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6965825" y="1260797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ألاحِظ الصُّوَر و أقْرَأ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2" y="2314268"/>
            <a:ext cx="1331313" cy="118372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12" y="531762"/>
            <a:ext cx="1439145" cy="143257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34" y="4364681"/>
            <a:ext cx="1349753" cy="13336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135651A-5259-4015-A1A9-545D89CD724F}"/>
              </a:ext>
            </a:extLst>
          </p:cNvPr>
          <p:cNvSpPr txBox="1"/>
          <p:nvPr/>
        </p:nvSpPr>
        <p:spPr>
          <a:xfrm>
            <a:off x="3243475" y="-711451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د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Oval 5">
            <a:extLst>
              <a:ext uri="{FF2B5EF4-FFF2-40B4-BE49-F238E27FC236}">
                <a16:creationId xmlns:a16="http://schemas.microsoft.com/office/drawing/2014/main" xmlns="" id="{D635B0E6-0AF9-4A2C-80B4-7B41A548BB8E}"/>
              </a:ext>
            </a:extLst>
          </p:cNvPr>
          <p:cNvSpPr/>
          <p:nvPr/>
        </p:nvSpPr>
        <p:spPr>
          <a:xfrm>
            <a:off x="500484" y="2476596"/>
            <a:ext cx="1840823" cy="1840823"/>
          </a:xfrm>
          <a:prstGeom prst="ellips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5" name="صورة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107" y="2972185"/>
            <a:ext cx="1338587" cy="126661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6" name="صورة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7" y="4830787"/>
            <a:ext cx="1412007" cy="142181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013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3" presetClass="entr" presetSubtype="16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  <p:bldP spid="42" grpId="0" animBg="1"/>
      <p:bldP spid="4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ح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َدِ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يْقَة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دُ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مْيَة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دَ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رَّاجَة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دَ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دُ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دِ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أقْرَأ الكَلِمَات ثمَّ أجرِّد </a:t>
              </a:r>
              <a:r>
                <a:rPr lang="ar-SY" sz="2400" b="1" dirty="0" smtClean="0"/>
                <a:t>الحَرِف د :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دِ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6"/>
              <a:ext cx="1484087" cy="1484084"/>
              <a:chOff x="8091712" y="3008086"/>
              <a:chExt cx="1683660" cy="168365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2" y="3849915"/>
                <a:ext cx="1683656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دُ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دَ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أُميِّز بَيِن الصَّوت القَصِيْر و الصَّوت الطَّويْل (المَدْ)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دِيـ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دُو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دَا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أُلاحِظ كِتَابِة الْحَرْف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="" xmlns:a16="http://schemas.microsoft.com/office/drawing/2014/main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1727815" y="1541883"/>
            <a:ext cx="3445665" cy="376029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6037514" y="1624365"/>
            <a:ext cx="3362484" cy="3991808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071 w 2541621"/>
              <a:gd name="connsiteY0" fmla="*/ 1494797 h 2643335"/>
              <a:gd name="connsiteX1" fmla="*/ 403507 w 2541621"/>
              <a:gd name="connsiteY1" fmla="*/ 332029 h 2643335"/>
              <a:gd name="connsiteX2" fmla="*/ 2152753 w 2541621"/>
              <a:gd name="connsiteY2" fmla="*/ 219487 h 2643335"/>
              <a:gd name="connsiteX3" fmla="*/ 2509053 w 2541621"/>
              <a:gd name="connsiteY3" fmla="*/ 1522933 h 2643335"/>
              <a:gd name="connsiteX4" fmla="*/ 1857331 w 2541621"/>
              <a:gd name="connsiteY4" fmla="*/ 2404346 h 2643335"/>
              <a:gd name="connsiteX5" fmla="*/ 792286 w 2541621"/>
              <a:gd name="connsiteY5" fmla="*/ 2463364 h 2643335"/>
              <a:gd name="connsiteX6" fmla="*/ 19071 w 2541621"/>
              <a:gd name="connsiteY6" fmla="*/ 1494797 h 2643335"/>
              <a:gd name="connsiteX0" fmla="*/ 19071 w 2541621"/>
              <a:gd name="connsiteY0" fmla="*/ 1494797 h 2547039"/>
              <a:gd name="connsiteX1" fmla="*/ 403507 w 2541621"/>
              <a:gd name="connsiteY1" fmla="*/ 332029 h 2547039"/>
              <a:gd name="connsiteX2" fmla="*/ 2152753 w 2541621"/>
              <a:gd name="connsiteY2" fmla="*/ 219487 h 2547039"/>
              <a:gd name="connsiteX3" fmla="*/ 2509053 w 2541621"/>
              <a:gd name="connsiteY3" fmla="*/ 1522933 h 2547039"/>
              <a:gd name="connsiteX4" fmla="*/ 1857331 w 2541621"/>
              <a:gd name="connsiteY4" fmla="*/ 2404346 h 2547039"/>
              <a:gd name="connsiteX5" fmla="*/ 792286 w 2541621"/>
              <a:gd name="connsiteY5" fmla="*/ 2463364 h 2547039"/>
              <a:gd name="connsiteX6" fmla="*/ 19071 w 2541621"/>
              <a:gd name="connsiteY6" fmla="*/ 1494797 h 2547039"/>
              <a:gd name="connsiteX0" fmla="*/ 19071 w 2541621"/>
              <a:gd name="connsiteY0" fmla="*/ 1494797 h 2676963"/>
              <a:gd name="connsiteX1" fmla="*/ 403507 w 2541621"/>
              <a:gd name="connsiteY1" fmla="*/ 332029 h 2676963"/>
              <a:gd name="connsiteX2" fmla="*/ 2152753 w 2541621"/>
              <a:gd name="connsiteY2" fmla="*/ 219487 h 2676963"/>
              <a:gd name="connsiteX3" fmla="*/ 2509053 w 2541621"/>
              <a:gd name="connsiteY3" fmla="*/ 1522933 h 2676963"/>
              <a:gd name="connsiteX4" fmla="*/ 1857331 w 2541621"/>
              <a:gd name="connsiteY4" fmla="*/ 2404346 h 2676963"/>
              <a:gd name="connsiteX5" fmla="*/ 792286 w 2541621"/>
              <a:gd name="connsiteY5" fmla="*/ 2626751 h 2676963"/>
              <a:gd name="connsiteX6" fmla="*/ 19071 w 2541621"/>
              <a:gd name="connsiteY6" fmla="*/ 1494797 h 2676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1621" h="2676963">
                <a:moveTo>
                  <a:pt x="19071" y="1494797"/>
                </a:moveTo>
                <a:cubicBezTo>
                  <a:pt x="-45726" y="1112343"/>
                  <a:pt x="47893" y="544581"/>
                  <a:pt x="403507" y="332029"/>
                </a:cubicBezTo>
                <a:cubicBezTo>
                  <a:pt x="759121" y="119477"/>
                  <a:pt x="1689288" y="-232216"/>
                  <a:pt x="2152753" y="219487"/>
                </a:cubicBezTo>
                <a:cubicBezTo>
                  <a:pt x="2616218" y="671190"/>
                  <a:pt x="2558290" y="1158790"/>
                  <a:pt x="2509053" y="1522933"/>
                </a:cubicBezTo>
                <a:cubicBezTo>
                  <a:pt x="2459816" y="1887076"/>
                  <a:pt x="2133228" y="2280890"/>
                  <a:pt x="1857331" y="2404346"/>
                </a:cubicBezTo>
                <a:cubicBezTo>
                  <a:pt x="1581434" y="2527802"/>
                  <a:pt x="1424780" y="2785576"/>
                  <a:pt x="792286" y="2626751"/>
                </a:cubicBezTo>
                <a:cubicBezTo>
                  <a:pt x="159792" y="2467926"/>
                  <a:pt x="83868" y="1877251"/>
                  <a:pt x="19071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4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CF3D5BE-5349-4C3C-AECD-58BB761B8CB9}"/>
              </a:ext>
            </a:extLst>
          </p:cNvPr>
          <p:cNvSpPr/>
          <p:nvPr/>
        </p:nvSpPr>
        <p:spPr>
          <a:xfrm>
            <a:off x="8629950" y="3067550"/>
            <a:ext cx="1613172" cy="161317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B46D5886-5822-4A2B-9337-DBB07C4F4543}"/>
              </a:ext>
            </a:extLst>
          </p:cNvPr>
          <p:cNvSpPr/>
          <p:nvPr/>
        </p:nvSpPr>
        <p:spPr>
          <a:xfrm>
            <a:off x="2988654" y="238116"/>
            <a:ext cx="2219875" cy="2219876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E95E682-CA57-4201-AA6D-7F6586E25098}"/>
              </a:ext>
            </a:extLst>
          </p:cNvPr>
          <p:cNvSpPr/>
          <p:nvPr/>
        </p:nvSpPr>
        <p:spPr>
          <a:xfrm>
            <a:off x="5253571" y="3017722"/>
            <a:ext cx="1840823" cy="18408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5E60D1D4-7C1B-4A02-A31A-D45F38C54D46}"/>
              </a:ext>
            </a:extLst>
          </p:cNvPr>
          <p:cNvSpPr/>
          <p:nvPr/>
        </p:nvSpPr>
        <p:spPr>
          <a:xfrm>
            <a:off x="6173983" y="4960322"/>
            <a:ext cx="1840823" cy="184082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EC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Speech Bubble: Oval 63">
            <a:extLst>
              <a:ext uri="{FF2B5EF4-FFF2-40B4-BE49-F238E27FC236}">
                <a16:creationId xmlns="" xmlns:a16="http://schemas.microsoft.com/office/drawing/2014/main" id="{CB30A57F-7811-4C5E-B337-8DF2F80D879F}"/>
              </a:ext>
            </a:extLst>
          </p:cNvPr>
          <p:cNvSpPr/>
          <p:nvPr/>
        </p:nvSpPr>
        <p:spPr>
          <a:xfrm rot="837819">
            <a:off x="4990121" y="1052847"/>
            <a:ext cx="1705745" cy="1680671"/>
          </a:xfrm>
          <a:prstGeom prst="wedgeEllipseCallout">
            <a:avLst>
              <a:gd name="adj1" fmla="val -88598"/>
              <a:gd name="adj2" fmla="val -3259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86C59E40-3306-41FE-98C4-7FF0239EC624}"/>
              </a:ext>
            </a:extLst>
          </p:cNvPr>
          <p:cNvSpPr txBox="1"/>
          <p:nvPr/>
        </p:nvSpPr>
        <p:spPr>
          <a:xfrm>
            <a:off x="4880277" y="1801570"/>
            <a:ext cx="176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أنْتِ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بِنْتٌ نَظِيْفَةٌ 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2" name="Speech Bubble: Oval 61">
            <a:extLst>
              <a:ext uri="{FF2B5EF4-FFF2-40B4-BE49-F238E27FC236}">
                <a16:creationId xmlns="" xmlns:a16="http://schemas.microsoft.com/office/drawing/2014/main" id="{A9996957-B703-4E81-8CCD-AD1905290AD9}"/>
              </a:ext>
            </a:extLst>
          </p:cNvPr>
          <p:cNvSpPr/>
          <p:nvPr/>
        </p:nvSpPr>
        <p:spPr>
          <a:xfrm rot="837819">
            <a:off x="7909166" y="4679619"/>
            <a:ext cx="1688409" cy="1657335"/>
          </a:xfrm>
          <a:prstGeom prst="wedgeEllipseCallout">
            <a:avLst>
              <a:gd name="adj1" fmla="val -50853"/>
              <a:gd name="adj2" fmla="val 5941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C4B33B5C-764F-4CCA-A541-54CF0117CCD0}"/>
              </a:ext>
            </a:extLst>
          </p:cNvPr>
          <p:cNvSpPr txBox="1"/>
          <p:nvPr/>
        </p:nvSpPr>
        <p:spPr>
          <a:xfrm>
            <a:off x="7877834" y="5277453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أنْتَ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وَلَدٌ مُجْتَهِدٌ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7" name="Speech Bubble: Oval 56">
            <a:extLst>
              <a:ext uri="{FF2B5EF4-FFF2-40B4-BE49-F238E27FC236}">
                <a16:creationId xmlns="" xmlns:a16="http://schemas.microsoft.com/office/drawing/2014/main" id="{902585B5-9E9F-4BFA-87D3-091704E7FD25}"/>
              </a:ext>
            </a:extLst>
          </p:cNvPr>
          <p:cNvSpPr/>
          <p:nvPr/>
        </p:nvSpPr>
        <p:spPr>
          <a:xfrm rot="837819">
            <a:off x="3440859" y="2612813"/>
            <a:ext cx="1688409" cy="1657335"/>
          </a:xfrm>
          <a:prstGeom prst="wedgeEllipseCallout">
            <a:avLst>
              <a:gd name="adj1" fmla="val 77956"/>
              <a:gd name="adj2" fmla="val 2531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A7652DCF-0D86-4975-A891-CAF00EF596ED}"/>
              </a:ext>
            </a:extLst>
          </p:cNvPr>
          <p:cNvSpPr txBox="1"/>
          <p:nvPr/>
        </p:nvSpPr>
        <p:spPr>
          <a:xfrm>
            <a:off x="3358251" y="3017722"/>
            <a:ext cx="1751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أنْتَ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صَدِيْقٌ مُخْلِصٌ 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312524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أُحَاكِي </a:t>
              </a:r>
              <a:r>
                <a:rPr lang="ar-SY" sz="2400" b="1" dirty="0" smtClean="0"/>
                <a:t>بِاسْتِخْدَام الضَّمِيْرَيْن (</a:t>
              </a:r>
              <a:r>
                <a:rPr lang="ar-SY" sz="2400" b="1" dirty="0" smtClean="0">
                  <a:solidFill>
                    <a:srgbClr val="FF0000"/>
                  </a:solidFill>
                </a:rPr>
                <a:t>أَنْتَ</a:t>
              </a:r>
              <a:r>
                <a:rPr lang="ar-SY" sz="2400" b="1" dirty="0" smtClean="0"/>
                <a:t> , </a:t>
              </a:r>
              <a:r>
                <a:rPr lang="ar-SY" sz="2400" b="1" dirty="0" smtClean="0">
                  <a:solidFill>
                    <a:srgbClr val="FF0000"/>
                  </a:solidFill>
                </a:rPr>
                <a:t>أَنْتِ</a:t>
              </a:r>
              <a:r>
                <a:rPr lang="ar-SY" sz="2400" b="1" dirty="0" smtClean="0"/>
                <a:t> ):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8451076" y="1644610"/>
            <a:ext cx="1688409" cy="1657335"/>
          </a:xfrm>
          <a:prstGeom prst="wedgeEllipseCallout">
            <a:avLst>
              <a:gd name="adj1" fmla="val 1992"/>
              <a:gd name="adj2" fmla="val 6958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8398811" y="2263235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أنْتَ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وَلَدٌ نَظِيْف</a:t>
            </a:r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ٌ</a:t>
            </a:r>
            <a:endParaRPr lang="ar-SY" sz="2400" b="1" dirty="0" smtClean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CCC200DC-0091-4D44-B6E1-DD42DA2CA208}"/>
              </a:ext>
            </a:extLst>
          </p:cNvPr>
          <p:cNvSpPr txBox="1"/>
          <p:nvPr/>
        </p:nvSpPr>
        <p:spPr>
          <a:xfrm>
            <a:off x="1607180" y="1893903"/>
            <a:ext cx="1751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يَشْرَبُ الجَدُّ بِيَدَيْهِ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Oval 49">
            <a:extLst>
              <a:ext uri="{FF2B5EF4-FFF2-40B4-BE49-F238E27FC236}">
                <a16:creationId xmlns="" xmlns:a16="http://schemas.microsoft.com/office/drawing/2014/main" id="{5E95E682-CA57-4201-AA6D-7F6586E25098}"/>
              </a:ext>
            </a:extLst>
          </p:cNvPr>
          <p:cNvSpPr/>
          <p:nvPr/>
        </p:nvSpPr>
        <p:spPr>
          <a:xfrm flipH="1">
            <a:off x="564920" y="4794548"/>
            <a:ext cx="1840823" cy="1840823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peech Bubble: Oval 56">
            <a:extLst>
              <a:ext uri="{FF2B5EF4-FFF2-40B4-BE49-F238E27FC236}">
                <a16:creationId xmlns="" xmlns:a16="http://schemas.microsoft.com/office/drawing/2014/main" id="{902585B5-9E9F-4BFA-87D3-091704E7FD25}"/>
              </a:ext>
            </a:extLst>
          </p:cNvPr>
          <p:cNvSpPr/>
          <p:nvPr/>
        </p:nvSpPr>
        <p:spPr>
          <a:xfrm rot="20762181" flipH="1">
            <a:off x="1908236" y="4003722"/>
            <a:ext cx="1688409" cy="1657335"/>
          </a:xfrm>
          <a:prstGeom prst="wedgeEllipseCallout">
            <a:avLst>
              <a:gd name="adj1" fmla="val 50258"/>
              <a:gd name="adj2" fmla="val 53735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57">
            <a:extLst>
              <a:ext uri="{FF2B5EF4-FFF2-40B4-BE49-F238E27FC236}">
                <a16:creationId xmlns="" xmlns:a16="http://schemas.microsoft.com/office/drawing/2014/main" id="{A7652DCF-0D86-4975-A891-CAF00EF596ED}"/>
              </a:ext>
            </a:extLst>
          </p:cNvPr>
          <p:cNvSpPr txBox="1"/>
          <p:nvPr/>
        </p:nvSpPr>
        <p:spPr>
          <a:xfrm flipH="1">
            <a:off x="1800703" y="4620377"/>
            <a:ext cx="1894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أنْتِ</a:t>
            </a:r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بِنْتٌ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مُهَذَّبَةٌ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03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61" grpId="0" animBg="1"/>
      <p:bldP spid="50" grpId="0" animBg="1"/>
      <p:bldP spid="60" grpId="0" animBg="1"/>
      <p:bldP spid="64" grpId="0" animBg="1"/>
      <p:bldP spid="77" grpId="0"/>
      <p:bldP spid="62" grpId="0" animBg="1"/>
      <p:bldP spid="63" grpId="0"/>
      <p:bldP spid="57" grpId="0" animBg="1"/>
      <p:bldP spid="58" grpId="0"/>
      <p:bldP spid="31" grpId="0" animBg="1"/>
      <p:bldP spid="32" grpId="0"/>
      <p:bldP spid="56" grpId="0"/>
      <p:bldP spid="33" grpId="0" animBg="1"/>
      <p:bldP spid="34" grpId="0" animBg="1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4" cy="1484084"/>
              <a:chOff x="8091715" y="3008086"/>
              <a:chExt cx="1683657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5" y="3849914"/>
                <a:ext cx="1683657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مَدِيْنَة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أَسَدْ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7" y="2686958"/>
              <a:ext cx="1496783" cy="1484087"/>
              <a:chOff x="8091715" y="3008086"/>
              <a:chExt cx="1698064" cy="1683660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106122" y="3849916"/>
                <a:ext cx="1683657" cy="841830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دُرْج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دُ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ـدْ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ـدِ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أَرْسُمْ دَائِرَة حَوْلَ </a:t>
              </a:r>
              <a:r>
                <a:rPr lang="ar-SY" sz="2400" b="1" dirty="0" smtClean="0"/>
                <a:t>الحَرِفْ د </a:t>
              </a:r>
              <a:r>
                <a:rPr lang="ar-SY" sz="2400" b="1" dirty="0"/>
                <a:t>ثمَّ اكْتُبُهُ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="" xmlns:a16="http://schemas.microsoft.com/office/drawing/2014/main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نَادِر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="" xmlns:a16="http://schemas.microsoft.com/office/drawing/2014/main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دِ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="" xmlns:a16="http://schemas.microsoft.com/office/drawing/2014/main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7BF522DB-57D0-4210-BE94-3B69C3392E17}"/>
              </a:ext>
            </a:extLst>
          </p:cNvPr>
          <p:cNvSpPr/>
          <p:nvPr/>
        </p:nvSpPr>
        <p:spPr>
          <a:xfrm>
            <a:off x="9784996" y="2815288"/>
            <a:ext cx="381590" cy="381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1F242CEF-6F3B-4221-B6F0-33B51CD0F12B}"/>
              </a:ext>
            </a:extLst>
          </p:cNvPr>
          <p:cNvSpPr/>
          <p:nvPr/>
        </p:nvSpPr>
        <p:spPr>
          <a:xfrm>
            <a:off x="7368383" y="2824065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1DA5D5C8-97DC-44F2-80B3-40A693065BEA}"/>
              </a:ext>
            </a:extLst>
          </p:cNvPr>
          <p:cNvSpPr/>
          <p:nvPr/>
        </p:nvSpPr>
        <p:spPr>
          <a:xfrm>
            <a:off x="5717001" y="2907104"/>
            <a:ext cx="388455" cy="4492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ADD16210-5465-444E-953E-0E1683B34651}"/>
              </a:ext>
            </a:extLst>
          </p:cNvPr>
          <p:cNvSpPr/>
          <p:nvPr/>
        </p:nvSpPr>
        <p:spPr>
          <a:xfrm>
            <a:off x="3573876" y="2948739"/>
            <a:ext cx="331778" cy="3317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19" t="57710" b="10563"/>
          <a:stretch/>
        </p:blipFill>
        <p:spPr bwMode="auto">
          <a:xfrm>
            <a:off x="10505637" y="2889372"/>
            <a:ext cx="2589364" cy="78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7" y="2688126"/>
            <a:ext cx="4248105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sz="2400" dirty="0" smtClean="0">
                  <a:solidFill>
                    <a:prstClr val="white"/>
                  </a:solidFill>
                  <a:latin typeface="Calibri" panose="020F0502020204030204"/>
                </a:rPr>
                <a:t>بَاب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70112" y="28670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78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</a:t>
              </a:r>
              <a:r>
                <a:rPr lang="ar-SY" sz="2000" b="1" dirty="0" smtClean="0"/>
                <a:t>الساكن </a:t>
              </a:r>
              <a:r>
                <a:rPr lang="ar-SY" sz="2000" b="1" dirty="0"/>
                <a:t>وحرف المد يكونان </a:t>
              </a:r>
              <a:r>
                <a:rPr lang="ar-SY" sz="2000" b="1" dirty="0" smtClean="0"/>
                <a:t>مقطعاً </a:t>
              </a:r>
              <a:r>
                <a:rPr lang="ar-SY" sz="2000" b="1" dirty="0"/>
                <a:t>مع الحرف قبلهما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70" name="مجموعة 169"/>
          <p:cNvGrpSpPr/>
          <p:nvPr/>
        </p:nvGrpSpPr>
        <p:grpSpPr>
          <a:xfrm rot="5400000">
            <a:off x="-257435" y="1019452"/>
            <a:ext cx="1810848" cy="2810538"/>
            <a:chOff x="4265623" y="4354696"/>
            <a:chExt cx="1810848" cy="2810538"/>
          </a:xfrm>
        </p:grpSpPr>
        <p:sp>
          <p:nvSpPr>
            <p:cNvPr id="17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7" name="مجموعة 186"/>
          <p:cNvGrpSpPr/>
          <p:nvPr/>
        </p:nvGrpSpPr>
        <p:grpSpPr>
          <a:xfrm rot="5400000">
            <a:off x="317367" y="1361409"/>
            <a:ext cx="959039" cy="2234220"/>
            <a:chOff x="4745325" y="4627308"/>
            <a:chExt cx="959039" cy="2234220"/>
          </a:xfrm>
        </p:grpSpPr>
        <p:sp>
          <p:nvSpPr>
            <p:cNvPr id="1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7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4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1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8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129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أحّلِّل الكلمَة :</a:t>
              </a:r>
              <a:endParaRPr lang="en-US" sz="2400" b="1" dirty="0"/>
            </a:p>
          </p:txBody>
        </p:sp>
        <p:grpSp>
          <p:nvGrpSpPr>
            <p:cNvPr id="132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35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3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7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1982" y="-28906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" name="مربع نص 138"/>
          <p:cNvSpPr txBox="1"/>
          <p:nvPr/>
        </p:nvSpPr>
        <p:spPr>
          <a:xfrm>
            <a:off x="18800946" y="-28214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دُ</a:t>
            </a:r>
            <a:endParaRPr lang="ar-SY" sz="4000" dirty="0"/>
          </a:p>
        </p:txBody>
      </p:sp>
      <p:sp>
        <p:nvSpPr>
          <p:cNvPr id="150" name="مربع نص 149"/>
          <p:cNvSpPr txBox="1"/>
          <p:nvPr/>
        </p:nvSpPr>
        <p:spPr>
          <a:xfrm>
            <a:off x="17474324" y="-2822616"/>
            <a:ext cx="8746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ب</a:t>
            </a:r>
            <a:endParaRPr lang="ar-SY" sz="4000" dirty="0"/>
          </a:p>
        </p:txBody>
      </p:sp>
      <p:sp>
        <p:nvSpPr>
          <p:cNvPr id="152" name="مربع نص 151"/>
          <p:cNvSpPr txBox="1"/>
          <p:nvPr/>
        </p:nvSpPr>
        <p:spPr>
          <a:xfrm>
            <a:off x="161789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ق</a:t>
            </a:r>
            <a:endParaRPr lang="ar-SY" sz="4000" dirty="0"/>
          </a:p>
        </p:txBody>
      </p:sp>
      <p:pic>
        <p:nvPicPr>
          <p:cNvPr id="15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307811" y="-14809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6" name="مربع نص 155"/>
          <p:cNvSpPr txBox="1"/>
          <p:nvPr/>
        </p:nvSpPr>
        <p:spPr>
          <a:xfrm>
            <a:off x="18886775" y="-14117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بَا</a:t>
            </a:r>
            <a:endParaRPr lang="ar-SY" sz="4000" dirty="0"/>
          </a:p>
        </p:txBody>
      </p:sp>
      <p:sp>
        <p:nvSpPr>
          <p:cNvPr id="157" name="مربع نص 156"/>
          <p:cNvSpPr txBox="1"/>
          <p:nvPr/>
        </p:nvSpPr>
        <p:spPr>
          <a:xfrm>
            <a:off x="17560153" y="-1412916"/>
            <a:ext cx="8746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ب</a:t>
            </a:r>
            <a:endParaRPr lang="ar-SY" sz="4000" dirty="0"/>
          </a:p>
        </p:txBody>
      </p:sp>
      <p:sp>
        <p:nvSpPr>
          <p:cNvPr id="159" name="مربع نص 158"/>
          <p:cNvSpPr txBox="1"/>
          <p:nvPr/>
        </p:nvSpPr>
        <p:spPr>
          <a:xfrm>
            <a:off x="16264753" y="-14129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ق</a:t>
            </a:r>
            <a:endParaRPr lang="ar-SY" sz="4000" dirty="0"/>
          </a:p>
        </p:txBody>
      </p:sp>
    </p:spTree>
    <p:extLst>
      <p:ext uri="{BB962C8B-B14F-4D97-AF65-F5344CB8AC3E}">
        <p14:creationId xmlns:p14="http://schemas.microsoft.com/office/powerpoint/2010/main" val="5221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1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2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30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175</Words>
  <Application>Microsoft Office PowerPoint</Application>
  <PresentationFormat>مخصص</PresentationFormat>
  <Paragraphs>63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325</cp:revision>
  <dcterms:created xsi:type="dcterms:W3CDTF">2020-09-22T10:26:44Z</dcterms:created>
  <dcterms:modified xsi:type="dcterms:W3CDTF">2021-04-23T17:10:40Z</dcterms:modified>
</cp:coreProperties>
</file>