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95" r:id="rId1"/>
  </p:sldMasterIdLst>
  <p:sldIdLst>
    <p:sldId id="326" r:id="rId2"/>
    <p:sldId id="257" r:id="rId3"/>
    <p:sldId id="318" r:id="rId4"/>
    <p:sldId id="319" r:id="rId5"/>
    <p:sldId id="259" r:id="rId6"/>
    <p:sldId id="321" r:id="rId7"/>
    <p:sldId id="262" r:id="rId8"/>
    <p:sldId id="322" r:id="rId9"/>
    <p:sldId id="263" r:id="rId10"/>
    <p:sldId id="264" r:id="rId11"/>
    <p:sldId id="266" r:id="rId12"/>
    <p:sldId id="323" r:id="rId13"/>
    <p:sldId id="317" r:id="rId14"/>
    <p:sldId id="325" r:id="rId15"/>
    <p:sldId id="279" r:id="rId16"/>
    <p:sldId id="280" r:id="rId17"/>
    <p:sldId id="281" r:id="rId18"/>
    <p:sldId id="324" r:id="rId19"/>
    <p:sldId id="282" r:id="rId20"/>
  </p:sldIdLst>
  <p:sldSz cx="9144000" cy="6858000" type="screen4x3"/>
  <p:notesSz cx="6858000" cy="9144000"/>
  <p:defaultTextStyle>
    <a:defPPr>
      <a:defRPr lang="ar-SA"/>
    </a:defPPr>
    <a:lvl1pPr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3399"/>
    <a:srgbClr val="FFFFCC"/>
    <a:srgbClr val="000099"/>
    <a:srgbClr val="2898A4"/>
    <a:srgbClr val="CC6600"/>
    <a:srgbClr val="D6EDBD"/>
    <a:srgbClr val="C3E7EB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88937" autoAdjust="0"/>
    <p:restoredTop sz="86409" autoAdjust="0"/>
  </p:normalViewPr>
  <p:slideViewPr>
    <p:cSldViewPr>
      <p:cViewPr>
        <p:scale>
          <a:sx n="50" d="100"/>
          <a:sy n="50" d="100"/>
        </p:scale>
        <p:origin x="-2142" y="-59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08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388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2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2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3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4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5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6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7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8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9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0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20818A-25F8-42F4-879F-3E596A5E1C7B}" type="datetimeFigureOut">
              <a:rPr lang="ar-SA"/>
              <a:pPr>
                <a:defRPr/>
              </a:pPr>
              <a:t>25/01/1438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C3F8C7-60AA-4C62-A233-A06F92FAFA4A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  <p:transition>
    <p:strips dir="rd"/>
    <p:sndAc>
      <p:stSnd>
        <p:snd r:embed="rId1" name="0118 - bee-doop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260FAF-344E-40A6-9219-83D1D926669D}" type="datetimeFigureOut">
              <a:rPr lang="ar-SA"/>
              <a:pPr>
                <a:defRPr/>
              </a:pPr>
              <a:t>25/01/1438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B7FA0E-AC46-4769-A5ED-23163BDCFAB6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  <p:transition>
    <p:strips dir="rd"/>
    <p:sndAc>
      <p:stSnd>
        <p:snd r:embed="rId1" name="0118 - bee-doop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9C94CE-4102-44DB-9043-3E3E609DB579}" type="datetimeFigureOut">
              <a:rPr lang="ar-SA"/>
              <a:pPr>
                <a:defRPr/>
              </a:pPr>
              <a:t>25/01/1438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DE27F2-3693-447F-B519-22B625BD1364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  <p:transition>
    <p:strips dir="rd"/>
    <p:sndAc>
      <p:stSnd>
        <p:snd r:embed="rId1" name="0118 - bee-doop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4F9680-F82D-4A93-8359-71666B552ABD}" type="datetimeFigureOut">
              <a:rPr lang="ar-SA"/>
              <a:pPr>
                <a:defRPr/>
              </a:pPr>
              <a:t>25/01/1438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1E25F4-CEF9-47E6-BDA1-91B493DC18EC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  <p:transition>
    <p:strips dir="rd"/>
    <p:sndAc>
      <p:stSnd>
        <p:snd r:embed="rId1" name="0118 - bee-doop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1E17B0-BDD6-41B4-8ABD-64D664E969E0}" type="datetimeFigureOut">
              <a:rPr lang="ar-SA"/>
              <a:pPr>
                <a:defRPr/>
              </a:pPr>
              <a:t>25/01/1438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2FA527-21E0-4E8B-A8BA-CCDEC6AC2035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  <p:transition>
    <p:strips dir="rd"/>
    <p:sndAc>
      <p:stSnd>
        <p:snd r:embed="rId1" name="0118 - bee-doop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8483B1-8487-4E32-9F24-14285219F4EC}" type="datetimeFigureOut">
              <a:rPr lang="ar-SA"/>
              <a:pPr>
                <a:defRPr/>
              </a:pPr>
              <a:t>25/01/1438</a:t>
            </a:fld>
            <a:endParaRPr lang="ar-SA"/>
          </a:p>
        </p:txBody>
      </p:sp>
      <p:sp>
        <p:nvSpPr>
          <p:cNvPr id="6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B28FBF-2FAC-445B-8ED2-51ED70D92622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  <p:transition>
    <p:strips dir="rd"/>
    <p:sndAc>
      <p:stSnd>
        <p:snd r:embed="rId1" name="0118 - bee-doop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089E2E-5662-462F-BE77-E826AD9D5D98}" type="datetimeFigureOut">
              <a:rPr lang="ar-SA"/>
              <a:pPr>
                <a:defRPr/>
              </a:pPr>
              <a:t>25/01/1438</a:t>
            </a:fld>
            <a:endParaRPr lang="ar-SA"/>
          </a:p>
        </p:txBody>
      </p:sp>
      <p:sp>
        <p:nvSpPr>
          <p:cNvPr id="8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9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9228B6-1ACF-4890-B087-4CE4B8945B1B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  <p:transition>
    <p:strips dir="rd"/>
    <p:sndAc>
      <p:stSnd>
        <p:snd r:embed="rId1" name="0118 - bee-doop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DA7969-C0B1-4B74-8711-DA0A9FEC503A}" type="datetimeFigureOut">
              <a:rPr lang="ar-SA"/>
              <a:pPr>
                <a:defRPr/>
              </a:pPr>
              <a:t>25/01/1438</a:t>
            </a:fld>
            <a:endParaRPr lang="ar-SA"/>
          </a:p>
        </p:txBody>
      </p:sp>
      <p:sp>
        <p:nvSpPr>
          <p:cNvPr id="4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5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90BE64-B624-46C9-9D07-972D1186B999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  <p:transition>
    <p:strips dir="rd"/>
    <p:sndAc>
      <p:stSnd>
        <p:snd r:embed="rId1" name="0118 - bee-doop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EB35FB-D6DF-49C8-BD86-2689E31CC5DC}" type="datetimeFigureOut">
              <a:rPr lang="ar-SA"/>
              <a:pPr>
                <a:defRPr/>
              </a:pPr>
              <a:t>25/01/1438</a:t>
            </a:fld>
            <a:endParaRPr lang="ar-SA"/>
          </a:p>
        </p:txBody>
      </p:sp>
      <p:sp>
        <p:nvSpPr>
          <p:cNvPr id="3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4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11F8CF-5C39-4D70-BDD2-B975E3384FE4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  <p:transition>
    <p:strips dir="rd"/>
    <p:sndAc>
      <p:stSnd>
        <p:snd r:embed="rId1" name="0118 - bee-doop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32D964-C92E-4F46-95D3-55A1C5ABB1FE}" type="datetimeFigureOut">
              <a:rPr lang="ar-SA"/>
              <a:pPr>
                <a:defRPr/>
              </a:pPr>
              <a:t>25/01/1438</a:t>
            </a:fld>
            <a:endParaRPr lang="ar-SA"/>
          </a:p>
        </p:txBody>
      </p:sp>
      <p:sp>
        <p:nvSpPr>
          <p:cNvPr id="6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A518FF-38CD-4171-B36B-0B53E263623C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  <p:transition>
    <p:strips dir="rd"/>
    <p:sndAc>
      <p:stSnd>
        <p:snd r:embed="rId1" name="0118 - bee-doop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ar-SA" noProof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91B1C1-6CD0-4330-917A-2C60AACBA2DE}" type="datetimeFigureOut">
              <a:rPr lang="ar-SA"/>
              <a:pPr>
                <a:defRPr/>
              </a:pPr>
              <a:t>25/01/1438</a:t>
            </a:fld>
            <a:endParaRPr lang="ar-SA"/>
          </a:p>
        </p:txBody>
      </p:sp>
      <p:sp>
        <p:nvSpPr>
          <p:cNvPr id="6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A82EFA-E279-43AA-8367-C49E88038577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  <p:transition>
    <p:strips dir="rd"/>
    <p:sndAc>
      <p:stSnd>
        <p:snd r:embed="rId1" name="0118 - bee-doop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عنصر نائب للعنوان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ar-SA" smtClean="0"/>
              <a:t>انقر لتحرير نمط العنوان الرئيسي</a:t>
            </a:r>
          </a:p>
        </p:txBody>
      </p:sp>
      <p:sp>
        <p:nvSpPr>
          <p:cNvPr id="2051" name="عنصر نائب للنص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636D14C-865D-4675-AE1B-7736A0B84DB6}" type="datetimeFigureOut">
              <a:rPr lang="ar-SA"/>
              <a:pPr>
                <a:defRPr/>
              </a:pPr>
              <a:t>25/01/1438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8287052-EFD7-47CE-B844-9759BCD380C3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</p:sldLayoutIdLst>
  <p:transition>
    <p:strips dir="rd"/>
    <p:sndAc>
      <p:stSnd>
        <p:snd r:embed="rId13" name="0118 - bee-doop.wav"/>
      </p:stSnd>
    </p:sndAc>
  </p:transition>
  <p:txStyles>
    <p:titleStyle>
      <a:lvl1pPr algn="ctr" rtl="1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5pPr>
      <a:lvl6pPr marL="4572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6pPr>
      <a:lvl7pPr marL="9144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7pPr>
      <a:lvl8pPr marL="13716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8pPr>
      <a:lvl9pPr marL="18288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4.wav"/><Relationship Id="rId2" Type="http://schemas.openxmlformats.org/officeDocument/2006/relationships/audio" Target="../media/audio13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eg"/><Relationship Id="rId4" Type="http://schemas.openxmlformats.org/officeDocument/2006/relationships/audio" Target="../media/audio15.wav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audio" Target="../media/audio49.wav"/><Relationship Id="rId3" Type="http://schemas.openxmlformats.org/officeDocument/2006/relationships/audio" Target="../media/audio44.wav"/><Relationship Id="rId7" Type="http://schemas.openxmlformats.org/officeDocument/2006/relationships/audio" Target="../media/audio48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7.wav"/><Relationship Id="rId11" Type="http://schemas.openxmlformats.org/officeDocument/2006/relationships/image" Target="../media/image7.png"/><Relationship Id="rId5" Type="http://schemas.openxmlformats.org/officeDocument/2006/relationships/audio" Target="../media/audio46.wav"/><Relationship Id="rId10" Type="http://schemas.openxmlformats.org/officeDocument/2006/relationships/image" Target="../media/image6.wmf"/><Relationship Id="rId4" Type="http://schemas.openxmlformats.org/officeDocument/2006/relationships/audio" Target="../media/audio45.wav"/><Relationship Id="rId9" Type="http://schemas.openxmlformats.org/officeDocument/2006/relationships/audio" Target="../media/audio50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51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3" Type="http://schemas.openxmlformats.org/officeDocument/2006/relationships/audio" Target="../media/audio36.wav"/><Relationship Id="rId7" Type="http://schemas.openxmlformats.org/officeDocument/2006/relationships/audio" Target="../media/audio53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0.wav"/><Relationship Id="rId5" Type="http://schemas.openxmlformats.org/officeDocument/2006/relationships/audio" Target="../media/audio52.wav"/><Relationship Id="rId4" Type="http://schemas.openxmlformats.org/officeDocument/2006/relationships/audio" Target="../media/audio29.wav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audio" Target="../media/audio59.wav"/><Relationship Id="rId3" Type="http://schemas.openxmlformats.org/officeDocument/2006/relationships/audio" Target="../media/audio54.wav"/><Relationship Id="rId7" Type="http://schemas.openxmlformats.org/officeDocument/2006/relationships/audio" Target="../media/audio58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7.wav"/><Relationship Id="rId5" Type="http://schemas.openxmlformats.org/officeDocument/2006/relationships/audio" Target="../media/audio56.wav"/><Relationship Id="rId10" Type="http://schemas.openxmlformats.org/officeDocument/2006/relationships/image" Target="../media/image9.png"/><Relationship Id="rId4" Type="http://schemas.openxmlformats.org/officeDocument/2006/relationships/audio" Target="../media/audio55.wav"/><Relationship Id="rId9" Type="http://schemas.openxmlformats.org/officeDocument/2006/relationships/audio" Target="../media/audio43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60.wav"/><Relationship Id="rId7" Type="http://schemas.openxmlformats.org/officeDocument/2006/relationships/image" Target="../media/image10.wmf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3.wav"/><Relationship Id="rId5" Type="http://schemas.openxmlformats.org/officeDocument/2006/relationships/audio" Target="../media/audio62.wav"/><Relationship Id="rId4" Type="http://schemas.openxmlformats.org/officeDocument/2006/relationships/audio" Target="../media/audio61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64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wmf"/><Relationship Id="rId5" Type="http://schemas.openxmlformats.org/officeDocument/2006/relationships/audio" Target="../media/audio65.wav"/><Relationship Id="rId4" Type="http://schemas.openxmlformats.org/officeDocument/2006/relationships/audio" Target="../media/audio36.wav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audio" Target="../media/audio70.wav"/><Relationship Id="rId3" Type="http://schemas.openxmlformats.org/officeDocument/2006/relationships/audio" Target="../media/audio8.wav"/><Relationship Id="rId7" Type="http://schemas.openxmlformats.org/officeDocument/2006/relationships/audio" Target="../media/audio69.wav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audio" Target="../media/audio68.wav"/><Relationship Id="rId11" Type="http://schemas.openxmlformats.org/officeDocument/2006/relationships/oleObject" Target="../embeddings/oleObject1.bin"/><Relationship Id="rId5" Type="http://schemas.openxmlformats.org/officeDocument/2006/relationships/audio" Target="../media/audio67.wav"/><Relationship Id="rId10" Type="http://schemas.openxmlformats.org/officeDocument/2006/relationships/image" Target="../media/image12.wmf"/><Relationship Id="rId4" Type="http://schemas.openxmlformats.org/officeDocument/2006/relationships/audio" Target="../media/audio66.wav"/><Relationship Id="rId9" Type="http://schemas.openxmlformats.org/officeDocument/2006/relationships/audio" Target="../media/audio71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72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audio" Target="../media/audio73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36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audio" Target="../media/audio74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75.wav"/><Relationship Id="rId7" Type="http://schemas.openxmlformats.org/officeDocument/2006/relationships/image" Target="../media/image14.png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78.wav"/><Relationship Id="rId5" Type="http://schemas.openxmlformats.org/officeDocument/2006/relationships/audio" Target="../media/audio77.wav"/><Relationship Id="rId4" Type="http://schemas.openxmlformats.org/officeDocument/2006/relationships/audio" Target="../media/audio76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6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jpeg"/><Relationship Id="rId4" Type="http://schemas.openxmlformats.org/officeDocument/2006/relationships/audio" Target="../media/audio17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8.wav"/><Relationship Id="rId7" Type="http://schemas.openxmlformats.org/officeDocument/2006/relationships/audio" Target="../media/audio22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1.wav"/><Relationship Id="rId5" Type="http://schemas.openxmlformats.org/officeDocument/2006/relationships/audio" Target="../media/audio20.wav"/><Relationship Id="rId4" Type="http://schemas.openxmlformats.org/officeDocument/2006/relationships/audio" Target="../media/audio19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3.wav"/><Relationship Id="rId7" Type="http://schemas.openxmlformats.org/officeDocument/2006/relationships/audio" Target="../media/audio25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1.wav"/><Relationship Id="rId5" Type="http://schemas.openxmlformats.org/officeDocument/2006/relationships/audio" Target="../media/audio24.wav"/><Relationship Id="rId4" Type="http://schemas.openxmlformats.org/officeDocument/2006/relationships/audio" Target="../media/audio20.wav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audio21.wav"/><Relationship Id="rId3" Type="http://schemas.openxmlformats.org/officeDocument/2006/relationships/audio" Target="../media/audio26.wav"/><Relationship Id="rId7" Type="http://schemas.openxmlformats.org/officeDocument/2006/relationships/audio" Target="../media/audio30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9.wav"/><Relationship Id="rId5" Type="http://schemas.openxmlformats.org/officeDocument/2006/relationships/audio" Target="../media/audio28.wav"/><Relationship Id="rId10" Type="http://schemas.openxmlformats.org/officeDocument/2006/relationships/image" Target="../media/image3.jpeg"/><Relationship Id="rId4" Type="http://schemas.openxmlformats.org/officeDocument/2006/relationships/audio" Target="../media/audio27.wav"/><Relationship Id="rId9" Type="http://schemas.openxmlformats.org/officeDocument/2006/relationships/audio" Target="../media/audio31.wav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audio" Target="../media/audio32.wav"/><Relationship Id="rId7" Type="http://schemas.openxmlformats.org/officeDocument/2006/relationships/audio" Target="../media/audio34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1.wav"/><Relationship Id="rId5" Type="http://schemas.openxmlformats.org/officeDocument/2006/relationships/audio" Target="../media/audio33.wav"/><Relationship Id="rId4" Type="http://schemas.openxmlformats.org/officeDocument/2006/relationships/audio" Target="../media/audio29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35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audio" Target="../media/audio39.wav"/><Relationship Id="rId3" Type="http://schemas.openxmlformats.org/officeDocument/2006/relationships/audio" Target="../media/audio36.wav"/><Relationship Id="rId7" Type="http://schemas.openxmlformats.org/officeDocument/2006/relationships/audio" Target="../media/audio20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38.wav"/><Relationship Id="rId5" Type="http://schemas.openxmlformats.org/officeDocument/2006/relationships/audio" Target="../media/audio29.wav"/><Relationship Id="rId4" Type="http://schemas.openxmlformats.org/officeDocument/2006/relationships/audio" Target="../media/audio37.wav"/><Relationship Id="rId9" Type="http://schemas.openxmlformats.org/officeDocument/2006/relationships/image" Target="../media/image4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40.wav"/><Relationship Id="rId7" Type="http://schemas.openxmlformats.org/officeDocument/2006/relationships/image" Target="../media/image5.wmf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3.wav"/><Relationship Id="rId5" Type="http://schemas.openxmlformats.org/officeDocument/2006/relationships/audio" Target="../media/audio42.wav"/><Relationship Id="rId4" Type="http://schemas.openxmlformats.org/officeDocument/2006/relationships/audio" Target="../media/audio4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5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6"/>
          <p:cNvSpPr/>
          <p:nvPr/>
        </p:nvSpPr>
        <p:spPr>
          <a:xfrm>
            <a:off x="2571752" y="2857496"/>
            <a:ext cx="1785934" cy="1446550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</a:rPr>
              <a:t>القيمة المنزلية</a:t>
            </a:r>
            <a:endParaRPr lang="ar-EG" sz="4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 Unicode MS" pitchFamily="34" charset="-128"/>
              <a:ea typeface="Arial Unicode MS" pitchFamily="34" charset="-128"/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4929190" y="1714488"/>
            <a:ext cx="178767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Unicode MS" pitchFamily="34" charset="-128"/>
                <a:ea typeface="Arial Unicode MS" pitchFamily="34" charset="-128"/>
              </a:rPr>
              <a:t>الفصل 1</a:t>
            </a:r>
            <a:endParaRPr lang="ar-SA" sz="4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 Unicode MS" pitchFamily="34" charset="-128"/>
              <a:ea typeface="Arial Unicode MS" pitchFamily="34" charset="-128"/>
            </a:endParaRPr>
          </a:p>
        </p:txBody>
      </p:sp>
    </p:spTree>
  </p:cSld>
  <p:clrMapOvr>
    <a:masterClrMapping/>
  </p:clrMapOvr>
  <p:transition>
    <p:dissolve/>
    <p:sndAc>
      <p:stSnd>
        <p:snd r:embed="rId2" name="0188 - boat whistl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الفصل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القيمة المنزلي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ictyyyyyyikure1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71538" y="214314"/>
            <a:ext cx="6858048" cy="271462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</p:spPr>
      </p:pic>
      <p:pic>
        <p:nvPicPr>
          <p:cNvPr id="9219" name="Picture 2" descr="Pictur334e1.png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500063" y="3500438"/>
            <a:ext cx="8143875" cy="300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4" name="Rectangle 3"/>
          <p:cNvSpPr>
            <a:spLocks noChangeArrowheads="1"/>
          </p:cNvSpPr>
          <p:nvPr/>
        </p:nvSpPr>
        <p:spPr bwMode="auto">
          <a:xfrm rot="-824708">
            <a:off x="2505075" y="793750"/>
            <a:ext cx="3863975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3200" b="1"/>
              <a:t>اكتب القيمة المنزلية للرقم الذي تحته خط فيما يلي: </a:t>
            </a:r>
            <a:r>
              <a:rPr lang="ar-EG" sz="3200" b="1">
                <a:solidFill>
                  <a:srgbClr val="C00000"/>
                </a:solidFill>
              </a:rPr>
              <a:t>(الدرس 1 – 2)</a:t>
            </a:r>
            <a:endParaRPr lang="en-US" sz="3200">
              <a:solidFill>
                <a:srgbClr val="C00000"/>
              </a:solidFill>
            </a:endParaRPr>
          </a:p>
        </p:txBody>
      </p:sp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214313" y="4000500"/>
            <a:ext cx="6429375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ar-EG" sz="3200" b="1"/>
              <a:t>7) </a:t>
            </a:r>
            <a:r>
              <a:rPr lang="ar-EG" sz="3200" b="1">
                <a:solidFill>
                  <a:srgbClr val="000099"/>
                </a:solidFill>
              </a:rPr>
              <a:t>258</a:t>
            </a:r>
            <a:r>
              <a:rPr lang="ar-EG" sz="3200" b="1" u="sng">
                <a:solidFill>
                  <a:srgbClr val="000099"/>
                </a:solidFill>
              </a:rPr>
              <a:t>6</a:t>
            </a:r>
            <a:r>
              <a:rPr lang="ar-EG" sz="3200" b="1">
                <a:solidFill>
                  <a:srgbClr val="000099"/>
                </a:solidFill>
              </a:rPr>
              <a:t>31</a:t>
            </a:r>
          </a:p>
          <a:p>
            <a:endParaRPr lang="en-US" sz="3200">
              <a:solidFill>
                <a:srgbClr val="000099"/>
              </a:solidFill>
            </a:endParaRPr>
          </a:p>
          <a:p>
            <a:r>
              <a:rPr lang="ar-EG" sz="3200" b="1"/>
              <a:t>8)</a:t>
            </a:r>
            <a:r>
              <a:rPr lang="ar-EG" sz="3200" b="1">
                <a:solidFill>
                  <a:srgbClr val="000099"/>
                </a:solidFill>
              </a:rPr>
              <a:t> 76</a:t>
            </a:r>
            <a:r>
              <a:rPr lang="ar-EG" sz="3200" b="1" u="sng">
                <a:solidFill>
                  <a:srgbClr val="000099"/>
                </a:solidFill>
              </a:rPr>
              <a:t>5</a:t>
            </a:r>
            <a:r>
              <a:rPr lang="ar-EG" sz="3200" b="1">
                <a:solidFill>
                  <a:srgbClr val="000099"/>
                </a:solidFill>
              </a:rPr>
              <a:t>0061</a:t>
            </a:r>
            <a:endParaRPr lang="en-US" sz="3200">
              <a:solidFill>
                <a:srgbClr val="000099"/>
              </a:solidFill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2786063" y="4357688"/>
            <a:ext cx="87788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EG" sz="3200" b="1">
                <a:solidFill>
                  <a:srgbClr val="C00000"/>
                </a:solidFill>
              </a:rPr>
              <a:t>600</a:t>
            </a:r>
            <a:endParaRPr lang="ar-EG" sz="3200">
              <a:solidFill>
                <a:srgbClr val="C00000"/>
              </a:solidFill>
            </a:endParaRPr>
          </a:p>
        </p:txBody>
      </p:sp>
      <p:sp>
        <p:nvSpPr>
          <p:cNvPr id="9222" name="Rectangle 6"/>
          <p:cNvSpPr>
            <a:spLocks noChangeArrowheads="1"/>
          </p:cNvSpPr>
          <p:nvPr/>
        </p:nvSpPr>
        <p:spPr bwMode="auto">
          <a:xfrm>
            <a:off x="2676525" y="5500688"/>
            <a:ext cx="18034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r>
              <a:rPr lang="ar-EG" sz="3200" b="1">
                <a:solidFill>
                  <a:srgbClr val="C00000"/>
                </a:solidFill>
                <a:latin typeface="Times New Roman" pitchFamily="18" charset="0"/>
                <a:cs typeface="Calibri" pitchFamily="34" charset="0"/>
              </a:rPr>
              <a:t>     50000</a:t>
            </a:r>
            <a:endParaRPr lang="ar-EG" sz="320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>
    <p:strips dir="rd"/>
    <p:sndAc>
      <p:stSnd>
        <p:snd r:embed="rId2" name="0118 - bee-doop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0054 - another stapl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اكتب القيمة المنزلية للرقم الذي تحته خط فيما يلي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450" decel="100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p_rest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15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5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50" decel="100000" fill="hold"/>
                                        <p:tgtEl>
                                          <p:spTgt spid="215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215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25863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4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4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4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4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60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15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15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450" decel="100000" fill="hold"/>
                                        <p:tgtEl>
                                          <p:spTgt spid="215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215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765006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400" decel="1000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400" decel="1000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400" decel="1000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400" decel="1000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5000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4" grpId="0" autoUpdateAnimBg="0"/>
      <p:bldP spid="21505" grpId="0" build="allAtOnce" autoUpdateAnimBg="0"/>
      <p:bldP spid="6" grpId="0"/>
      <p:bldP spid="922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1"/>
          <p:cNvSpPr>
            <a:spLocks noChangeArrowheads="1"/>
          </p:cNvSpPr>
          <p:nvPr/>
        </p:nvSpPr>
        <p:spPr bwMode="auto">
          <a:xfrm rot="20073313">
            <a:off x="1158875" y="1752600"/>
            <a:ext cx="6410325" cy="3632200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>
              <a:defRPr/>
            </a:pPr>
            <a:r>
              <a:rPr lang="ar-EG" sz="5500" b="1" dirty="0"/>
              <a:t>9. اكتب الصيغتين القياسية واللفظية </a:t>
            </a:r>
            <a:r>
              <a:rPr lang="ar-EG" sz="5500" b="1" dirty="0"/>
              <a:t>للعدد</a:t>
            </a:r>
          </a:p>
          <a:p>
            <a:pPr algn="ctr">
              <a:defRPr/>
            </a:pPr>
            <a:r>
              <a:rPr lang="ar-EG" sz="4000" b="1" dirty="0"/>
              <a:t> </a:t>
            </a:r>
            <a:r>
              <a:rPr lang="ar-EG" sz="4000" b="1" dirty="0"/>
              <a:t>7+ 30+ 5000+ 60000+ 9000000+ 300000000 </a:t>
            </a:r>
            <a:r>
              <a:rPr lang="ar-EG" sz="4000" b="1" dirty="0">
                <a:solidFill>
                  <a:srgbClr val="C00000"/>
                </a:solidFill>
              </a:rPr>
              <a:t>(الدرس 1 – 2)</a:t>
            </a:r>
            <a:endParaRPr lang="en-US" sz="40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>
    <p:strips dir="rd"/>
    <p:sndAc>
      <p:stSnd>
        <p:snd r:embed="rId2" name="0118 - bee-doop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اكتب الصيغتين القياسية واللفظية للعدد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3" descr="shbbab.com1395121154_420.png"/>
          <p:cNvPicPr>
            <a:picLocks noChangeAspect="1"/>
          </p:cNvPicPr>
          <p:nvPr/>
        </p:nvPicPr>
        <p:blipFill>
          <a:blip r:embed="rId8">
            <a:lum bright="70000" contrast="-70000"/>
          </a:blip>
          <a:srcRect/>
          <a:stretch>
            <a:fillRect/>
          </a:stretch>
        </p:blipFill>
        <p:spPr bwMode="auto">
          <a:xfrm rot="-1335244">
            <a:off x="1058863" y="-66675"/>
            <a:ext cx="7215187" cy="5878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</p:pic>
      <p:sp>
        <p:nvSpPr>
          <p:cNvPr id="43009" name="Rectangle 1"/>
          <p:cNvSpPr>
            <a:spLocks noChangeArrowheads="1"/>
          </p:cNvSpPr>
          <p:nvPr/>
        </p:nvSpPr>
        <p:spPr bwMode="auto">
          <a:xfrm rot="-1166628">
            <a:off x="2803525" y="2395538"/>
            <a:ext cx="48387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ar-EG" sz="3200" b="1">
                <a:solidFill>
                  <a:srgbClr val="0000FF"/>
                </a:solidFill>
                <a:latin typeface="Times New Roman" pitchFamily="18" charset="0"/>
                <a:cs typeface="Calibri" pitchFamily="34" charset="0"/>
              </a:rPr>
              <a:t>الصيغة القياسية:</a:t>
            </a:r>
          </a:p>
          <a:p>
            <a:pPr eaLnBrk="0" hangingPunct="0"/>
            <a:r>
              <a:rPr lang="ar-EG" sz="3200" b="1">
                <a:solidFill>
                  <a:srgbClr val="CC0066"/>
                </a:solidFill>
                <a:latin typeface="Times New Roman" pitchFamily="18" charset="0"/>
                <a:cs typeface="Calibri" pitchFamily="34" charset="0"/>
              </a:rPr>
              <a:t> 309060537</a:t>
            </a:r>
            <a:endParaRPr lang="en-US" sz="3200"/>
          </a:p>
          <a:p>
            <a:pPr eaLnBrk="0" hangingPunct="0"/>
            <a:r>
              <a:rPr lang="ar-EG" sz="3200" b="1">
                <a:solidFill>
                  <a:srgbClr val="0000FF"/>
                </a:solidFill>
                <a:latin typeface="Times New Roman" pitchFamily="18" charset="0"/>
                <a:cs typeface="Calibri" pitchFamily="34" charset="0"/>
              </a:rPr>
              <a:t>الصيغة اللفظية:</a:t>
            </a:r>
          </a:p>
          <a:p>
            <a:pPr eaLnBrk="0" hangingPunct="0"/>
            <a:r>
              <a:rPr lang="ar-EG" sz="3200" b="1">
                <a:solidFill>
                  <a:srgbClr val="CC0066"/>
                </a:solidFill>
                <a:latin typeface="Times New Roman" pitchFamily="18" charset="0"/>
                <a:cs typeface="Calibri" pitchFamily="34" charset="0"/>
              </a:rPr>
              <a:t> ثلاث مئة وتسعة ملايين وستون ألفاً وخمسة وسبعة وثلاثون.</a:t>
            </a:r>
            <a:endParaRPr lang="en-US" sz="3200"/>
          </a:p>
          <a:p>
            <a:pPr rtl="0" eaLnBrk="0" hangingPunct="0"/>
            <a:endParaRPr lang="en-US" sz="3200"/>
          </a:p>
        </p:txBody>
      </p:sp>
    </p:spTree>
  </p:cSld>
  <p:clrMapOvr>
    <a:masterClrMapping/>
  </p:clrMapOvr>
  <p:transition>
    <p:strips dir="rd"/>
    <p:sndAc>
      <p:stSnd>
        <p:snd r:embed="rId2" name="0118 - bee-doop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0179 - bloin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400" decel="100000"/>
                                        <p:tgtEl>
                                          <p:spTgt spid="430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400" decel="100000" fill="hold"/>
                                        <p:tgtEl>
                                          <p:spTgt spid="430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400" decel="100000" fill="hold"/>
                                        <p:tgtEl>
                                          <p:spTgt spid="430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00" decel="100000" fill="hold"/>
                                        <p:tgtEl>
                                          <p:spTgt spid="430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30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30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الصيغة القياسي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 decel="100000"/>
                                        <p:tgtEl>
                                          <p:spTgt spid="430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400" decel="100000" fill="hold"/>
                                        <p:tgtEl>
                                          <p:spTgt spid="430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400" decel="100000" fill="hold"/>
                                        <p:tgtEl>
                                          <p:spTgt spid="430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400" decel="100000" fill="hold"/>
                                        <p:tgtEl>
                                          <p:spTgt spid="430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30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30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30906503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400" decel="100000"/>
                                        <p:tgtEl>
                                          <p:spTgt spid="430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400" decel="100000" fill="hold"/>
                                        <p:tgtEl>
                                          <p:spTgt spid="430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400" decel="100000" fill="hold"/>
                                        <p:tgtEl>
                                          <p:spTgt spid="430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400" decel="100000" fill="hold"/>
                                        <p:tgtEl>
                                          <p:spTgt spid="430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30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30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الصيغة اللفظي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0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400" decel="100000"/>
                                        <p:tgtEl>
                                          <p:spTgt spid="4300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400" decel="100000" fill="hold"/>
                                        <p:tgtEl>
                                          <p:spTgt spid="4300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400" decel="100000" fill="hold"/>
                                        <p:tgtEl>
                                          <p:spTgt spid="4300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400" decel="100000" fill="hold"/>
                                        <p:tgtEl>
                                          <p:spTgt spid="4300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300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300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ثلاث مئة وتسعة ملايين وستون ألفاً وخمسة وسبعة وثلاثو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09" grpId="0" build="allAtOnce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1" descr="Islamic_frame_20.jpg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0" name="Rectangle 1"/>
          <p:cNvSpPr>
            <a:spLocks noChangeArrowheads="1"/>
          </p:cNvSpPr>
          <p:nvPr/>
        </p:nvSpPr>
        <p:spPr bwMode="auto">
          <a:xfrm>
            <a:off x="1214438" y="642938"/>
            <a:ext cx="7000875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ar-EG" sz="3200" b="1">
                <a:solidFill>
                  <a:srgbClr val="FFFF00"/>
                </a:solidFill>
              </a:rPr>
              <a:t>10- اختيار من متعدد: أي مما يلي يمثل الصيغة اللفظية للعدد 8603755؟ (الدرس 1 – 2)</a:t>
            </a:r>
            <a:endParaRPr lang="en-US" sz="3200">
              <a:solidFill>
                <a:srgbClr val="FFFF00"/>
              </a:solidFill>
            </a:endParaRPr>
          </a:p>
        </p:txBody>
      </p:sp>
      <p:sp>
        <p:nvSpPr>
          <p:cNvPr id="11268" name="Rectangle 10"/>
          <p:cNvSpPr>
            <a:spLocks noChangeArrowheads="1"/>
          </p:cNvSpPr>
          <p:nvPr/>
        </p:nvSpPr>
        <p:spPr bwMode="auto">
          <a:xfrm>
            <a:off x="0" y="2286000"/>
            <a:ext cx="8956675" cy="206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just" eaLnBrk="0" hangingPunct="0">
              <a:tabLst>
                <a:tab pos="549275" algn="l"/>
              </a:tabLst>
            </a:pPr>
            <a:r>
              <a:rPr lang="ar-EG" sz="3200" b="1">
                <a:solidFill>
                  <a:schemeClr val="bg1"/>
                </a:solidFill>
                <a:latin typeface="Times New Roman" pitchFamily="18" charset="0"/>
                <a:cs typeface="Calibri" pitchFamily="34" charset="0"/>
              </a:rPr>
              <a:t>أ) ثمانية ملايين وثلاث وستين ألفا وسبعمائة وخمس وخمسين.</a:t>
            </a:r>
          </a:p>
          <a:p>
            <a:pPr algn="just" eaLnBrk="0" hangingPunct="0">
              <a:tabLst>
                <a:tab pos="549275" algn="l"/>
              </a:tabLst>
            </a:pPr>
            <a:r>
              <a:rPr lang="ar-EG" sz="3200" b="1">
                <a:solidFill>
                  <a:schemeClr val="bg1"/>
                </a:solidFill>
                <a:latin typeface="Times New Roman" pitchFamily="18" charset="0"/>
                <a:cs typeface="Calibri" pitchFamily="34" charset="0"/>
              </a:rPr>
              <a:t>ب) ثمانية ملايين وستمائة ألف وسبعمائة.</a:t>
            </a:r>
          </a:p>
          <a:p>
            <a:pPr algn="just" eaLnBrk="0" hangingPunct="0">
              <a:tabLst>
                <a:tab pos="549275" algn="l"/>
              </a:tabLst>
            </a:pPr>
            <a:r>
              <a:rPr lang="ar-EG" sz="3200" b="1">
                <a:solidFill>
                  <a:schemeClr val="bg1"/>
                </a:solidFill>
                <a:latin typeface="Times New Roman" pitchFamily="18" charset="0"/>
                <a:cs typeface="Calibri" pitchFamily="34" charset="0"/>
              </a:rPr>
              <a:t>ج) ثمانية ملايين وثلاثمائة وستين ألفا وخمسمائة وسبع وخمسين.</a:t>
            </a:r>
          </a:p>
          <a:p>
            <a:pPr algn="just" eaLnBrk="0" hangingPunct="0">
              <a:tabLst>
                <a:tab pos="549275" algn="l"/>
              </a:tabLst>
            </a:pPr>
            <a:r>
              <a:rPr lang="ar-EG" sz="3200" b="1">
                <a:solidFill>
                  <a:schemeClr val="bg1"/>
                </a:solidFill>
                <a:latin typeface="Times New Roman" pitchFamily="18" charset="0"/>
                <a:cs typeface="Calibri" pitchFamily="34" charset="0"/>
              </a:rPr>
              <a:t>د) ثمانية ملايين وستمائة وثلاثة آلآف وسبعمائة وخمس وخمسين.</a:t>
            </a:r>
            <a:endParaRPr lang="ar-EG" sz="3200">
              <a:solidFill>
                <a:schemeClr val="bg1"/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357188" y="4357688"/>
            <a:ext cx="8358187" cy="1587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ransition>
    <p:strips dir="rd"/>
    <p:sndAc>
      <p:stSnd>
        <p:snd r:embed="rId2" name="0118 - bee-doop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0011 - 6 beeps fade o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اختيار من متعدد ش1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112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ثمانية ملايين وثلاث وستين ألفا وسبعمائة وخمس وخمسي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" dur="500"/>
                                        <p:tgtEl>
                                          <p:spTgt spid="112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ثمانية ملايين وستمائة ألف وسبعمائ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5" dur="500"/>
                                        <p:tgtEl>
                                          <p:spTgt spid="112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ثمانية ملايين وثلاثمائة وستين ألفا وخمسمائة وسبع وخمسي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0" dur="500"/>
                                        <p:tgtEl>
                                          <p:spTgt spid="112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ثمانية ملايين وستمائة وثلاثة آلآف وسبعمائة وخمس وخمسي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4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4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4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4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0" grpId="0" autoUpdateAnimBg="0"/>
      <p:bldP spid="11268" grpId="0" build="allAtOnce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Rectangle 2"/>
          <p:cNvSpPr>
            <a:spLocks noChangeArrowheads="1"/>
          </p:cNvSpPr>
          <p:nvPr/>
        </p:nvSpPr>
        <p:spPr bwMode="auto">
          <a:xfrm>
            <a:off x="357188" y="1143000"/>
            <a:ext cx="8143875" cy="1323975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ar-EG" sz="4000" b="1" dirty="0">
                <a:solidFill>
                  <a:srgbClr val="0000FF"/>
                </a:solidFill>
              </a:rPr>
              <a:t>قارن بين العددين في كل مما يأتي مستعملا</a:t>
            </a:r>
          </a:p>
          <a:p>
            <a:pPr algn="ctr">
              <a:defRPr/>
            </a:pPr>
            <a:r>
              <a:rPr lang="ar-EG" sz="4000" b="1" dirty="0">
                <a:solidFill>
                  <a:srgbClr val="0000FF"/>
                </a:solidFill>
              </a:rPr>
              <a:t> (&gt;, &lt;, =): (الدرس 1 – 4)</a:t>
            </a:r>
            <a:endParaRPr lang="en-US" sz="4000" dirty="0">
              <a:solidFill>
                <a:srgbClr val="0000FF"/>
              </a:solidFill>
            </a:endParaRPr>
          </a:p>
        </p:txBody>
      </p:sp>
      <p:pic>
        <p:nvPicPr>
          <p:cNvPr id="25604" name="Picture 3" descr="12783308231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 bwMode="auto">
          <a:xfrm>
            <a:off x="0" y="3786190"/>
            <a:ext cx="9144000" cy="250033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357188" y="4286250"/>
            <a:ext cx="6286500" cy="595313"/>
            <a:chOff x="1142976" y="4786322"/>
            <a:chExt cx="6286500" cy="594658"/>
          </a:xfrm>
        </p:grpSpPr>
        <p:sp>
          <p:nvSpPr>
            <p:cNvPr id="16390" name="Rectangle 1"/>
            <p:cNvSpPr>
              <a:spLocks noChangeArrowheads="1"/>
            </p:cNvSpPr>
            <p:nvPr/>
          </p:nvSpPr>
          <p:spPr bwMode="auto">
            <a:xfrm>
              <a:off x="1142976" y="4857760"/>
              <a:ext cx="628650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r>
                <a:rPr lang="ar-EG" sz="2800" b="1"/>
                <a:t>11) 3472        3427</a:t>
              </a:r>
              <a:endParaRPr lang="en-US" sz="2800"/>
            </a:p>
          </p:txBody>
        </p:sp>
        <p:sp>
          <p:nvSpPr>
            <p:cNvPr id="7" name="Rectangle 6"/>
            <p:cNvSpPr/>
            <p:nvPr/>
          </p:nvSpPr>
          <p:spPr>
            <a:xfrm>
              <a:off x="5357788" y="4786322"/>
              <a:ext cx="500063" cy="499513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ar-EG"/>
            </a:p>
          </p:txBody>
        </p:sp>
      </p:grp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4572000" y="4305300"/>
            <a:ext cx="45878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EG" sz="3200" b="1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&gt;</a:t>
            </a:r>
            <a:endParaRPr lang="ar-EG" sz="3200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strips dir="rd"/>
    <p:sndAc>
      <p:stSnd>
        <p:snd r:embed="rId2" name="0118 - bee-doop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256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قارن بين العددين في كل مما يأتي مستعملا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0280 - chimes bells gong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3472        342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4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4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4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4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3472        3427 ج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3" grpId="0" animBg="1" autoUpdateAnimBg="0"/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4" name="Picture 3" descr="1278330823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 bwMode="auto">
          <a:xfrm>
            <a:off x="0" y="3786190"/>
            <a:ext cx="9144000" cy="250033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1550988" y="4260850"/>
            <a:ext cx="5861050" cy="525463"/>
            <a:chOff x="1551120" y="4760918"/>
            <a:chExt cx="5860545" cy="525480"/>
          </a:xfrm>
        </p:grpSpPr>
        <p:sp>
          <p:nvSpPr>
            <p:cNvPr id="8" name="Rectangle 7"/>
            <p:cNvSpPr/>
            <p:nvPr/>
          </p:nvSpPr>
          <p:spPr>
            <a:xfrm>
              <a:off x="3857558" y="4786319"/>
              <a:ext cx="500020" cy="500079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ar-EG"/>
            </a:p>
          </p:txBody>
        </p:sp>
        <p:sp>
          <p:nvSpPr>
            <p:cNvPr id="17416" name="Rectangle 9"/>
            <p:cNvSpPr>
              <a:spLocks noChangeArrowheads="1"/>
            </p:cNvSpPr>
            <p:nvPr/>
          </p:nvSpPr>
          <p:spPr bwMode="auto">
            <a:xfrm>
              <a:off x="1551120" y="4760918"/>
              <a:ext cx="5860545" cy="5232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ar-EG" sz="2800" b="1"/>
                <a:t>12) 8 + 70 + 200          2 + 80 + 700</a:t>
              </a:r>
            </a:p>
          </p:txBody>
        </p:sp>
      </p:grp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3857625" y="5059363"/>
            <a:ext cx="45878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EG" sz="3200" b="1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&lt;</a:t>
            </a:r>
            <a:endParaRPr lang="ar-EG" sz="3200" b="1">
              <a:solidFill>
                <a:srgbClr val="FF0000"/>
              </a:solidFill>
            </a:endParaRPr>
          </a:p>
        </p:txBody>
      </p:sp>
      <p:sp>
        <p:nvSpPr>
          <p:cNvPr id="13" name="مستطيل 12"/>
          <p:cNvSpPr>
            <a:spLocks noChangeArrowheads="1"/>
          </p:cNvSpPr>
          <p:nvPr/>
        </p:nvSpPr>
        <p:spPr bwMode="auto">
          <a:xfrm>
            <a:off x="1714500" y="4987925"/>
            <a:ext cx="50974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EG" sz="3200" b="1"/>
              <a:t>278                               782</a:t>
            </a:r>
            <a:endParaRPr lang="en-US" sz="3200"/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357188" y="1143000"/>
            <a:ext cx="8143875" cy="1323975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ar-EG" sz="4000" b="1" dirty="0">
                <a:solidFill>
                  <a:srgbClr val="0000FF"/>
                </a:solidFill>
              </a:rPr>
              <a:t>قارن بين العددين في كل مما يأتي مستعملا</a:t>
            </a:r>
          </a:p>
          <a:p>
            <a:pPr algn="ctr">
              <a:defRPr/>
            </a:pPr>
            <a:r>
              <a:rPr lang="ar-EG" sz="4000" b="1" dirty="0">
                <a:solidFill>
                  <a:srgbClr val="0000FF"/>
                </a:solidFill>
              </a:rPr>
              <a:t> (&gt;, &lt;, =): (الدرس 1 – 4)</a:t>
            </a:r>
            <a:endParaRPr lang="en-US" sz="40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ransition>
    <p:strips dir="rd"/>
    <p:sndAc>
      <p:stSnd>
        <p:snd r:embed="rId2" name="0118 - bee-doop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8 + 70 + 200          2 + 80 + 70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40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4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4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0179 - bloin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278                782ج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1" descr="Pictur6ه67ةن6وe1.png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285750" y="1357313"/>
            <a:ext cx="8286750" cy="4786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9" name="Rectangle 1"/>
          <p:cNvSpPr>
            <a:spLocks noChangeArrowheads="1"/>
          </p:cNvSpPr>
          <p:nvPr/>
        </p:nvSpPr>
        <p:spPr bwMode="auto">
          <a:xfrm>
            <a:off x="1643063" y="1857375"/>
            <a:ext cx="5643562" cy="150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ar-EG" sz="3200" b="1">
                <a:solidFill>
                  <a:srgbClr val="FFFFCC"/>
                </a:solidFill>
              </a:rPr>
              <a:t>اكتب الرقم المناسب في الفراغ؛ لتصبح كل من الجمل التالية صحيحة: </a:t>
            </a:r>
          </a:p>
          <a:p>
            <a:pPr algn="ctr"/>
            <a:r>
              <a:rPr lang="ar-EG" sz="2800" b="1">
                <a:solidFill>
                  <a:srgbClr val="FFFFCC"/>
                </a:solidFill>
              </a:rPr>
              <a:t>(الدرس 1 – 4)</a:t>
            </a:r>
            <a:endParaRPr lang="en-US" sz="2800">
              <a:solidFill>
                <a:srgbClr val="FFFFCC"/>
              </a:solidFill>
            </a:endParaRPr>
          </a:p>
        </p:txBody>
      </p:sp>
      <p:graphicFrame>
        <p:nvGraphicFramePr>
          <p:cNvPr id="1026" name="Object 4"/>
          <p:cNvGraphicFramePr>
            <a:graphicFrameLocks noChangeAspect="1"/>
          </p:cNvGraphicFramePr>
          <p:nvPr/>
        </p:nvGraphicFramePr>
        <p:xfrm>
          <a:off x="0" y="457200"/>
          <a:ext cx="200025" cy="219075"/>
        </p:xfrm>
        <a:graphic>
          <a:graphicData uri="http://schemas.openxmlformats.org/presentationml/2006/ole">
            <p:oleObj spid="_x0000_s1026" r:id="rId11" imgW="203024" imgH="215713" progId="">
              <p:embed/>
            </p:oleObj>
          </a:graphicData>
        </a:graphic>
      </p:graphicFrame>
      <p:sp>
        <p:nvSpPr>
          <p:cNvPr id="1029" name="Rectangle 6"/>
          <p:cNvSpPr>
            <a:spLocks noChangeArrowheads="1"/>
          </p:cNvSpPr>
          <p:nvPr/>
        </p:nvSpPr>
        <p:spPr bwMode="auto">
          <a:xfrm>
            <a:off x="0" y="6762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>
              <a:tabLst>
                <a:tab pos="549275" algn="l"/>
              </a:tabLst>
            </a:pPr>
            <a:endParaRPr lang="ar-EG"/>
          </a:p>
        </p:txBody>
      </p:sp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3000375" y="3786188"/>
            <a:ext cx="4500563" cy="584200"/>
            <a:chOff x="3000364" y="3786190"/>
            <a:chExt cx="4500594" cy="584775"/>
          </a:xfrm>
        </p:grpSpPr>
        <p:sp>
          <p:nvSpPr>
            <p:cNvPr id="1036" name="Rectangle 5"/>
            <p:cNvSpPr>
              <a:spLocks noChangeArrowheads="1"/>
            </p:cNvSpPr>
            <p:nvPr/>
          </p:nvSpPr>
          <p:spPr bwMode="auto">
            <a:xfrm>
              <a:off x="3505954" y="3786190"/>
              <a:ext cx="3995004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eaLnBrk="0" hangingPunct="0"/>
              <a:r>
                <a:rPr lang="ar-EG" sz="3200" b="1">
                  <a:latin typeface="Times New Roman" pitchFamily="18" charset="0"/>
                  <a:cs typeface="Calibri" pitchFamily="34" charset="0"/>
                </a:rPr>
                <a:t>13) 524682 &lt; 00000 </a:t>
              </a:r>
              <a:endParaRPr lang="ar-EG" sz="3200"/>
            </a:p>
          </p:txBody>
        </p:sp>
        <p:sp>
          <p:nvSpPr>
            <p:cNvPr id="8" name="Rectangle 7"/>
            <p:cNvSpPr/>
            <p:nvPr/>
          </p:nvSpPr>
          <p:spPr>
            <a:xfrm>
              <a:off x="3000364" y="3838629"/>
              <a:ext cx="642942" cy="500555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ar-EG"/>
            </a:p>
          </p:txBody>
        </p:sp>
      </p:grpSp>
      <p:grpSp>
        <p:nvGrpSpPr>
          <p:cNvPr id="3" name="Group 10"/>
          <p:cNvGrpSpPr>
            <a:grpSpLocks/>
          </p:cNvGrpSpPr>
          <p:nvPr/>
        </p:nvGrpSpPr>
        <p:grpSpPr bwMode="auto">
          <a:xfrm>
            <a:off x="1071563" y="4486275"/>
            <a:ext cx="6429375" cy="585788"/>
            <a:chOff x="1071019" y="4486282"/>
            <a:chExt cx="6429941" cy="585796"/>
          </a:xfrm>
        </p:grpSpPr>
        <p:sp>
          <p:nvSpPr>
            <p:cNvPr id="1034" name="Rectangle 5"/>
            <p:cNvSpPr>
              <a:spLocks noChangeArrowheads="1"/>
            </p:cNvSpPr>
            <p:nvPr/>
          </p:nvSpPr>
          <p:spPr bwMode="auto">
            <a:xfrm>
              <a:off x="1071019" y="4487299"/>
              <a:ext cx="6429941" cy="5847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r>
                <a:rPr lang="ar-EG" sz="3200" b="1"/>
                <a:t>14) 7 + 30 +        + 50000 = 50437</a:t>
              </a:r>
              <a:endParaRPr lang="en-US" sz="3200"/>
            </a:p>
          </p:txBody>
        </p:sp>
        <p:sp>
          <p:nvSpPr>
            <p:cNvPr id="9" name="Rectangle 8"/>
            <p:cNvSpPr/>
            <p:nvPr/>
          </p:nvSpPr>
          <p:spPr>
            <a:xfrm>
              <a:off x="4357433" y="4486282"/>
              <a:ext cx="804933" cy="500070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ar-EG"/>
            </a:p>
          </p:txBody>
        </p:sp>
      </p:grp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3105150" y="3824288"/>
            <a:ext cx="4159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EG" sz="3200" b="1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4318000" y="4449763"/>
            <a:ext cx="87788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EG" sz="3200" b="1">
                <a:solidFill>
                  <a:srgbClr val="FF0000"/>
                </a:solidFill>
              </a:rPr>
              <a:t>400</a:t>
            </a:r>
          </a:p>
        </p:txBody>
      </p:sp>
    </p:spTree>
  </p:cSld>
  <p:clrMapOvr>
    <a:masterClrMapping/>
  </p:clrMapOvr>
  <p:transition>
    <p:strips dir="rd"/>
    <p:sndAc>
      <p:stSnd>
        <p:snd r:embed="rId3" name="0118 - bee-doop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96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96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96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96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اكتب الرقم المناسب في الفراغ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45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52468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40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4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4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4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6 ش1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45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7 + 30 +        + 50000 =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400" decel="100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4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4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4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40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autoUpdateAnimBg="0"/>
      <p:bldP spid="12" grpId="0"/>
      <p:bldP spid="1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334.jpg"/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714348" y="1285860"/>
            <a:ext cx="7786742" cy="5000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5" name="Rectangle 1"/>
          <p:cNvSpPr>
            <a:spLocks noChangeArrowheads="1"/>
          </p:cNvSpPr>
          <p:nvPr/>
        </p:nvSpPr>
        <p:spPr bwMode="auto">
          <a:xfrm>
            <a:off x="2312988" y="2735263"/>
            <a:ext cx="4048125" cy="255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ar-EG" sz="3200" b="1"/>
              <a:t>15) قطع خالد مسافة 2643 كلم بالطائرة, وقطع سامي 2643 كلم بالسيارة, أيهما قطع مسافة أكبر؟ وضح إجابتك. (الدرس 1 – 4)</a:t>
            </a:r>
            <a:endParaRPr lang="en-US" sz="3200"/>
          </a:p>
        </p:txBody>
      </p:sp>
    </p:spTree>
  </p:cSld>
  <p:clrMapOvr>
    <a:masterClrMapping/>
  </p:clrMapOvr>
  <p:transition>
    <p:strips dir="rd"/>
    <p:sndAc>
      <p:stSnd>
        <p:snd r:embed="rId2" name="0118 - bee-doop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0069 - arcade game miss sou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500"/>
                                        <p:tgtEl>
                                          <p:spTgt spid="307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قطع خالد مسافة 2643 كلم بالطائر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334.jpg"/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714348" y="1285860"/>
            <a:ext cx="7786742" cy="5000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33" name="Rectangle 1"/>
          <p:cNvSpPr>
            <a:spLocks noChangeArrowheads="1"/>
          </p:cNvSpPr>
          <p:nvPr/>
        </p:nvSpPr>
        <p:spPr bwMode="auto">
          <a:xfrm>
            <a:off x="2357438" y="2857500"/>
            <a:ext cx="4786312" cy="206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/>
            <a:r>
              <a:rPr lang="ar-EG" sz="3200" b="1">
                <a:solidFill>
                  <a:srgbClr val="CC0066"/>
                </a:solidFill>
                <a:latin typeface="Times New Roman" pitchFamily="18" charset="0"/>
                <a:cs typeface="Calibri" pitchFamily="34" charset="0"/>
              </a:rPr>
              <a:t>بما أن</a:t>
            </a:r>
            <a:r>
              <a:rPr lang="ar-EG" sz="3200" b="1">
                <a:solidFill>
                  <a:srgbClr val="0000FF"/>
                </a:solidFill>
                <a:latin typeface="Times New Roman" pitchFamily="18" charset="0"/>
                <a:cs typeface="Calibri" pitchFamily="34" charset="0"/>
              </a:rPr>
              <a:t> 2643 = 2643 </a:t>
            </a:r>
            <a:r>
              <a:rPr lang="ar-EG" sz="3200" b="1">
                <a:solidFill>
                  <a:srgbClr val="CC0066"/>
                </a:solidFill>
                <a:latin typeface="Times New Roman" pitchFamily="18" charset="0"/>
                <a:cs typeface="Calibri" pitchFamily="34" charset="0"/>
              </a:rPr>
              <a:t>إذن المسافتان متساويتان، وذلك بمقارنة المسافتين.</a:t>
            </a:r>
            <a:endParaRPr lang="en-US" sz="3200"/>
          </a:p>
          <a:p>
            <a:pPr algn="ctr" rtl="0" eaLnBrk="0" hangingPunct="0"/>
            <a:endParaRPr lang="en-US" sz="3200"/>
          </a:p>
        </p:txBody>
      </p:sp>
    </p:spTree>
  </p:cSld>
  <p:clrMapOvr>
    <a:masterClrMapping/>
  </p:clrMapOvr>
  <p:transition>
    <p:strips dir="rd"/>
    <p:sndAc>
      <p:stSnd>
        <p:snd r:embed="rId2" name="0118 - bee-doop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0179 - bloin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 decel="100000"/>
                                        <p:tgtEl>
                                          <p:spTgt spid="440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400" decel="100000" fill="hold"/>
                                        <p:tgtEl>
                                          <p:spTgt spid="440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00" decel="100000" fill="hold"/>
                                        <p:tgtEl>
                                          <p:spTgt spid="440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400" decel="100000" fill="hold"/>
                                        <p:tgtEl>
                                          <p:spTgt spid="44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40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4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بما أن 2643 = 2643 إذن المسافتان متساويتان وذلك بمقارن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4" descr="Picture441.wmf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28625" y="1428750"/>
            <a:ext cx="8215313" cy="4514850"/>
          </a:xfrm>
          <a:prstGeom prst="rect">
            <a:avLst/>
          </a:prstGeom>
          <a:noFill/>
          <a:ln w="38100" cap="sq">
            <a:noFill/>
            <a:miter lim="800000"/>
            <a:headEnd/>
            <a:tailEnd/>
          </a:ln>
        </p:spPr>
      </p:pic>
      <p:sp>
        <p:nvSpPr>
          <p:cNvPr id="19461" name="Rectangle 1"/>
          <p:cNvSpPr>
            <a:spLocks noChangeArrowheads="1"/>
          </p:cNvSpPr>
          <p:nvPr/>
        </p:nvSpPr>
        <p:spPr bwMode="auto">
          <a:xfrm>
            <a:off x="1214438" y="1928813"/>
            <a:ext cx="6715125" cy="341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ar-EG" sz="3600" b="1">
                <a:solidFill>
                  <a:srgbClr val="C00000"/>
                </a:solidFill>
              </a:rPr>
              <a:t>16- اكتب</a:t>
            </a:r>
          </a:p>
          <a:p>
            <a:pPr algn="ctr"/>
            <a:r>
              <a:rPr lang="ar-EG" sz="3600" b="1">
                <a:solidFill>
                  <a:srgbClr val="FFFFCC"/>
                </a:solidFill>
              </a:rPr>
              <a:t> كيف يمكنك تحديد الرقم المفقود في الصيغة التحليلية التالية:</a:t>
            </a:r>
            <a:endParaRPr lang="en-US" sz="3600">
              <a:solidFill>
                <a:srgbClr val="FFFFCC"/>
              </a:solidFill>
            </a:endParaRPr>
          </a:p>
          <a:p>
            <a:pPr algn="ctr"/>
            <a:r>
              <a:rPr lang="ar-EG" sz="3600" b="1">
                <a:solidFill>
                  <a:srgbClr val="FFFFCC"/>
                </a:solidFill>
              </a:rPr>
              <a:t>3 + 90 + 5000 + 8000000 =  05093    8</a:t>
            </a:r>
            <a:endParaRPr lang="en-US" sz="3600">
              <a:solidFill>
                <a:srgbClr val="FFFFCC"/>
              </a:solidFill>
            </a:endParaRPr>
          </a:p>
          <a:p>
            <a:pPr algn="ctr"/>
            <a:r>
              <a:rPr lang="ar-EG" sz="3600" b="1">
                <a:solidFill>
                  <a:srgbClr val="0000FF"/>
                </a:solidFill>
              </a:rPr>
              <a:t>(الدرس 1-2)</a:t>
            </a:r>
            <a:endParaRPr lang="en-US" sz="3600" b="1">
              <a:solidFill>
                <a:srgbClr val="0000FF"/>
              </a:solidFill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3910013" y="4160838"/>
            <a:ext cx="428625" cy="5715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endParaRPr lang="ar-EG"/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3922713" y="4090988"/>
            <a:ext cx="427037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EG" sz="3600">
                <a:solidFill>
                  <a:srgbClr val="FF0000"/>
                </a:solidFill>
              </a:rPr>
              <a:t>0</a:t>
            </a:r>
          </a:p>
        </p:txBody>
      </p:sp>
    </p:spTree>
  </p:cSld>
  <p:clrMapOvr>
    <a:masterClrMapping/>
  </p:clrMapOvr>
  <p:transition>
    <p:strips dir="rd"/>
    <p:sndAc>
      <p:stSnd>
        <p:snd r:embed="rId2" name="0118 - bee-doop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94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94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اكتب كيف يمكنك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194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3 + 90 + 5000 + 8000000 =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1946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3 + 90 + 5000 + 8000000 =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4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4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4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4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1" grpId="0" build="allAtOnce"/>
      <p:bldP spid="7" grpId="0" animBg="1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5"/>
          <p:cNvSpPr>
            <a:spLocks noChangeArrowheads="1"/>
          </p:cNvSpPr>
          <p:nvPr/>
        </p:nvSpPr>
        <p:spPr bwMode="auto">
          <a:xfrm rot="21326584">
            <a:off x="797224" y="1650589"/>
            <a:ext cx="7549552" cy="4184938"/>
          </a:xfrm>
          <a:prstGeom prst="irregularSeal1">
            <a:avLst/>
          </a:prstGeom>
          <a:gradFill flip="none" rotWithShape="1">
            <a:gsLst>
              <a:gs pos="0">
                <a:srgbClr val="FF9900">
                  <a:shade val="30000"/>
                  <a:satMod val="115000"/>
                </a:srgbClr>
              </a:gs>
              <a:gs pos="50000">
                <a:srgbClr val="FF9900">
                  <a:shade val="67500"/>
                  <a:satMod val="115000"/>
                </a:srgbClr>
              </a:gs>
              <a:gs pos="100000">
                <a:srgbClr val="FF9900">
                  <a:shade val="100000"/>
                  <a:satMod val="115000"/>
                </a:srgbClr>
              </a:gs>
            </a:gsLst>
            <a:lin ang="5400000" scaled="1"/>
            <a:tileRect/>
          </a:gradFill>
          <a:ln w="9525">
            <a:noFill/>
            <a:miter lim="800000"/>
            <a:headEnd/>
            <a:tailEnd/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6600" b="1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sp>
        <p:nvSpPr>
          <p:cNvPr id="3077" name="Rectangle 1"/>
          <p:cNvSpPr>
            <a:spLocks noChangeArrowheads="1"/>
          </p:cNvSpPr>
          <p:nvPr/>
        </p:nvSpPr>
        <p:spPr bwMode="auto">
          <a:xfrm>
            <a:off x="1214438" y="2908300"/>
            <a:ext cx="6546850" cy="1262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ar-EG" sz="4800" b="1"/>
              <a:t>اختبار منتصف الفصل</a:t>
            </a:r>
            <a:endParaRPr lang="en-US" sz="4800"/>
          </a:p>
          <a:p>
            <a:pPr algn="ctr"/>
            <a:r>
              <a:rPr lang="ar-EG" sz="2800" b="1">
                <a:solidFill>
                  <a:srgbClr val="FF0000"/>
                </a:solidFill>
              </a:rPr>
              <a:t>الدروس من 1 – 1 إلى 1 – 4</a:t>
            </a:r>
            <a:endParaRPr lang="en-US" sz="280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strips dir="rd"/>
    <p:sndAc>
      <p:stSnd>
        <p:snd r:embed="rId2" name="0118 - bee-doop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92" decel="100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192" decel="100000"/>
                                        <p:tgtEl>
                                          <p:spTgt spid="307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2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3" dur="192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4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5" dur="192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6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اختبار منتصف الفصل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 bwMode="auto">
          <a:xfrm>
            <a:off x="642938" y="785813"/>
            <a:ext cx="7786687" cy="5467350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ar-EG"/>
          </a:p>
        </p:txBody>
      </p:sp>
      <p:sp>
        <p:nvSpPr>
          <p:cNvPr id="4099" name="Rectangle 1"/>
          <p:cNvSpPr>
            <a:spLocks noChangeArrowheads="1"/>
          </p:cNvSpPr>
          <p:nvPr/>
        </p:nvSpPr>
        <p:spPr bwMode="auto">
          <a:xfrm>
            <a:off x="1000125" y="1071563"/>
            <a:ext cx="7072313" cy="1446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ar-EG" sz="4400" b="1">
                <a:solidFill>
                  <a:srgbClr val="FF0000"/>
                </a:solidFill>
              </a:rPr>
              <a:t>اكتب كلا من الأعداد التالية بالصيغتين اللفظية والتحليلية: </a:t>
            </a:r>
            <a:r>
              <a:rPr lang="ar-EG" sz="4400" b="1">
                <a:solidFill>
                  <a:srgbClr val="7030A0"/>
                </a:solidFill>
              </a:rPr>
              <a:t>(الدرس 1 – 1)</a:t>
            </a:r>
            <a:endParaRPr lang="en-US" sz="4400">
              <a:solidFill>
                <a:srgbClr val="7030A0"/>
              </a:solidFill>
            </a:endParaRPr>
          </a:p>
        </p:txBody>
      </p:sp>
      <p:sp>
        <p:nvSpPr>
          <p:cNvPr id="5124" name="Rectangle 8"/>
          <p:cNvSpPr>
            <a:spLocks noChangeArrowheads="1"/>
          </p:cNvSpPr>
          <p:nvPr/>
        </p:nvSpPr>
        <p:spPr bwMode="auto">
          <a:xfrm>
            <a:off x="5627688" y="3000375"/>
            <a:ext cx="2076450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r>
              <a:rPr lang="ar-EG" sz="4400" b="1">
                <a:solidFill>
                  <a:schemeClr val="bg1"/>
                </a:solidFill>
                <a:latin typeface="Times New Roman" pitchFamily="18" charset="0"/>
                <a:cs typeface="Calibri" pitchFamily="34" charset="0"/>
              </a:rPr>
              <a:t>1) </a:t>
            </a:r>
            <a:r>
              <a:rPr lang="ar-EG" sz="4400" b="1">
                <a:latin typeface="Times New Roman" pitchFamily="18" charset="0"/>
                <a:cs typeface="Calibri" pitchFamily="34" charset="0"/>
              </a:rPr>
              <a:t>3526</a:t>
            </a:r>
            <a:endParaRPr lang="en-US" sz="4400" b="1"/>
          </a:p>
        </p:txBody>
      </p:sp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-2143125" y="3786188"/>
            <a:ext cx="9685338" cy="267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just" eaLnBrk="0" hangingPunct="0">
              <a:buFontTx/>
              <a:buChar char="•"/>
            </a:pPr>
            <a:r>
              <a:rPr lang="ar-EG" sz="2800" b="1">
                <a:solidFill>
                  <a:srgbClr val="0000FF"/>
                </a:solidFill>
                <a:latin typeface="Times New Roman" pitchFamily="18" charset="0"/>
                <a:cs typeface="Calibri" pitchFamily="34" charset="0"/>
              </a:rPr>
              <a:t>الصيغة اللفظية:</a:t>
            </a:r>
          </a:p>
          <a:p>
            <a:pPr algn="just" eaLnBrk="0" hangingPunct="0">
              <a:buFontTx/>
              <a:buChar char="•"/>
            </a:pPr>
            <a:r>
              <a:rPr lang="ar-EG" sz="2800" b="1">
                <a:solidFill>
                  <a:srgbClr val="0052CC"/>
                </a:solidFill>
                <a:latin typeface="Times New Roman" pitchFamily="18" charset="0"/>
                <a:cs typeface="Calibri" pitchFamily="34" charset="0"/>
              </a:rPr>
              <a:t> </a:t>
            </a:r>
            <a:r>
              <a:rPr lang="ar-EG" sz="2800" b="1">
                <a:solidFill>
                  <a:srgbClr val="CC0066"/>
                </a:solidFill>
                <a:latin typeface="Times New Roman" pitchFamily="18" charset="0"/>
                <a:cs typeface="Calibri" pitchFamily="34" charset="0"/>
              </a:rPr>
              <a:t>ثلاثة آلاف وخمس مئة وستة وعشرون.</a:t>
            </a:r>
          </a:p>
          <a:p>
            <a:pPr algn="just" eaLnBrk="0" hangingPunct="0">
              <a:buFontTx/>
              <a:buChar char="•"/>
            </a:pPr>
            <a:endParaRPr lang="en-US" sz="2800"/>
          </a:p>
          <a:p>
            <a:pPr algn="just" eaLnBrk="0" hangingPunct="0">
              <a:buFontTx/>
              <a:buChar char="•"/>
            </a:pPr>
            <a:r>
              <a:rPr lang="ar-EG" sz="2800" b="1">
                <a:solidFill>
                  <a:srgbClr val="0000FF"/>
                </a:solidFill>
                <a:latin typeface="Times New Roman" pitchFamily="18" charset="0"/>
                <a:cs typeface="Calibri" pitchFamily="34" charset="0"/>
              </a:rPr>
              <a:t>الصيغة التحليلية:</a:t>
            </a:r>
          </a:p>
          <a:p>
            <a:pPr algn="just" eaLnBrk="0" hangingPunct="0">
              <a:buFontTx/>
              <a:buChar char="•"/>
            </a:pPr>
            <a:r>
              <a:rPr lang="ar-EG" sz="2800" b="1">
                <a:solidFill>
                  <a:srgbClr val="0052CC"/>
                </a:solidFill>
                <a:latin typeface="Times New Roman" pitchFamily="18" charset="0"/>
                <a:cs typeface="Calibri" pitchFamily="34" charset="0"/>
              </a:rPr>
              <a:t> </a:t>
            </a:r>
            <a:r>
              <a:rPr lang="ar-EG" sz="2800" b="1">
                <a:solidFill>
                  <a:srgbClr val="CC0066"/>
                </a:solidFill>
                <a:latin typeface="Times New Roman" pitchFamily="18" charset="0"/>
                <a:cs typeface="Calibri" pitchFamily="34" charset="0"/>
              </a:rPr>
              <a:t>6 + 20 + 500 + 3000</a:t>
            </a:r>
            <a:endParaRPr lang="en-US" sz="2800"/>
          </a:p>
          <a:p>
            <a:pPr algn="just" rtl="0" eaLnBrk="0" hangingPunct="0"/>
            <a:endParaRPr lang="en-US" sz="2800"/>
          </a:p>
        </p:txBody>
      </p:sp>
    </p:spTree>
  </p:cSld>
  <p:clrMapOvr>
    <a:masterClrMapping/>
  </p:clrMapOvr>
  <p:transition>
    <p:strips dir="rd"/>
    <p:sndAc>
      <p:stSnd>
        <p:snd r:embed="rId2" name="0118 - bee-doop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اكتب كلا من الأعداد التالية بالصيغتي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92" decel="100000"/>
                                        <p:tgtEl>
                                          <p:spTgt spid="5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192" decel="100000"/>
                                        <p:tgtEl>
                                          <p:spTgt spid="5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0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1" dur="192" fill="hold"/>
                                        <p:tgtEl>
                                          <p:spTgt spid="5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2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3" dur="192" fill="hold"/>
                                        <p:tgtEl>
                                          <p:spTgt spid="5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4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352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400" decel="100000"/>
                                        <p:tgtEl>
                                          <p:spTgt spid="266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400" decel="100000" fill="hold"/>
                                        <p:tgtEl>
                                          <p:spTgt spid="266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400" decel="100000" fill="hold"/>
                                        <p:tgtEl>
                                          <p:spTgt spid="266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400" decel="100000" fill="hold"/>
                                        <p:tgtEl>
                                          <p:spTgt spid="266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6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6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الصيغة اللفظي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400" decel="100000"/>
                                        <p:tgtEl>
                                          <p:spTgt spid="266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400" decel="100000" fill="hold"/>
                                        <p:tgtEl>
                                          <p:spTgt spid="266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400" decel="100000" fill="hold"/>
                                        <p:tgtEl>
                                          <p:spTgt spid="266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400" decel="100000" fill="hold"/>
                                        <p:tgtEl>
                                          <p:spTgt spid="266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6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6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352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400" decel="100000"/>
                                        <p:tgtEl>
                                          <p:spTgt spid="266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400" decel="100000" fill="hold"/>
                                        <p:tgtEl>
                                          <p:spTgt spid="266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400" decel="100000" fill="hold"/>
                                        <p:tgtEl>
                                          <p:spTgt spid="266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400" decel="100000" fill="hold"/>
                                        <p:tgtEl>
                                          <p:spTgt spid="266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6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6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الصيغة التحليلي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400" decel="100000"/>
                                        <p:tgtEl>
                                          <p:spTgt spid="266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400" decel="100000" fill="hold"/>
                                        <p:tgtEl>
                                          <p:spTgt spid="266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400" decel="100000" fill="hold"/>
                                        <p:tgtEl>
                                          <p:spTgt spid="266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400" decel="100000" fill="hold"/>
                                        <p:tgtEl>
                                          <p:spTgt spid="266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6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6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6 + 20 + 500 + 300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4099" grpId="0" autoUpdateAnimBg="0"/>
      <p:bldP spid="26625" grpId="0" build="allAtOnce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5"/>
          <p:cNvSpPr/>
          <p:nvPr/>
        </p:nvSpPr>
        <p:spPr bwMode="auto">
          <a:xfrm>
            <a:off x="642938" y="785813"/>
            <a:ext cx="7786687" cy="5467350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ar-EG"/>
          </a:p>
        </p:txBody>
      </p:sp>
      <p:sp>
        <p:nvSpPr>
          <p:cNvPr id="5124" name="Rectangle 8"/>
          <p:cNvSpPr>
            <a:spLocks noChangeArrowheads="1"/>
          </p:cNvSpPr>
          <p:nvPr/>
        </p:nvSpPr>
        <p:spPr bwMode="auto">
          <a:xfrm>
            <a:off x="4789488" y="2571750"/>
            <a:ext cx="2711450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r>
              <a:rPr lang="ar-EG" sz="4400" b="1">
                <a:solidFill>
                  <a:schemeClr val="bg1"/>
                </a:solidFill>
                <a:latin typeface="Times New Roman" pitchFamily="18" charset="0"/>
                <a:cs typeface="Calibri" pitchFamily="34" charset="0"/>
              </a:rPr>
              <a:t>2) </a:t>
            </a:r>
            <a:r>
              <a:rPr lang="ar-EG" sz="4400" b="1">
                <a:latin typeface="Times New Roman" pitchFamily="18" charset="0"/>
                <a:cs typeface="Calibri" pitchFamily="34" charset="0"/>
              </a:rPr>
              <a:t>985034</a:t>
            </a:r>
            <a:endParaRPr lang="ar-EG" sz="4400" b="1"/>
          </a:p>
        </p:txBody>
      </p:sp>
      <p:sp>
        <p:nvSpPr>
          <p:cNvPr id="38913" name="Rectangle 1"/>
          <p:cNvSpPr>
            <a:spLocks noChangeArrowheads="1"/>
          </p:cNvSpPr>
          <p:nvPr/>
        </p:nvSpPr>
        <p:spPr bwMode="auto">
          <a:xfrm>
            <a:off x="1428750" y="3500438"/>
            <a:ext cx="6215063" cy="267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 eaLnBrk="0" hangingPunct="0">
              <a:buFontTx/>
              <a:buChar char="•"/>
            </a:pPr>
            <a:r>
              <a:rPr lang="ar-EG" sz="2800" b="1">
                <a:solidFill>
                  <a:srgbClr val="0000FF"/>
                </a:solidFill>
                <a:latin typeface="Times New Roman" pitchFamily="18" charset="0"/>
                <a:cs typeface="Calibri" pitchFamily="34" charset="0"/>
              </a:rPr>
              <a:t>الصيغة اللفظية:</a:t>
            </a:r>
          </a:p>
          <a:p>
            <a:pPr algn="just" eaLnBrk="0" hangingPunct="0">
              <a:buFontTx/>
              <a:buChar char="•"/>
            </a:pPr>
            <a:r>
              <a:rPr lang="ar-EG" sz="2800" b="1">
                <a:solidFill>
                  <a:srgbClr val="0000FF"/>
                </a:solidFill>
                <a:latin typeface="Times New Roman" pitchFamily="18" charset="0"/>
                <a:cs typeface="Calibri" pitchFamily="34" charset="0"/>
              </a:rPr>
              <a:t> </a:t>
            </a:r>
            <a:r>
              <a:rPr lang="ar-EG" sz="2800" b="1">
                <a:solidFill>
                  <a:srgbClr val="CC0066"/>
                </a:solidFill>
                <a:latin typeface="Times New Roman" pitchFamily="18" charset="0"/>
                <a:cs typeface="Calibri" pitchFamily="34" charset="0"/>
              </a:rPr>
              <a:t>تسع مئة وخمسة وثمانون ألفاً وأربعة وثلاثون.</a:t>
            </a:r>
          </a:p>
          <a:p>
            <a:pPr algn="just" eaLnBrk="0" hangingPunct="0">
              <a:buFontTx/>
              <a:buChar char="•"/>
            </a:pPr>
            <a:endParaRPr lang="en-US" sz="2800"/>
          </a:p>
          <a:p>
            <a:pPr algn="just" eaLnBrk="0" hangingPunct="0">
              <a:buFontTx/>
              <a:buChar char="•"/>
            </a:pPr>
            <a:r>
              <a:rPr lang="ar-EG" sz="2800" b="1">
                <a:solidFill>
                  <a:srgbClr val="0000FF"/>
                </a:solidFill>
                <a:latin typeface="Times New Roman" pitchFamily="18" charset="0"/>
                <a:cs typeface="Calibri" pitchFamily="34" charset="0"/>
              </a:rPr>
              <a:t>الصيغة التحليلية:</a:t>
            </a:r>
          </a:p>
          <a:p>
            <a:pPr algn="just" eaLnBrk="0" hangingPunct="0">
              <a:buFontTx/>
              <a:buChar char="•"/>
            </a:pPr>
            <a:r>
              <a:rPr lang="ar-EG" sz="2800" b="1">
                <a:solidFill>
                  <a:srgbClr val="0052CC"/>
                </a:solidFill>
                <a:latin typeface="Times New Roman" pitchFamily="18" charset="0"/>
                <a:cs typeface="Calibri" pitchFamily="34" charset="0"/>
              </a:rPr>
              <a:t> </a:t>
            </a:r>
            <a:r>
              <a:rPr lang="ar-EG" sz="2800" b="1">
                <a:solidFill>
                  <a:srgbClr val="CC0066"/>
                </a:solidFill>
                <a:latin typeface="Times New Roman" pitchFamily="18" charset="0"/>
                <a:cs typeface="Calibri" pitchFamily="34" charset="0"/>
              </a:rPr>
              <a:t>4 + 30 +0+ 5000 + 80000 + 900000</a:t>
            </a:r>
            <a:endParaRPr lang="en-US" sz="2800"/>
          </a:p>
          <a:p>
            <a:pPr algn="just" rtl="0" eaLnBrk="0" hangingPunct="0"/>
            <a:endParaRPr lang="en-US" sz="2800"/>
          </a:p>
        </p:txBody>
      </p:sp>
      <p:sp>
        <p:nvSpPr>
          <p:cNvPr id="6149" name="Rectangle 1"/>
          <p:cNvSpPr>
            <a:spLocks noChangeArrowheads="1"/>
          </p:cNvSpPr>
          <p:nvPr/>
        </p:nvSpPr>
        <p:spPr bwMode="auto">
          <a:xfrm>
            <a:off x="1000125" y="1071563"/>
            <a:ext cx="7072313" cy="1446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ar-EG" sz="4400" b="1">
                <a:solidFill>
                  <a:srgbClr val="FF0000"/>
                </a:solidFill>
              </a:rPr>
              <a:t>اكتب كلا من الأعداد التالية بالصيغتين اللفظية والتحليلية: </a:t>
            </a:r>
            <a:r>
              <a:rPr lang="ar-EG" sz="4400" b="1">
                <a:solidFill>
                  <a:srgbClr val="7030A0"/>
                </a:solidFill>
              </a:rPr>
              <a:t>(الدرس 1 – 1)</a:t>
            </a:r>
            <a:endParaRPr lang="en-US" sz="4400">
              <a:solidFill>
                <a:srgbClr val="7030A0"/>
              </a:solidFill>
            </a:endParaRPr>
          </a:p>
        </p:txBody>
      </p:sp>
    </p:spTree>
  </p:cSld>
  <p:clrMapOvr>
    <a:masterClrMapping/>
  </p:clrMapOvr>
  <p:transition>
    <p:strips dir="rd"/>
    <p:sndAc>
      <p:stSnd>
        <p:snd r:embed="rId2" name="0118 - bee-doop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92" decel="100000"/>
                                        <p:tgtEl>
                                          <p:spTgt spid="5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192" decel="100000"/>
                                        <p:tgtEl>
                                          <p:spTgt spid="5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192" fill="hold"/>
                                        <p:tgtEl>
                                          <p:spTgt spid="5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192" fill="hold"/>
                                        <p:tgtEl>
                                          <p:spTgt spid="5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98503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400" decel="100000"/>
                                        <p:tgtEl>
                                          <p:spTgt spid="389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400" decel="100000" fill="hold"/>
                                        <p:tgtEl>
                                          <p:spTgt spid="389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400" decel="100000" fill="hold"/>
                                        <p:tgtEl>
                                          <p:spTgt spid="389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00" decel="100000" fill="hold"/>
                                        <p:tgtEl>
                                          <p:spTgt spid="389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89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89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الصيغة اللفظي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400" decel="100000"/>
                                        <p:tgtEl>
                                          <p:spTgt spid="389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400" decel="100000" fill="hold"/>
                                        <p:tgtEl>
                                          <p:spTgt spid="389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400" decel="100000" fill="hold"/>
                                        <p:tgtEl>
                                          <p:spTgt spid="389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400" decel="100000" fill="hold"/>
                                        <p:tgtEl>
                                          <p:spTgt spid="389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89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89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تسع مئة وخمسة وثمانون ألفاً وأربعة وثلاثو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400" decel="100000"/>
                                        <p:tgtEl>
                                          <p:spTgt spid="389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400" decel="100000" fill="hold"/>
                                        <p:tgtEl>
                                          <p:spTgt spid="389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400" decel="100000" fill="hold"/>
                                        <p:tgtEl>
                                          <p:spTgt spid="389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400" decel="100000" fill="hold"/>
                                        <p:tgtEl>
                                          <p:spTgt spid="389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89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89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الصيغة التحليلي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400" decel="100000"/>
                                        <p:tgtEl>
                                          <p:spTgt spid="389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400" decel="100000" fill="hold"/>
                                        <p:tgtEl>
                                          <p:spTgt spid="389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400" decel="100000" fill="hold"/>
                                        <p:tgtEl>
                                          <p:spTgt spid="389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400" decel="100000" fill="hold"/>
                                        <p:tgtEl>
                                          <p:spTgt spid="389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89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89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4 + 30 +0+ 5000 + 80000 + 90000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3" grpId="0" build="allAtOnce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Pictيغفاق6ure1.png"/>
          <p:cNvPicPr>
            <a:picLocks noChangeAspect="1"/>
          </p:cNvPicPr>
          <p:nvPr/>
        </p:nvPicPr>
        <p:blipFill>
          <a:blip r:embed="rId10">
            <a:duotone>
              <a:prstClr val="black"/>
              <a:schemeClr val="accent6">
                <a:tint val="45000"/>
                <a:satMod val="400000"/>
              </a:schemeClr>
            </a:duotone>
          </a:blip>
          <a:stretch>
            <a:fillRect/>
          </a:stretch>
        </p:blipFill>
        <p:spPr bwMode="auto">
          <a:xfrm>
            <a:off x="714348" y="464335"/>
            <a:ext cx="7715304" cy="58936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123" name="Rectangle 1"/>
          <p:cNvSpPr>
            <a:spLocks noChangeArrowheads="1"/>
          </p:cNvSpPr>
          <p:nvPr/>
        </p:nvSpPr>
        <p:spPr bwMode="auto">
          <a:xfrm>
            <a:off x="1785938" y="1322388"/>
            <a:ext cx="5500687" cy="190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ar-EG" sz="3600" b="1">
                <a:solidFill>
                  <a:srgbClr val="002060"/>
                </a:solidFill>
              </a:rPr>
              <a:t>اكتب كلا من الأعداد التالية بالصيغتين القياسية والتحليلية: </a:t>
            </a:r>
            <a:r>
              <a:rPr lang="ar-EG" sz="3600" b="1">
                <a:solidFill>
                  <a:srgbClr val="7030A0"/>
                </a:solidFill>
              </a:rPr>
              <a:t>(الدرس 1 – 2)</a:t>
            </a:r>
            <a:endParaRPr lang="ar-EG" sz="1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0" hangingPunct="0"/>
            <a:endParaRPr lang="ar-EG" sz="1000" b="1">
              <a:solidFill>
                <a:srgbClr val="0000FF"/>
              </a:solidFill>
              <a:cs typeface="Times New Roman" pitchFamily="18" charset="0"/>
            </a:endParaRPr>
          </a:p>
        </p:txBody>
      </p:sp>
      <p:sp>
        <p:nvSpPr>
          <p:cNvPr id="5124" name="Rectangle 2"/>
          <p:cNvSpPr>
            <a:spLocks noChangeArrowheads="1"/>
          </p:cNvSpPr>
          <p:nvPr/>
        </p:nvSpPr>
        <p:spPr bwMode="auto">
          <a:xfrm>
            <a:off x="1785938" y="3108325"/>
            <a:ext cx="550068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ar-EG" sz="3200" b="1"/>
              <a:t>3. ثمانية عشر ألفا ومئتين وتسعة.</a:t>
            </a:r>
            <a:endParaRPr lang="en-US" sz="3200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571625" y="3751263"/>
            <a:ext cx="5749925" cy="2246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 eaLnBrk="0" hangingPunct="0">
              <a:buFontTx/>
              <a:buChar char="•"/>
            </a:pPr>
            <a:r>
              <a:rPr lang="ar-EG" sz="2800" b="1">
                <a:solidFill>
                  <a:srgbClr val="0000FF"/>
                </a:solidFill>
                <a:latin typeface="Times New Roman" pitchFamily="18" charset="0"/>
                <a:cs typeface="Calibri" pitchFamily="34" charset="0"/>
              </a:rPr>
              <a:t>الصيغة القياسية:</a:t>
            </a:r>
          </a:p>
          <a:p>
            <a:pPr algn="just" eaLnBrk="0" hangingPunct="0">
              <a:buFontTx/>
              <a:buChar char="•"/>
            </a:pPr>
            <a:r>
              <a:rPr lang="ar-EG" sz="2800" b="1">
                <a:solidFill>
                  <a:srgbClr val="0052CC"/>
                </a:solidFill>
                <a:latin typeface="Times New Roman" pitchFamily="18" charset="0"/>
                <a:cs typeface="Calibri" pitchFamily="34" charset="0"/>
              </a:rPr>
              <a:t> </a:t>
            </a:r>
            <a:r>
              <a:rPr lang="ar-EG" sz="2800" b="1">
                <a:solidFill>
                  <a:srgbClr val="CC0066"/>
                </a:solidFill>
                <a:latin typeface="Times New Roman" pitchFamily="18" charset="0"/>
                <a:cs typeface="Calibri" pitchFamily="34" charset="0"/>
              </a:rPr>
              <a:t>18209</a:t>
            </a:r>
            <a:endParaRPr lang="en-US" sz="2800"/>
          </a:p>
          <a:p>
            <a:pPr algn="just" eaLnBrk="0" hangingPunct="0">
              <a:buFontTx/>
              <a:buChar char="•"/>
            </a:pPr>
            <a:r>
              <a:rPr lang="ar-EG" sz="2800" b="1">
                <a:solidFill>
                  <a:srgbClr val="0000FF"/>
                </a:solidFill>
                <a:latin typeface="Times New Roman" pitchFamily="18" charset="0"/>
                <a:cs typeface="Calibri" pitchFamily="34" charset="0"/>
              </a:rPr>
              <a:t>الصيغة التحليلية:</a:t>
            </a:r>
          </a:p>
          <a:p>
            <a:pPr algn="just" eaLnBrk="0" hangingPunct="0">
              <a:buFontTx/>
              <a:buChar char="•"/>
            </a:pPr>
            <a:r>
              <a:rPr lang="ar-EG" sz="2800" b="1">
                <a:solidFill>
                  <a:srgbClr val="0052CC"/>
                </a:solidFill>
                <a:latin typeface="Times New Roman" pitchFamily="18" charset="0"/>
                <a:cs typeface="Calibri" pitchFamily="34" charset="0"/>
              </a:rPr>
              <a:t>  </a:t>
            </a:r>
            <a:r>
              <a:rPr lang="ar-EG" sz="2800" b="1">
                <a:solidFill>
                  <a:srgbClr val="CC0066"/>
                </a:solidFill>
                <a:latin typeface="Times New Roman" pitchFamily="18" charset="0"/>
                <a:cs typeface="Calibri" pitchFamily="34" charset="0"/>
              </a:rPr>
              <a:t>9 +0+ 200 + 8000 + 10000</a:t>
            </a:r>
            <a:endParaRPr lang="en-US" sz="2800"/>
          </a:p>
          <a:p>
            <a:pPr algn="just" rtl="0" eaLnBrk="0" hangingPunct="0"/>
            <a:endParaRPr lang="en-US" sz="2800"/>
          </a:p>
        </p:txBody>
      </p:sp>
    </p:spTree>
  </p:cSld>
  <p:clrMapOvr>
    <a:masterClrMapping/>
  </p:clrMapOvr>
  <p:transition>
    <p:strips dir="rd"/>
    <p:sndAc>
      <p:stSnd>
        <p:snd r:embed="rId2" name="0118 - bee-doop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0253 - cartoon bounc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اكتب كلا من الأعداد التالية بالصيغتين القياسية والتحليلي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3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4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5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6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ثمانية عشر ألفا ومئتين وتسع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400" decel="100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400" decel="100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400" decel="100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400" decel="100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الصيغة القياسي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400" decel="100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400" decel="100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400" decel="100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400" decel="100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1820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400" decel="100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400" decel="100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400" decel="100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400" decel="100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الصيغة التحليلي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400" decel="100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400" decel="100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400" decel="100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400" decel="100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9 +0+ 200 + 8000 + 1000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/>
      <p:bldP spid="5124" grpId="0" build="allAtOnce"/>
      <p:bldP spid="5" grpId="0" build="allAtOnce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Pictيغفاق6ure1.png"/>
          <p:cNvPicPr>
            <a:picLocks noChangeAspect="1"/>
          </p:cNvPicPr>
          <p:nvPr/>
        </p:nvPicPr>
        <p:blipFill>
          <a:blip r:embed="rId8">
            <a:duotone>
              <a:prstClr val="black"/>
              <a:schemeClr val="accent6">
                <a:tint val="45000"/>
                <a:satMod val="400000"/>
              </a:schemeClr>
            </a:duotone>
          </a:blip>
          <a:stretch>
            <a:fillRect/>
          </a:stretch>
        </p:blipFill>
        <p:spPr bwMode="auto">
          <a:xfrm>
            <a:off x="714348" y="500042"/>
            <a:ext cx="7715304" cy="575074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195" name="Rectangle 1"/>
          <p:cNvSpPr>
            <a:spLocks noChangeArrowheads="1"/>
          </p:cNvSpPr>
          <p:nvPr/>
        </p:nvSpPr>
        <p:spPr bwMode="auto">
          <a:xfrm>
            <a:off x="1785938" y="1214438"/>
            <a:ext cx="5500687" cy="190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ar-EG" sz="3600" b="1">
                <a:solidFill>
                  <a:srgbClr val="002060"/>
                </a:solidFill>
              </a:rPr>
              <a:t>اكتب كلا من الأعداد التالية بالصيغتين القياسية والتحليلية: </a:t>
            </a:r>
            <a:r>
              <a:rPr lang="ar-EG" sz="3600" b="1">
                <a:solidFill>
                  <a:srgbClr val="7030A0"/>
                </a:solidFill>
              </a:rPr>
              <a:t>(الدرس 1 – 2)</a:t>
            </a:r>
            <a:endParaRPr lang="ar-EG" sz="1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0" hangingPunct="0"/>
            <a:endParaRPr lang="ar-EG" sz="1000" b="1">
              <a:solidFill>
                <a:srgbClr val="0000FF"/>
              </a:solidFill>
              <a:cs typeface="Times New Roman" pitchFamily="18" charset="0"/>
            </a:endParaRPr>
          </a:p>
        </p:txBody>
      </p:sp>
      <p:sp>
        <p:nvSpPr>
          <p:cNvPr id="5124" name="Rectangle 2"/>
          <p:cNvSpPr>
            <a:spLocks noChangeArrowheads="1"/>
          </p:cNvSpPr>
          <p:nvPr/>
        </p:nvSpPr>
        <p:spPr bwMode="auto">
          <a:xfrm>
            <a:off x="1785938" y="3214688"/>
            <a:ext cx="550068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ar-EG" sz="3200" b="1"/>
              <a:t>4. سبعمائة واثنين وستين.</a:t>
            </a:r>
            <a:endParaRPr lang="en-US" sz="3200"/>
          </a:p>
        </p:txBody>
      </p:sp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1643063" y="3929063"/>
            <a:ext cx="5859462" cy="2246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 eaLnBrk="0" hangingPunct="0">
              <a:buFontTx/>
              <a:buChar char="•"/>
            </a:pPr>
            <a:r>
              <a:rPr lang="ar-EG" sz="2800" b="1">
                <a:solidFill>
                  <a:srgbClr val="0000FF"/>
                </a:solidFill>
                <a:latin typeface="Times New Roman" pitchFamily="18" charset="0"/>
                <a:cs typeface="Calibri" pitchFamily="34" charset="0"/>
              </a:rPr>
              <a:t>الصيغة القياسية:</a:t>
            </a:r>
          </a:p>
          <a:p>
            <a:pPr algn="just" eaLnBrk="0" hangingPunct="0">
              <a:buFontTx/>
              <a:buChar char="•"/>
            </a:pPr>
            <a:r>
              <a:rPr lang="ar-EG" sz="2800" b="1">
                <a:solidFill>
                  <a:srgbClr val="0000FF"/>
                </a:solidFill>
                <a:latin typeface="Times New Roman" pitchFamily="18" charset="0"/>
                <a:cs typeface="Calibri" pitchFamily="34" charset="0"/>
              </a:rPr>
              <a:t> </a:t>
            </a:r>
            <a:r>
              <a:rPr lang="ar-EG" sz="2800" b="1">
                <a:solidFill>
                  <a:srgbClr val="CC0066"/>
                </a:solidFill>
                <a:latin typeface="Times New Roman" pitchFamily="18" charset="0"/>
                <a:cs typeface="Calibri" pitchFamily="34" charset="0"/>
              </a:rPr>
              <a:t>762</a:t>
            </a:r>
            <a:endParaRPr lang="en-US" sz="2800"/>
          </a:p>
          <a:p>
            <a:pPr algn="just" eaLnBrk="0" hangingPunct="0">
              <a:buFontTx/>
              <a:buChar char="•"/>
            </a:pPr>
            <a:r>
              <a:rPr lang="ar-EG" sz="2800" b="1">
                <a:solidFill>
                  <a:srgbClr val="0000FF"/>
                </a:solidFill>
                <a:latin typeface="Times New Roman" pitchFamily="18" charset="0"/>
                <a:cs typeface="Calibri" pitchFamily="34" charset="0"/>
              </a:rPr>
              <a:t>الصيغة التحليلية:</a:t>
            </a:r>
          </a:p>
          <a:p>
            <a:pPr algn="just" eaLnBrk="0" hangingPunct="0">
              <a:buFontTx/>
              <a:buChar char="•"/>
            </a:pPr>
            <a:r>
              <a:rPr lang="ar-EG" sz="2800" b="1">
                <a:solidFill>
                  <a:srgbClr val="0052CC"/>
                </a:solidFill>
                <a:latin typeface="Times New Roman" pitchFamily="18" charset="0"/>
                <a:cs typeface="Calibri" pitchFamily="34" charset="0"/>
              </a:rPr>
              <a:t> </a:t>
            </a:r>
            <a:r>
              <a:rPr lang="ar-EG" sz="2800" b="1">
                <a:solidFill>
                  <a:srgbClr val="CC0066"/>
                </a:solidFill>
                <a:latin typeface="Times New Roman" pitchFamily="18" charset="0"/>
                <a:cs typeface="Calibri" pitchFamily="34" charset="0"/>
              </a:rPr>
              <a:t>2 + 60 + 700</a:t>
            </a:r>
            <a:endParaRPr lang="en-US" sz="2800"/>
          </a:p>
          <a:p>
            <a:pPr algn="just" rtl="0" eaLnBrk="0" hangingPunct="0"/>
            <a:endParaRPr lang="en-US" sz="2800"/>
          </a:p>
        </p:txBody>
      </p:sp>
    </p:spTree>
  </p:cSld>
  <p:clrMapOvr>
    <a:masterClrMapping/>
  </p:clrMapOvr>
  <p:transition>
    <p:strips dir="rd"/>
    <p:sndAc>
      <p:stSnd>
        <p:snd r:embed="rId2" name="0118 - bee-doop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سبعمائة واثنين وستي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400" decel="100000"/>
                                        <p:tgtEl>
                                          <p:spTgt spid="399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400" decel="100000" fill="hold"/>
                                        <p:tgtEl>
                                          <p:spTgt spid="399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400" decel="100000" fill="hold"/>
                                        <p:tgtEl>
                                          <p:spTgt spid="399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00" decel="100000" fill="hold"/>
                                        <p:tgtEl>
                                          <p:spTgt spid="399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99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99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الصيغة القياسي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400" decel="100000"/>
                                        <p:tgtEl>
                                          <p:spTgt spid="399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400" decel="100000" fill="hold"/>
                                        <p:tgtEl>
                                          <p:spTgt spid="399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400" decel="100000" fill="hold"/>
                                        <p:tgtEl>
                                          <p:spTgt spid="399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400" decel="100000" fill="hold"/>
                                        <p:tgtEl>
                                          <p:spTgt spid="399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99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99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76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400" decel="100000"/>
                                        <p:tgtEl>
                                          <p:spTgt spid="399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400" decel="100000" fill="hold"/>
                                        <p:tgtEl>
                                          <p:spTgt spid="399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400" decel="100000" fill="hold"/>
                                        <p:tgtEl>
                                          <p:spTgt spid="399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400" decel="100000" fill="hold"/>
                                        <p:tgtEl>
                                          <p:spTgt spid="399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99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99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الصيغة التحليلي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400" decel="100000"/>
                                        <p:tgtEl>
                                          <p:spTgt spid="399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400" decel="100000" fill="hold"/>
                                        <p:tgtEl>
                                          <p:spTgt spid="399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400" decel="100000" fill="hold"/>
                                        <p:tgtEl>
                                          <p:spTgt spid="399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400" decel="100000" fill="hold"/>
                                        <p:tgtEl>
                                          <p:spTgt spid="399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99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99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2 + 60 + 70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4" grpId="0" build="allAtOnce"/>
      <p:bldP spid="39937" grpId="0" build="allAtOnce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1"/>
          <p:cNvSpPr>
            <a:spLocks noChangeArrowheads="1"/>
          </p:cNvSpPr>
          <p:nvPr/>
        </p:nvSpPr>
        <p:spPr bwMode="auto">
          <a:xfrm>
            <a:off x="285750" y="1857375"/>
            <a:ext cx="8358188" cy="3478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ar-EG" sz="5500" b="1">
                <a:solidFill>
                  <a:srgbClr val="002060"/>
                </a:solidFill>
              </a:rPr>
              <a:t>5. ثلاث مدارس, كل منها تضم 297 طالبا, ما عدد طلاب المدارس الثلاث؟ اكتب هذا العدد بالصيغتين القياسية واللفظية. </a:t>
            </a:r>
            <a:r>
              <a:rPr lang="ar-EG" sz="5500" b="1">
                <a:solidFill>
                  <a:srgbClr val="C00000"/>
                </a:solidFill>
              </a:rPr>
              <a:t>(الدرس 1 – 1)</a:t>
            </a:r>
            <a:endParaRPr lang="en-US" sz="550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>
    <p:strips dir="rd"/>
    <p:sndAc>
      <p:stSnd>
        <p:snd r:embed="rId2" name="0118 - bee-doop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92" decel="100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192" decel="100000"/>
                                        <p:tgtEl>
                                          <p:spTgt spid="819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192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192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ثلاث مدارس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1" descr="framework-clipart-highway-sign-blank-md.png"/>
          <p:cNvPicPr>
            <a:picLocks noChangeAspect="1"/>
          </p:cNvPicPr>
          <p:nvPr/>
        </p:nvPicPr>
        <p:blipFill>
          <a:blip r:embed="rId9">
            <a:lum bright="70000" contrast="-70000"/>
          </a:blip>
          <a:stretch>
            <a:fillRect/>
          </a:stretch>
        </p:blipFill>
        <p:spPr bwMode="auto">
          <a:xfrm rot="21201480">
            <a:off x="-28931" y="221784"/>
            <a:ext cx="8873192" cy="640279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41985" name="Rectangle 1"/>
          <p:cNvSpPr>
            <a:spLocks noChangeArrowheads="1"/>
          </p:cNvSpPr>
          <p:nvPr/>
        </p:nvSpPr>
        <p:spPr bwMode="auto">
          <a:xfrm>
            <a:off x="2071688" y="3714750"/>
            <a:ext cx="4678362" cy="310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ar-EG" sz="2800" b="1">
                <a:solidFill>
                  <a:srgbClr val="0000FF"/>
                </a:solidFill>
                <a:latin typeface="Times New Roman" pitchFamily="18" charset="0"/>
                <a:cs typeface="Calibri" pitchFamily="34" charset="0"/>
              </a:rPr>
              <a:t>عدد طلاب المدارس الثلاث = 297+ 297 + 297 =</a:t>
            </a:r>
            <a:r>
              <a:rPr lang="ar-EG" sz="2800" b="1">
                <a:solidFill>
                  <a:srgbClr val="CC0066"/>
                </a:solidFill>
                <a:latin typeface="Times New Roman" pitchFamily="18" charset="0"/>
                <a:cs typeface="Calibri" pitchFamily="34" charset="0"/>
              </a:rPr>
              <a:t> 2376 طالباً</a:t>
            </a:r>
            <a:endParaRPr lang="en-US" sz="2800"/>
          </a:p>
          <a:p>
            <a:pPr eaLnBrk="0" hangingPunct="0"/>
            <a:r>
              <a:rPr lang="ar-EG" sz="2800" b="1">
                <a:solidFill>
                  <a:srgbClr val="0000FF"/>
                </a:solidFill>
                <a:latin typeface="Times New Roman" pitchFamily="18" charset="0"/>
                <a:cs typeface="Calibri" pitchFamily="34" charset="0"/>
              </a:rPr>
              <a:t>الصيغة القياسية:</a:t>
            </a:r>
          </a:p>
          <a:p>
            <a:pPr eaLnBrk="0" hangingPunct="0"/>
            <a:r>
              <a:rPr lang="ar-EG" sz="2800" b="1">
                <a:solidFill>
                  <a:srgbClr val="0052CC"/>
                </a:solidFill>
                <a:latin typeface="Times New Roman" pitchFamily="18" charset="0"/>
                <a:cs typeface="Calibri" pitchFamily="34" charset="0"/>
              </a:rPr>
              <a:t> </a:t>
            </a:r>
            <a:r>
              <a:rPr lang="ar-EG" sz="2800" b="1">
                <a:solidFill>
                  <a:srgbClr val="CC0066"/>
                </a:solidFill>
                <a:latin typeface="Times New Roman" pitchFamily="18" charset="0"/>
                <a:cs typeface="Calibri" pitchFamily="34" charset="0"/>
              </a:rPr>
              <a:t>2376</a:t>
            </a:r>
            <a:endParaRPr lang="en-US" sz="2800"/>
          </a:p>
          <a:p>
            <a:pPr eaLnBrk="0" hangingPunct="0"/>
            <a:r>
              <a:rPr lang="ar-EG" sz="2800" b="1">
                <a:solidFill>
                  <a:srgbClr val="0000FF"/>
                </a:solidFill>
                <a:latin typeface="Times New Roman" pitchFamily="18" charset="0"/>
                <a:cs typeface="Calibri" pitchFamily="34" charset="0"/>
              </a:rPr>
              <a:t>الصيغة اللفظية:</a:t>
            </a:r>
          </a:p>
          <a:p>
            <a:pPr eaLnBrk="0" hangingPunct="0"/>
            <a:r>
              <a:rPr lang="ar-EG" sz="2800" b="1">
                <a:solidFill>
                  <a:srgbClr val="0052CC"/>
                </a:solidFill>
                <a:latin typeface="Times New Roman" pitchFamily="18" charset="0"/>
                <a:cs typeface="Calibri" pitchFamily="34" charset="0"/>
              </a:rPr>
              <a:t> </a:t>
            </a:r>
            <a:r>
              <a:rPr lang="ar-EG" sz="2800" b="1">
                <a:solidFill>
                  <a:srgbClr val="CC0066"/>
                </a:solidFill>
                <a:latin typeface="Times New Roman" pitchFamily="18" charset="0"/>
                <a:cs typeface="Calibri" pitchFamily="34" charset="0"/>
              </a:rPr>
              <a:t>ألفان وثلاث مائة وستة وسبعون.</a:t>
            </a:r>
            <a:endParaRPr lang="en-US" sz="2800"/>
          </a:p>
          <a:p>
            <a:pPr rtl="0" eaLnBrk="0" hangingPunct="0"/>
            <a:endParaRPr lang="en-US" sz="2800"/>
          </a:p>
        </p:txBody>
      </p:sp>
    </p:spTree>
  </p:cSld>
  <p:clrMapOvr>
    <a:masterClrMapping/>
  </p:clrMapOvr>
  <p:transition>
    <p:strips dir="rd"/>
    <p:sndAc>
      <p:stSnd>
        <p:snd r:embed="rId2" name="0118 - bee-doop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92" decel="100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192" decel="100000"/>
                                        <p:tgtEl>
                                          <p:spTgt spid="819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192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192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0179 - bloin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 decel="100000"/>
                                        <p:tgtEl>
                                          <p:spTgt spid="419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00" decel="100000" fill="hold"/>
                                        <p:tgtEl>
                                          <p:spTgt spid="419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00" decel="100000" fill="hold"/>
                                        <p:tgtEl>
                                          <p:spTgt spid="419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400" decel="100000" fill="hold"/>
                                        <p:tgtEl>
                                          <p:spTgt spid="419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19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19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عدد طلاب المدارس الثلاث = 297+ 297 + 297 = 2376 طالباً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400" decel="100000"/>
                                        <p:tgtEl>
                                          <p:spTgt spid="419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400" decel="100000" fill="hold"/>
                                        <p:tgtEl>
                                          <p:spTgt spid="419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400" decel="100000" fill="hold"/>
                                        <p:tgtEl>
                                          <p:spTgt spid="419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400" decel="100000" fill="hold"/>
                                        <p:tgtEl>
                                          <p:spTgt spid="419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19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19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الصيغة القياسي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400" decel="100000"/>
                                        <p:tgtEl>
                                          <p:spTgt spid="419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400" decel="100000" fill="hold"/>
                                        <p:tgtEl>
                                          <p:spTgt spid="419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400" decel="100000" fill="hold"/>
                                        <p:tgtEl>
                                          <p:spTgt spid="419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400" decel="100000" fill="hold"/>
                                        <p:tgtEl>
                                          <p:spTgt spid="419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19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19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237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400" decel="100000"/>
                                        <p:tgtEl>
                                          <p:spTgt spid="4198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400" decel="100000" fill="hold"/>
                                        <p:tgtEl>
                                          <p:spTgt spid="4198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400" decel="100000" fill="hold"/>
                                        <p:tgtEl>
                                          <p:spTgt spid="4198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400" decel="100000" fill="hold"/>
                                        <p:tgtEl>
                                          <p:spTgt spid="4198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198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198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الصيغة اللفظي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400" decel="100000"/>
                                        <p:tgtEl>
                                          <p:spTgt spid="4198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400" decel="100000" fill="hold"/>
                                        <p:tgtEl>
                                          <p:spTgt spid="4198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400" decel="100000" fill="hold"/>
                                        <p:tgtEl>
                                          <p:spTgt spid="4198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400" decel="100000" fill="hold"/>
                                        <p:tgtEl>
                                          <p:spTgt spid="4198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198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198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ألفان وثلاث مائة وستة وسبعو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5" grpId="0" build="allAtOnce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2" descr="icon512.pn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17463"/>
            <a:ext cx="9144000" cy="684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1" name="Rectangle 1"/>
          <p:cNvSpPr>
            <a:spLocks noChangeArrowheads="1"/>
          </p:cNvSpPr>
          <p:nvPr/>
        </p:nvSpPr>
        <p:spPr bwMode="auto">
          <a:xfrm>
            <a:off x="1000125" y="1460500"/>
            <a:ext cx="7072313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ar-EG" sz="3600" b="1"/>
              <a:t>6- اختيار من متعدد: أي الأعداد التالية يمثل الصيغة القياسية للعدد خمس وعشرين ألفا ومئة وثلاثة؟ </a:t>
            </a:r>
            <a:r>
              <a:rPr lang="ar-EG" sz="3600" b="1">
                <a:solidFill>
                  <a:srgbClr val="C00000"/>
                </a:solidFill>
              </a:rPr>
              <a:t>(الدرس 1 – 1)</a:t>
            </a:r>
            <a:endParaRPr lang="en-US" sz="3600">
              <a:solidFill>
                <a:srgbClr val="C00000"/>
              </a:solidFill>
            </a:endParaRPr>
          </a:p>
        </p:txBody>
      </p:sp>
      <p:sp>
        <p:nvSpPr>
          <p:cNvPr id="8196" name="Rectangle 6"/>
          <p:cNvSpPr>
            <a:spLocks noChangeArrowheads="1"/>
          </p:cNvSpPr>
          <p:nvPr/>
        </p:nvSpPr>
        <p:spPr bwMode="auto">
          <a:xfrm>
            <a:off x="4586288" y="3286125"/>
            <a:ext cx="2057400" cy="206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r>
              <a:rPr lang="ar-EG" sz="3200" b="1">
                <a:solidFill>
                  <a:srgbClr val="0000FF"/>
                </a:solidFill>
                <a:latin typeface="Times New Roman" pitchFamily="18" charset="0"/>
                <a:cs typeface="Calibri" pitchFamily="34" charset="0"/>
              </a:rPr>
              <a:t>أ) 25103</a:t>
            </a:r>
            <a:endParaRPr lang="en-US" sz="3200" b="1">
              <a:solidFill>
                <a:srgbClr val="0000FF"/>
              </a:solidFill>
            </a:endParaRPr>
          </a:p>
          <a:p>
            <a:pPr eaLnBrk="0" hangingPunct="0"/>
            <a:r>
              <a:rPr lang="ar-EG" sz="3200" b="1">
                <a:solidFill>
                  <a:srgbClr val="0000FF"/>
                </a:solidFill>
                <a:latin typeface="Times New Roman" pitchFamily="18" charset="0"/>
                <a:cs typeface="Calibri" pitchFamily="34" charset="0"/>
              </a:rPr>
              <a:t>ب) 25130</a:t>
            </a:r>
            <a:endParaRPr lang="en-US" sz="3200" b="1">
              <a:solidFill>
                <a:srgbClr val="0000FF"/>
              </a:solidFill>
            </a:endParaRPr>
          </a:p>
          <a:p>
            <a:pPr eaLnBrk="0" hangingPunct="0"/>
            <a:r>
              <a:rPr lang="ar-EG" sz="3200" b="1">
                <a:solidFill>
                  <a:srgbClr val="0000FF"/>
                </a:solidFill>
                <a:latin typeface="Times New Roman" pitchFamily="18" charset="0"/>
                <a:cs typeface="Calibri" pitchFamily="34" charset="0"/>
              </a:rPr>
              <a:t>ج) 103025</a:t>
            </a:r>
            <a:endParaRPr lang="en-US" sz="3200" b="1">
              <a:solidFill>
                <a:srgbClr val="0000FF"/>
              </a:solidFill>
            </a:endParaRPr>
          </a:p>
          <a:p>
            <a:pPr eaLnBrk="0" hangingPunct="0"/>
            <a:r>
              <a:rPr lang="ar-EG" sz="3200" b="1">
                <a:solidFill>
                  <a:srgbClr val="0000FF"/>
                </a:solidFill>
                <a:latin typeface="Times New Roman" pitchFamily="18" charset="0"/>
                <a:cs typeface="Calibri" pitchFamily="34" charset="0"/>
              </a:rPr>
              <a:t>د) 10325</a:t>
            </a:r>
            <a:endParaRPr lang="ar-EG" sz="3200" b="1">
              <a:solidFill>
                <a:srgbClr val="0000FF"/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5000625" y="3784600"/>
            <a:ext cx="1643063" cy="1588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ransition>
    <p:strips dir="rd"/>
    <p:sndAc>
      <p:stSnd>
        <p:snd r:embed="rId2" name="0118 - bee-doop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in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اختيار من متعدد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1077 - spla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4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4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4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4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1" grpId="0" autoUpdateAnimBg="0"/>
      <p:bldP spid="8196" grpId="0" autoUpdateAnimBg="0"/>
    </p:bldLst>
  </p:timing>
</p:sld>
</file>

<file path=ppt/theme/theme1.xml><?xml version="1.0" encoding="utf-8"?>
<a:theme xmlns:a="http://schemas.openxmlformats.org/drawingml/2006/main" name="3_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7871</TotalTime>
  <Words>563</Words>
  <Application>Microsoft Office PowerPoint</Application>
  <PresentationFormat>عرض على الشاشة (3:4)‏</PresentationFormat>
  <Paragraphs>80</Paragraphs>
  <Slides>19</Slides>
  <Notes>0</Notes>
  <HiddenSlides>0</HiddenSlides>
  <MMClips>0</MMClips>
  <ScaleCrop>false</ScaleCrop>
  <HeadingPairs>
    <vt:vector size="8" baseType="variant">
      <vt:variant>
        <vt:lpstr>الخطوط المستخدمة</vt:lpstr>
      </vt:variant>
      <vt:variant>
        <vt:i4>4</vt:i4>
      </vt:variant>
      <vt:variant>
        <vt:lpstr>سمة</vt:lpstr>
      </vt:variant>
      <vt:variant>
        <vt:i4>1</vt:i4>
      </vt:variant>
      <vt:variant>
        <vt:lpstr>خوادم OLE مضمنة</vt:lpstr>
      </vt:variant>
      <vt:variant>
        <vt:i4>0</vt:i4>
      </vt:variant>
      <vt:variant>
        <vt:lpstr>عناوين الشرائح</vt:lpstr>
      </vt:variant>
      <vt:variant>
        <vt:i4>19</vt:i4>
      </vt:variant>
    </vt:vector>
  </HeadingPairs>
  <TitlesOfParts>
    <vt:vector size="24" baseType="lpstr">
      <vt:lpstr>Arial</vt:lpstr>
      <vt:lpstr>Calibri</vt:lpstr>
      <vt:lpstr>Times New Roman</vt:lpstr>
      <vt:lpstr>Traditional Arabic</vt:lpstr>
      <vt:lpstr>3_سمة Office</vt:lpstr>
      <vt:lpstr>الشريحة 1</vt:lpstr>
      <vt:lpstr>الشريحة 2</vt:lpstr>
      <vt:lpstr>الشريحة 3</vt:lpstr>
      <vt:lpstr>الشريحة 4</vt:lpstr>
      <vt:lpstr>الشريحة 5</vt:lpstr>
      <vt:lpstr>الشريحة 6</vt:lpstr>
      <vt:lpstr>الشريحة 7</vt:lpstr>
      <vt:lpstr>الشريحة 8</vt:lpstr>
      <vt:lpstr>الشريحة 9</vt:lpstr>
      <vt:lpstr>الشريحة 10</vt:lpstr>
      <vt:lpstr>الشريحة 11</vt:lpstr>
      <vt:lpstr>الشريحة 12</vt:lpstr>
      <vt:lpstr>الشريحة 13</vt:lpstr>
      <vt:lpstr>الشريحة 14</vt:lpstr>
      <vt:lpstr>الشريحة 15</vt:lpstr>
      <vt:lpstr>الشريحة 16</vt:lpstr>
      <vt:lpstr>الشريحة 17</vt:lpstr>
      <vt:lpstr>الشريحة 18</vt:lpstr>
      <vt:lpstr>الشريحة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الرياضيات - الصف الرابع الابتدائي - الفصل الدراسي الأول - الفصل 1: القيمة المنزلية</dc:title>
  <dc:subject>اختبار منتصف الفصل</dc:subject>
  <dc:creator>أ/بندر الحازمي</dc:creator>
  <cp:keywords>حقيبة إنجاز المعلم والمعلمة</cp:keywords>
  <cp:lastModifiedBy>Toshiba</cp:lastModifiedBy>
  <cp:revision>1052</cp:revision>
  <dcterms:created xsi:type="dcterms:W3CDTF">2011-09-11T04:09:15Z</dcterms:created>
  <dcterms:modified xsi:type="dcterms:W3CDTF">2016-10-26T08:29:30Z</dcterms:modified>
</cp:coreProperties>
</file>