
<file path=[Content_Types].xml><?xml version="1.0" encoding="utf-8"?>
<Types xmlns="http://schemas.openxmlformats.org/package/2006/content-types">
  <Default Extension="bmp" ContentType="image/bmp"/>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7" r:id="rId2"/>
    <p:sldId id="258" r:id="rId3"/>
    <p:sldId id="256" r:id="rId4"/>
    <p:sldId id="259" r:id="rId5"/>
    <p:sldId id="260" r:id="rId6"/>
    <p:sldId id="261" r:id="rId7"/>
    <p:sldId id="272" r:id="rId8"/>
    <p:sldId id="265" r:id="rId9"/>
    <p:sldId id="266" r:id="rId10"/>
    <p:sldId id="273" r:id="rId11"/>
    <p:sldId id="264" r:id="rId12"/>
    <p:sldId id="267" r:id="rId13"/>
    <p:sldId id="268" r:id="rId14"/>
    <p:sldId id="269" r:id="rId15"/>
    <p:sldId id="270" r:id="rId16"/>
    <p:sldId id="271" r:id="rId17"/>
    <p:sldId id="274" r:id="rId18"/>
    <p:sldId id="262" r:id="rId19"/>
    <p:sldId id="263" r:id="rId20"/>
    <p:sldId id="275" r:id="rId21"/>
    <p:sldId id="276" r:id="rId22"/>
    <p:sldId id="277" r:id="rId23"/>
    <p:sldId id="279" r:id="rId24"/>
    <p:sldId id="278" r:id="rId25"/>
    <p:sldId id="284" r:id="rId26"/>
    <p:sldId id="280" r:id="rId27"/>
    <p:sldId id="281" r:id="rId28"/>
    <p:sldId id="282" r:id="rId29"/>
    <p:sldId id="283" r:id="rId3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Date Placeholder 29"/>
          <p:cNvSpPr>
            <a:spLocks noGrp="1"/>
          </p:cNvSpPr>
          <p:nvPr>
            <p:ph type="dt" sz="half" idx="10"/>
          </p:nvPr>
        </p:nvSpPr>
        <p:spPr/>
        <p:txBody>
          <a:bodyPr/>
          <a:lstStyle/>
          <a:p>
            <a:fld id="{D4A2157A-789D-4A9A-BFB4-7B6670FDA9A4}" type="datetimeFigureOut">
              <a:rPr lang="ar-SA" smtClean="0"/>
              <a:t>10/04/34</a:t>
            </a:fld>
            <a:endParaRPr lang="ar-SA"/>
          </a:p>
        </p:txBody>
      </p:sp>
      <p:sp>
        <p:nvSpPr>
          <p:cNvPr id="19" name="Footer Placeholder 18"/>
          <p:cNvSpPr>
            <a:spLocks noGrp="1"/>
          </p:cNvSpPr>
          <p:nvPr>
            <p:ph type="ftr" sz="quarter" idx="11"/>
          </p:nvPr>
        </p:nvSpPr>
        <p:spPr/>
        <p:txBody>
          <a:bodyPr/>
          <a:lstStyle/>
          <a:p>
            <a:endParaRPr lang="ar-SA"/>
          </a:p>
        </p:txBody>
      </p:sp>
      <p:sp>
        <p:nvSpPr>
          <p:cNvPr id="27" name="Slide Number Placeholder 26"/>
          <p:cNvSpPr>
            <a:spLocks noGrp="1"/>
          </p:cNvSpPr>
          <p:nvPr>
            <p:ph type="sldNum" sz="quarter" idx="12"/>
          </p:nvPr>
        </p:nvSpPr>
        <p:spPr/>
        <p:txBody>
          <a:bodyPr/>
          <a:lstStyle/>
          <a:p>
            <a:fld id="{F18C16A9-8891-4DF8-A868-FD454E1FE781}"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2157A-789D-4A9A-BFB4-7B6670FDA9A4}" type="datetimeFigureOut">
              <a:rPr lang="ar-SA" smtClean="0"/>
              <a:t>10/04/34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2157A-789D-4A9A-BFB4-7B6670FDA9A4}" type="datetimeFigureOut">
              <a:rPr lang="ar-SA" smtClean="0"/>
              <a:t>10/04/34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Content Placeholder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D4A2157A-789D-4A9A-BFB4-7B6670FDA9A4}" type="datetimeFigureOut">
              <a:rPr lang="ar-SA" smtClean="0"/>
              <a:t>10/04/34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Date Placeholder 3"/>
          <p:cNvSpPr>
            <a:spLocks noGrp="1"/>
          </p:cNvSpPr>
          <p:nvPr>
            <p:ph type="dt" sz="half" idx="10"/>
          </p:nvPr>
        </p:nvSpPr>
        <p:spPr/>
        <p:txBody>
          <a:bodyPr/>
          <a:lstStyle/>
          <a:p>
            <a:fld id="{D4A2157A-789D-4A9A-BFB4-7B6670FDA9A4}" type="datetimeFigureOut">
              <a:rPr lang="ar-SA" smtClean="0"/>
              <a:t>10/04/34</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F18C16A9-8891-4DF8-A868-FD454E1FE781}" type="slidenum">
              <a:rPr lang="ar-SA" smtClean="0"/>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D4A2157A-789D-4A9A-BFB4-7B6670FDA9A4}" type="datetimeFigureOut">
              <a:rPr lang="ar-SA" smtClean="0"/>
              <a:t>10/04/34</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Date Placeholder 6"/>
          <p:cNvSpPr>
            <a:spLocks noGrp="1"/>
          </p:cNvSpPr>
          <p:nvPr>
            <p:ph type="dt" sz="half" idx="10"/>
          </p:nvPr>
        </p:nvSpPr>
        <p:spPr/>
        <p:txBody>
          <a:bodyPr/>
          <a:lstStyle/>
          <a:p>
            <a:fld id="{D4A2157A-789D-4A9A-BFB4-7B6670FDA9A4}" type="datetimeFigureOut">
              <a:rPr lang="ar-SA" smtClean="0"/>
              <a:t>10/04/34</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Date Placeholder 2"/>
          <p:cNvSpPr>
            <a:spLocks noGrp="1"/>
          </p:cNvSpPr>
          <p:nvPr>
            <p:ph type="dt" sz="half" idx="10"/>
          </p:nvPr>
        </p:nvSpPr>
        <p:spPr/>
        <p:txBody>
          <a:bodyPr/>
          <a:lstStyle/>
          <a:p>
            <a:fld id="{D4A2157A-789D-4A9A-BFB4-7B6670FDA9A4}" type="datetimeFigureOut">
              <a:rPr lang="ar-SA" smtClean="0"/>
              <a:t>10/04/34</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A2157A-789D-4A9A-BFB4-7B6670FDA9A4}" type="datetimeFigureOut">
              <a:rPr lang="ar-SA" smtClean="0"/>
              <a:t>10/04/34</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D4A2157A-789D-4A9A-BFB4-7B6670FDA9A4}" type="datetimeFigureOut">
              <a:rPr lang="ar-SA" smtClean="0"/>
              <a:t>10/04/34</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F18C16A9-8891-4DF8-A868-FD454E1FE781}"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Date Placeholder 4"/>
          <p:cNvSpPr>
            <a:spLocks noGrp="1"/>
          </p:cNvSpPr>
          <p:nvPr>
            <p:ph type="dt" sz="half" idx="10"/>
          </p:nvPr>
        </p:nvSpPr>
        <p:spPr/>
        <p:txBody>
          <a:bodyPr/>
          <a:lstStyle/>
          <a:p>
            <a:fld id="{D4A2157A-789D-4A9A-BFB4-7B6670FDA9A4}" type="datetimeFigureOut">
              <a:rPr lang="ar-SA" smtClean="0"/>
              <a:t>10/04/34</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a:xfrm>
            <a:off x="8077200" y="6356350"/>
            <a:ext cx="609600" cy="365125"/>
          </a:xfrm>
        </p:spPr>
        <p:txBody>
          <a:bodyPr/>
          <a:lstStyle/>
          <a:p>
            <a:fld id="{F18C16A9-8891-4DF8-A868-FD454E1FE781}" type="slidenum">
              <a:rPr lang="ar-SA" smtClean="0"/>
              <a:t>‹#›</a:t>
            </a:fld>
            <a:endParaRPr lang="ar-SA"/>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الأيقونة لإضافة صورة</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4A2157A-789D-4A9A-BFB4-7B6670FDA9A4}" type="datetimeFigureOut">
              <a:rPr lang="ar-SA" smtClean="0"/>
              <a:t>10/04/34</a:t>
            </a:fld>
            <a:endParaRPr lang="ar-S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18C16A9-8891-4DF8-A868-FD454E1FE781}" type="slidenum">
              <a:rPr lang="ar-SA" smtClean="0"/>
              <a:t>‹#›</a:t>
            </a:fld>
            <a:endParaRPr lang="ar-S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bmp"/><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b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bmp"/><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bmp"/><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bmp"/><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image" Target="../media/image3.bmp"/><Relationship Id="rId1" Type="http://schemas.openxmlformats.org/officeDocument/2006/relationships/slideLayout" Target="../slideLayouts/slideLayout5.xml"/><Relationship Id="rId6" Type="http://schemas.openxmlformats.org/officeDocument/2006/relationships/image" Target="../media/image7.bmp"/><Relationship Id="rId5" Type="http://schemas.openxmlformats.org/officeDocument/2006/relationships/image" Target="../media/image6.bmp"/><Relationship Id="rId4" Type="http://schemas.openxmlformats.org/officeDocument/2006/relationships/image" Target="../media/image5.bmp"/></Relationships>
</file>

<file path=ppt/slides/_rels/slide20.xml.rels><?xml version="1.0" encoding="UTF-8" standalone="yes"?>
<Relationships xmlns="http://schemas.openxmlformats.org/package/2006/relationships"><Relationship Id="rId2" Type="http://schemas.openxmlformats.org/officeDocument/2006/relationships/image" Target="../media/image19.b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lamap.bibalex.org/?Page_Id=10&amp;Action=2&amp;Element_Id=367&amp;DomainScienceType_Id=7" TargetMode="External"/><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bmp"/><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b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 Target="slide18.xml"/><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7960" y="188640"/>
            <a:ext cx="8652095" cy="6480720"/>
          </a:xfrm>
        </p:spPr>
      </p:pic>
      <p:sp>
        <p:nvSpPr>
          <p:cNvPr id="2" name="عنوان 1"/>
          <p:cNvSpPr>
            <a:spLocks noGrp="1"/>
          </p:cNvSpPr>
          <p:nvPr>
            <p:ph type="title"/>
          </p:nvPr>
        </p:nvSpPr>
        <p:spPr>
          <a:xfrm>
            <a:off x="457200" y="1556792"/>
            <a:ext cx="8229600" cy="2808312"/>
          </a:xfrm>
        </p:spPr>
        <p:txBody>
          <a:bodyPr>
            <a:normAutofit/>
          </a:bodyPr>
          <a:lstStyle/>
          <a:p>
            <a:pPr algn="ctr"/>
            <a:r>
              <a:rPr lang="ar-SA" sz="8000" b="1" dirty="0" smtClean="0">
                <a:solidFill>
                  <a:schemeClr val="bg1"/>
                </a:solidFill>
              </a:rPr>
              <a:t>النفط والغاز والثروة المعدنية</a:t>
            </a:r>
            <a:endParaRPr lang="ar-SA" sz="8000" b="1" dirty="0">
              <a:solidFill>
                <a:schemeClr val="bg1"/>
              </a:solidFill>
            </a:endParaRPr>
          </a:p>
        </p:txBody>
      </p:sp>
    </p:spTree>
    <p:extLst>
      <p:ext uri="{BB962C8B-B14F-4D97-AF65-F5344CB8AC3E}">
        <p14:creationId xmlns:p14="http://schemas.microsoft.com/office/powerpoint/2010/main" val="682083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260649"/>
            <a:ext cx="8784976" cy="6480720"/>
          </a:xfrm>
          <a:prstGeom prst="rect">
            <a:avLst/>
          </a:prstGeom>
        </p:spPr>
      </p:pic>
      <p:sp>
        <p:nvSpPr>
          <p:cNvPr id="3" name="مستطيل 2"/>
          <p:cNvSpPr/>
          <p:nvPr/>
        </p:nvSpPr>
        <p:spPr>
          <a:xfrm>
            <a:off x="4860032" y="548680"/>
            <a:ext cx="3168352" cy="864096"/>
          </a:xfrm>
          <a:prstGeom prst="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3600" b="1" dirty="0" smtClean="0"/>
              <a:t>نشاط (2)</a:t>
            </a:r>
            <a:endParaRPr lang="ar-SA" sz="3600" b="1" dirty="0"/>
          </a:p>
        </p:txBody>
      </p:sp>
    </p:spTree>
    <p:extLst>
      <p:ext uri="{BB962C8B-B14F-4D97-AF65-F5344CB8AC3E}">
        <p14:creationId xmlns:p14="http://schemas.microsoft.com/office/powerpoint/2010/main" val="2508028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88640"/>
            <a:ext cx="8784976" cy="6408711"/>
          </a:xfrm>
          <a:prstGeom prst="rect">
            <a:avLst/>
          </a:prstGeom>
        </p:spPr>
      </p:pic>
      <p:sp>
        <p:nvSpPr>
          <p:cNvPr id="3" name="شكل بيضاوي 2"/>
          <p:cNvSpPr/>
          <p:nvPr/>
        </p:nvSpPr>
        <p:spPr>
          <a:xfrm>
            <a:off x="4427984" y="3212976"/>
            <a:ext cx="792088" cy="288032"/>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900" b="1" dirty="0" smtClean="0"/>
              <a:t>الرياض</a:t>
            </a:r>
            <a:endParaRPr lang="ar-SA" sz="1050" b="1" dirty="0"/>
          </a:p>
        </p:txBody>
      </p:sp>
      <p:sp>
        <p:nvSpPr>
          <p:cNvPr id="4" name="شكل بيضاوي 3"/>
          <p:cNvSpPr/>
          <p:nvPr/>
        </p:nvSpPr>
        <p:spPr>
          <a:xfrm>
            <a:off x="5580112" y="2204864"/>
            <a:ext cx="720080" cy="432048"/>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1000" b="1" dirty="0" smtClean="0"/>
              <a:t>الجبيل</a:t>
            </a:r>
            <a:endParaRPr lang="ar-SA" sz="1000" b="1" dirty="0"/>
          </a:p>
        </p:txBody>
      </p:sp>
      <p:sp>
        <p:nvSpPr>
          <p:cNvPr id="5" name="شكل بيضاوي 4"/>
          <p:cNvSpPr/>
          <p:nvPr/>
        </p:nvSpPr>
        <p:spPr>
          <a:xfrm>
            <a:off x="5796136" y="2636912"/>
            <a:ext cx="864096" cy="288032"/>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1000" b="1" dirty="0" smtClean="0"/>
              <a:t>رأس تنوره</a:t>
            </a:r>
            <a:endParaRPr lang="ar-SA" sz="1000" b="1" dirty="0"/>
          </a:p>
        </p:txBody>
      </p:sp>
      <p:sp>
        <p:nvSpPr>
          <p:cNvPr id="6" name="شكل بيضاوي 5"/>
          <p:cNvSpPr/>
          <p:nvPr/>
        </p:nvSpPr>
        <p:spPr>
          <a:xfrm>
            <a:off x="1979712" y="3933056"/>
            <a:ext cx="720080" cy="180020"/>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1000" b="1" dirty="0" smtClean="0"/>
              <a:t>جدة</a:t>
            </a:r>
            <a:endParaRPr lang="ar-SA" sz="1000" b="1" dirty="0"/>
          </a:p>
        </p:txBody>
      </p:sp>
      <p:sp>
        <p:nvSpPr>
          <p:cNvPr id="7" name="شكل بيضاوي 6"/>
          <p:cNvSpPr/>
          <p:nvPr/>
        </p:nvSpPr>
        <p:spPr>
          <a:xfrm>
            <a:off x="1691680" y="3501008"/>
            <a:ext cx="648072" cy="288032"/>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1000" b="1" dirty="0" smtClean="0"/>
              <a:t>رابغ</a:t>
            </a:r>
            <a:endParaRPr lang="ar-SA" sz="1000" b="1" dirty="0"/>
          </a:p>
        </p:txBody>
      </p:sp>
      <p:sp>
        <p:nvSpPr>
          <p:cNvPr id="8" name="شكل بيضاوي 7"/>
          <p:cNvSpPr/>
          <p:nvPr/>
        </p:nvSpPr>
        <p:spPr>
          <a:xfrm>
            <a:off x="1259632" y="3140968"/>
            <a:ext cx="756084" cy="252027"/>
          </a:xfrm>
          <a:prstGeom prst="ellipse">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1000" b="1" dirty="0" smtClean="0"/>
              <a:t>ينبع</a:t>
            </a:r>
            <a:endParaRPr lang="ar-SA" sz="1000" b="1" dirty="0"/>
          </a:p>
        </p:txBody>
      </p:sp>
      <p:sp>
        <p:nvSpPr>
          <p:cNvPr id="9" name="مستطيل مستدير الزوايا 8"/>
          <p:cNvSpPr/>
          <p:nvPr/>
        </p:nvSpPr>
        <p:spPr>
          <a:xfrm>
            <a:off x="5004048" y="476672"/>
            <a:ext cx="3744416" cy="720080"/>
          </a:xfrm>
          <a:prstGeom prst="round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2400" b="1" dirty="0" smtClean="0"/>
              <a:t>محطات تكرير النفط (7 محطات )</a:t>
            </a:r>
            <a:endParaRPr lang="ar-SA" sz="2400" b="1" dirty="0"/>
          </a:p>
        </p:txBody>
      </p:sp>
    </p:spTree>
    <p:extLst>
      <p:ext uri="{BB962C8B-B14F-4D97-AF65-F5344CB8AC3E}">
        <p14:creationId xmlns:p14="http://schemas.microsoft.com/office/powerpoint/2010/main" val="122105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457200" y="260648"/>
            <a:ext cx="8435280" cy="1586440"/>
          </a:xfrm>
        </p:spPr>
        <p:style>
          <a:lnRef idx="1">
            <a:schemeClr val="accent2"/>
          </a:lnRef>
          <a:fillRef idx="2">
            <a:schemeClr val="accent2"/>
          </a:fillRef>
          <a:effectRef idx="1">
            <a:schemeClr val="accent2"/>
          </a:effectRef>
          <a:fontRef idx="minor">
            <a:schemeClr val="dk1"/>
          </a:fontRef>
        </p:style>
        <p:txBody>
          <a:bodyPr>
            <a:normAutofit/>
          </a:bodyPr>
          <a:lstStyle/>
          <a:p>
            <a:pPr algn="r"/>
            <a:r>
              <a:rPr lang="ar-SA" sz="3200" b="1" dirty="0" smtClean="0"/>
              <a:t> نقل النفط</a:t>
            </a:r>
            <a:br>
              <a:rPr lang="ar-SA" sz="3200" b="1" dirty="0" smtClean="0"/>
            </a:br>
            <a:r>
              <a:rPr lang="ar-SA" sz="3200" b="1" dirty="0" smtClean="0"/>
              <a:t> تستخدم الأنابيب في نقل النفط من حقوله إلى محطات التكرير أو            موانئ التصدير </a:t>
            </a:r>
            <a:endParaRPr lang="ar-SA" sz="3200" b="1" dirty="0"/>
          </a:p>
        </p:txBody>
      </p:sp>
      <p:pic>
        <p:nvPicPr>
          <p:cNvPr id="9" name="عنصر نائب للمحتوى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2060848"/>
            <a:ext cx="8280920" cy="4536504"/>
          </a:xfrm>
        </p:spPr>
      </p:pic>
    </p:spTree>
    <p:extLst>
      <p:ext uri="{BB962C8B-B14F-4D97-AF65-F5344CB8AC3E}">
        <p14:creationId xmlns:p14="http://schemas.microsoft.com/office/powerpoint/2010/main" val="52435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516" y="404664"/>
            <a:ext cx="8424936" cy="6264696"/>
          </a:xfrm>
          <a:prstGeom prst="rect">
            <a:avLst/>
          </a:prstGeom>
          <a:ln w="228600" cap="sq" cmpd="thickThin">
            <a:solidFill>
              <a:srgbClr val="000000"/>
            </a:solidFill>
            <a:prstDash val="solid"/>
            <a:miter lim="800000"/>
          </a:ln>
          <a:effectLst>
            <a:innerShdw blurRad="76200">
              <a:srgbClr val="000000"/>
            </a:innerShdw>
          </a:effectLst>
        </p:spPr>
      </p:pic>
      <p:sp>
        <p:nvSpPr>
          <p:cNvPr id="18" name="مستطيل 17"/>
          <p:cNvSpPr/>
          <p:nvPr/>
        </p:nvSpPr>
        <p:spPr>
          <a:xfrm>
            <a:off x="2627784" y="1970838"/>
            <a:ext cx="1080120" cy="450050"/>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1600" b="1" dirty="0" smtClean="0"/>
              <a:t>خط </a:t>
            </a:r>
            <a:r>
              <a:rPr lang="ar-SA" sz="1600" b="1" dirty="0" err="1" smtClean="0"/>
              <a:t>التابلاين</a:t>
            </a:r>
            <a:endParaRPr lang="ar-SA" sz="1600" b="1" dirty="0"/>
          </a:p>
        </p:txBody>
      </p:sp>
      <p:sp>
        <p:nvSpPr>
          <p:cNvPr id="3" name="مستطيل 2"/>
          <p:cNvSpPr/>
          <p:nvPr/>
        </p:nvSpPr>
        <p:spPr>
          <a:xfrm>
            <a:off x="5508104" y="2924944"/>
            <a:ext cx="576064" cy="216024"/>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ar-SA" sz="1400" b="1" dirty="0" smtClean="0"/>
              <a:t>بقيق</a:t>
            </a:r>
            <a:endParaRPr lang="ar-SA" sz="1400" b="1" dirty="0"/>
          </a:p>
        </p:txBody>
      </p:sp>
      <p:sp>
        <p:nvSpPr>
          <p:cNvPr id="4" name="مستطيل 3"/>
          <p:cNvSpPr/>
          <p:nvPr/>
        </p:nvSpPr>
        <p:spPr>
          <a:xfrm>
            <a:off x="1619672" y="3537012"/>
            <a:ext cx="576064" cy="324036"/>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ar-SA" sz="1600" b="1" dirty="0" smtClean="0"/>
              <a:t>ينبع</a:t>
            </a:r>
            <a:endParaRPr lang="ar-SA" sz="1000" b="1" dirty="0"/>
          </a:p>
        </p:txBody>
      </p:sp>
      <p:cxnSp>
        <p:nvCxnSpPr>
          <p:cNvPr id="6" name="رابط مستقيم 5"/>
          <p:cNvCxnSpPr>
            <a:stCxn id="3" idx="1"/>
            <a:endCxn id="4" idx="3"/>
          </p:cNvCxnSpPr>
          <p:nvPr/>
        </p:nvCxnSpPr>
        <p:spPr>
          <a:xfrm flipH="1">
            <a:off x="2195736" y="3032956"/>
            <a:ext cx="3312368" cy="666074"/>
          </a:xfrm>
          <a:prstGeom prst="line">
            <a:avLst/>
          </a:prstGeom>
        </p:spPr>
        <p:style>
          <a:lnRef idx="3">
            <a:schemeClr val="dk1"/>
          </a:lnRef>
          <a:fillRef idx="0">
            <a:schemeClr val="dk1"/>
          </a:fillRef>
          <a:effectRef idx="2">
            <a:schemeClr val="dk1"/>
          </a:effectRef>
          <a:fontRef idx="minor">
            <a:schemeClr val="tx1"/>
          </a:fontRef>
        </p:style>
      </p:cxnSp>
      <p:sp>
        <p:nvSpPr>
          <p:cNvPr id="7" name="مستطيل 6"/>
          <p:cNvSpPr/>
          <p:nvPr/>
        </p:nvSpPr>
        <p:spPr>
          <a:xfrm>
            <a:off x="4196737" y="3244334"/>
            <a:ext cx="750526" cy="369332"/>
          </a:xfrm>
          <a:prstGeom prst="rect">
            <a:avLst/>
          </a:prstGeom>
        </p:spPr>
        <p:txBody>
          <a:bodyPr wrap="none">
            <a:spAutoFit/>
          </a:bodyPr>
          <a:lstStyle/>
          <a:p>
            <a:pPr algn="ctr"/>
            <a:r>
              <a:rPr lang="ar-SA" b="1" dirty="0"/>
              <a:t>الرياض</a:t>
            </a:r>
            <a:endParaRPr lang="ar-SA" sz="2400" b="1" dirty="0"/>
          </a:p>
        </p:txBody>
      </p:sp>
      <p:sp>
        <p:nvSpPr>
          <p:cNvPr id="8" name="شكل بيضاوي 7"/>
          <p:cNvSpPr/>
          <p:nvPr/>
        </p:nvSpPr>
        <p:spPr>
          <a:xfrm>
            <a:off x="4427984" y="3244334"/>
            <a:ext cx="108012" cy="12165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ar-SA"/>
          </a:p>
        </p:txBody>
      </p:sp>
      <p:sp>
        <p:nvSpPr>
          <p:cNvPr id="9" name="مستطيل 8"/>
          <p:cNvSpPr/>
          <p:nvPr/>
        </p:nvSpPr>
        <p:spPr>
          <a:xfrm>
            <a:off x="2915816" y="3244334"/>
            <a:ext cx="1280921" cy="400110"/>
          </a:xfrm>
          <a:prstGeom prst="rect">
            <a:avLst/>
          </a:prstGeom>
        </p:spPr>
        <p:txBody>
          <a:bodyPr wrap="square">
            <a:spAutoFit/>
          </a:bodyPr>
          <a:lstStyle/>
          <a:p>
            <a:pPr algn="ctr"/>
            <a:r>
              <a:rPr lang="ar-SA" sz="2000" b="1" dirty="0">
                <a:solidFill>
                  <a:srgbClr val="C00000"/>
                </a:solidFill>
              </a:rPr>
              <a:t>خط </a:t>
            </a:r>
            <a:r>
              <a:rPr lang="ar-SA" sz="2000" b="1" dirty="0" err="1">
                <a:solidFill>
                  <a:srgbClr val="C00000"/>
                </a:solidFill>
              </a:rPr>
              <a:t>بترولاين</a:t>
            </a:r>
            <a:endParaRPr lang="ar-SA" sz="2000" b="1" dirty="0">
              <a:solidFill>
                <a:srgbClr val="C00000"/>
              </a:solidFill>
            </a:endParaRPr>
          </a:p>
        </p:txBody>
      </p:sp>
      <p:sp>
        <p:nvSpPr>
          <p:cNvPr id="10" name="مستطيل 9"/>
          <p:cNvSpPr/>
          <p:nvPr/>
        </p:nvSpPr>
        <p:spPr>
          <a:xfrm>
            <a:off x="539552" y="908720"/>
            <a:ext cx="504056" cy="216024"/>
          </a:xfrm>
          <a:prstGeom prst="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1200" b="1" dirty="0" smtClean="0"/>
              <a:t>صيدا</a:t>
            </a:r>
            <a:endParaRPr lang="ar-SA" sz="1200" b="1" dirty="0"/>
          </a:p>
        </p:txBody>
      </p:sp>
      <p:cxnSp>
        <p:nvCxnSpPr>
          <p:cNvPr id="12" name="رابط مستقيم 11"/>
          <p:cNvCxnSpPr>
            <a:stCxn id="3" idx="1"/>
            <a:endCxn id="3" idx="1"/>
          </p:cNvCxnSpPr>
          <p:nvPr/>
        </p:nvCxnSpPr>
        <p:spPr>
          <a:xfrm>
            <a:off x="5508104" y="303295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رابط مستقيم 13"/>
          <p:cNvCxnSpPr/>
          <p:nvPr/>
        </p:nvCxnSpPr>
        <p:spPr>
          <a:xfrm flipH="1" flipV="1">
            <a:off x="791580" y="1016732"/>
            <a:ext cx="4716524" cy="1908212"/>
          </a:xfrm>
          <a:prstGeom prst="line">
            <a:avLst/>
          </a:prstGeom>
        </p:spPr>
        <p:style>
          <a:lnRef idx="1">
            <a:schemeClr val="dk1"/>
          </a:lnRef>
          <a:fillRef idx="0">
            <a:schemeClr val="dk1"/>
          </a:fillRef>
          <a:effectRef idx="0">
            <a:schemeClr val="dk1"/>
          </a:effectRef>
          <a:fontRef idx="minor">
            <a:schemeClr val="tx1"/>
          </a:fontRef>
        </p:style>
      </p:cxnSp>
      <p:sp>
        <p:nvSpPr>
          <p:cNvPr id="19" name="مستطيل 18"/>
          <p:cNvSpPr/>
          <p:nvPr/>
        </p:nvSpPr>
        <p:spPr>
          <a:xfrm>
            <a:off x="4947263" y="548680"/>
            <a:ext cx="3693189" cy="720080"/>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ar-SA" sz="2800" b="1" dirty="0" smtClean="0"/>
              <a:t>أهم خطوط نقل النفط</a:t>
            </a:r>
            <a:endParaRPr lang="ar-SA" sz="2800" b="1" dirty="0"/>
          </a:p>
        </p:txBody>
      </p:sp>
    </p:spTree>
    <p:extLst>
      <p:ext uri="{BB962C8B-B14F-4D97-AF65-F5344CB8AC3E}">
        <p14:creationId xmlns:p14="http://schemas.microsoft.com/office/powerpoint/2010/main" val="342833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arn(inVertic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animBg="1"/>
      <p:bldP spid="4"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332656"/>
            <a:ext cx="8229600" cy="1514432"/>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r"/>
            <a:r>
              <a:rPr lang="ar-SA" sz="3600" b="1" dirty="0"/>
              <a:t> </a:t>
            </a:r>
            <a:r>
              <a:rPr lang="ar-SA" sz="3600" b="1" dirty="0" smtClean="0"/>
              <a:t> تصدير النفط</a:t>
            </a:r>
            <a:br>
              <a:rPr lang="ar-SA" sz="3600" b="1" dirty="0" smtClean="0"/>
            </a:br>
            <a:r>
              <a:rPr lang="ar-SA" sz="3200" b="1" dirty="0"/>
              <a:t> </a:t>
            </a:r>
            <a:r>
              <a:rPr lang="ar-SA" sz="3200" b="1" dirty="0" smtClean="0"/>
              <a:t> يصل النفط عبر الأنابيب إلى أحد موانئ التصدير وهي ..........</a:t>
            </a:r>
            <a:endParaRPr lang="ar-SA" sz="3600" b="1" dirty="0"/>
          </a:p>
        </p:txBody>
      </p:sp>
      <p:pic>
        <p:nvPicPr>
          <p:cNvPr id="5" name="عنصر نائب للمحتوى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2132856"/>
            <a:ext cx="8280920" cy="4464496"/>
          </a:xfrm>
        </p:spPr>
      </p:pic>
    </p:spTree>
    <p:extLst>
      <p:ext uri="{BB962C8B-B14F-4D97-AF65-F5344CB8AC3E}">
        <p14:creationId xmlns:p14="http://schemas.microsoft.com/office/powerpoint/2010/main" val="340611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332656"/>
            <a:ext cx="7848872" cy="5976664"/>
          </a:xfrm>
          <a:prstGeom prst="rect">
            <a:avLst/>
          </a:prstGeom>
          <a:ln w="228600" cap="sq" cmpd="thickThin">
            <a:solidFill>
              <a:srgbClr val="000000"/>
            </a:solidFill>
            <a:prstDash val="solid"/>
            <a:miter lim="800000"/>
          </a:ln>
          <a:effectLst>
            <a:innerShdw blurRad="76200">
              <a:srgbClr val="000000"/>
            </a:innerShdw>
          </a:effectLst>
        </p:spPr>
      </p:pic>
      <p:sp>
        <p:nvSpPr>
          <p:cNvPr id="3" name="مستطيل 2"/>
          <p:cNvSpPr/>
          <p:nvPr/>
        </p:nvSpPr>
        <p:spPr>
          <a:xfrm>
            <a:off x="1691680" y="3140968"/>
            <a:ext cx="792088"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t>ينبع</a:t>
            </a:r>
            <a:endParaRPr lang="ar-SA" b="1" dirty="0"/>
          </a:p>
        </p:txBody>
      </p:sp>
      <p:sp>
        <p:nvSpPr>
          <p:cNvPr id="4" name="مستطيل 3"/>
          <p:cNvSpPr/>
          <p:nvPr/>
        </p:nvSpPr>
        <p:spPr>
          <a:xfrm>
            <a:off x="5724128" y="2816932"/>
            <a:ext cx="720080" cy="3240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000" b="1" dirty="0" smtClean="0"/>
              <a:t>رأس تنوره</a:t>
            </a:r>
            <a:endParaRPr lang="ar-SA" sz="1000" b="1" dirty="0"/>
          </a:p>
        </p:txBody>
      </p:sp>
      <p:sp>
        <p:nvSpPr>
          <p:cNvPr id="5" name="مستطيل 4"/>
          <p:cNvSpPr/>
          <p:nvPr/>
        </p:nvSpPr>
        <p:spPr>
          <a:xfrm>
            <a:off x="5292080" y="2420888"/>
            <a:ext cx="792088"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400" b="1" dirty="0" err="1" smtClean="0"/>
              <a:t>الجعيمة</a:t>
            </a:r>
            <a:endParaRPr lang="ar-SA" sz="1400" b="1" dirty="0"/>
          </a:p>
        </p:txBody>
      </p:sp>
      <p:sp>
        <p:nvSpPr>
          <p:cNvPr id="6" name="مستطيل 5"/>
          <p:cNvSpPr/>
          <p:nvPr/>
        </p:nvSpPr>
        <p:spPr>
          <a:xfrm>
            <a:off x="5076056" y="2060848"/>
            <a:ext cx="792088"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t>الخفجي</a:t>
            </a:r>
            <a:endParaRPr lang="ar-SA" b="1" dirty="0"/>
          </a:p>
        </p:txBody>
      </p:sp>
    </p:spTree>
    <p:extLst>
      <p:ext uri="{BB962C8B-B14F-4D97-AF65-F5344CB8AC3E}">
        <p14:creationId xmlns:p14="http://schemas.microsoft.com/office/powerpoint/2010/main" val="147661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123728" y="548680"/>
            <a:ext cx="4680520" cy="100811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3600" b="1" dirty="0" smtClean="0"/>
              <a:t>فوائد ظهور النفط في المملكة</a:t>
            </a:r>
            <a:endParaRPr lang="ar-SA" sz="3600" b="1" dirty="0"/>
          </a:p>
        </p:txBody>
      </p:sp>
      <p:sp>
        <p:nvSpPr>
          <p:cNvPr id="3" name="مستطيل 2"/>
          <p:cNvSpPr/>
          <p:nvPr/>
        </p:nvSpPr>
        <p:spPr>
          <a:xfrm>
            <a:off x="5868144" y="2492896"/>
            <a:ext cx="3168352" cy="1080120"/>
          </a:xfrm>
          <a:prstGeom prst="rect">
            <a:avLst/>
          </a:prstGeom>
        </p:spPr>
        <p:style>
          <a:lnRef idx="0">
            <a:schemeClr val="dk1"/>
          </a:lnRef>
          <a:fillRef idx="3">
            <a:schemeClr val="dk1"/>
          </a:fillRef>
          <a:effectRef idx="3">
            <a:schemeClr val="dk1"/>
          </a:effectRef>
          <a:fontRef idx="minor">
            <a:schemeClr val="lt1"/>
          </a:fontRef>
        </p:style>
        <p:txBody>
          <a:bodyPr rtlCol="1" anchor="ctr"/>
          <a:lstStyle/>
          <a:p>
            <a:pPr algn="ctr"/>
            <a:r>
              <a:rPr lang="ar-SA" sz="2400" b="1" dirty="0" smtClean="0"/>
              <a:t>زيادة دخل المملكة الاقتصادي</a:t>
            </a:r>
            <a:endParaRPr lang="ar-SA" sz="2400" b="1" dirty="0"/>
          </a:p>
        </p:txBody>
      </p:sp>
      <p:sp>
        <p:nvSpPr>
          <p:cNvPr id="4" name="مستطيل 3"/>
          <p:cNvSpPr/>
          <p:nvPr/>
        </p:nvSpPr>
        <p:spPr>
          <a:xfrm>
            <a:off x="395536" y="2492896"/>
            <a:ext cx="3168352" cy="1080120"/>
          </a:xfrm>
          <a:prstGeom prst="rect">
            <a:avLst/>
          </a:prstGeom>
        </p:spPr>
        <p:style>
          <a:lnRef idx="0">
            <a:schemeClr val="dk1"/>
          </a:lnRef>
          <a:fillRef idx="3">
            <a:schemeClr val="dk1"/>
          </a:fillRef>
          <a:effectRef idx="3">
            <a:schemeClr val="dk1"/>
          </a:effectRef>
          <a:fontRef idx="minor">
            <a:schemeClr val="lt1"/>
          </a:fontRef>
        </p:style>
        <p:txBody>
          <a:bodyPr rtlCol="1" anchor="ctr"/>
          <a:lstStyle/>
          <a:p>
            <a:pPr algn="ctr"/>
            <a:r>
              <a:rPr lang="ar-SA" sz="2400" b="1" dirty="0" smtClean="0"/>
              <a:t>توفير فرص عمل للسكان </a:t>
            </a:r>
            <a:r>
              <a:rPr lang="ar-SA" sz="2400" b="1" dirty="0" err="1" smtClean="0"/>
              <a:t>سواءفي</a:t>
            </a:r>
            <a:r>
              <a:rPr lang="ar-SA" sz="2400" b="1" dirty="0" smtClean="0"/>
              <a:t> صناعة النفط أم الاهمال الاخرى ذات العلاقة به</a:t>
            </a:r>
            <a:endParaRPr lang="ar-SA" sz="2400" b="1" dirty="0"/>
          </a:p>
        </p:txBody>
      </p:sp>
      <p:sp>
        <p:nvSpPr>
          <p:cNvPr id="5" name="مستطيل 4"/>
          <p:cNvSpPr/>
          <p:nvPr/>
        </p:nvSpPr>
        <p:spPr>
          <a:xfrm>
            <a:off x="5148064" y="4869160"/>
            <a:ext cx="3312368" cy="936104"/>
          </a:xfrm>
          <a:prstGeom prst="rect">
            <a:avLst/>
          </a:prstGeom>
        </p:spPr>
        <p:style>
          <a:lnRef idx="0">
            <a:schemeClr val="dk1"/>
          </a:lnRef>
          <a:fillRef idx="3">
            <a:schemeClr val="dk1"/>
          </a:fillRef>
          <a:effectRef idx="3">
            <a:schemeClr val="dk1"/>
          </a:effectRef>
          <a:fontRef idx="minor">
            <a:schemeClr val="lt1"/>
          </a:fontRef>
        </p:style>
        <p:txBody>
          <a:bodyPr rtlCol="1" anchor="ctr"/>
          <a:lstStyle/>
          <a:p>
            <a:pPr algn="ctr"/>
            <a:r>
              <a:rPr lang="ar-SA" sz="2400" b="1" dirty="0" smtClean="0"/>
              <a:t>إقامة مشاريع اقتصادية متنوعه ( صناعية ــ زراعية ــ تجارية </a:t>
            </a:r>
            <a:r>
              <a:rPr lang="ar-SA" dirty="0" smtClean="0"/>
              <a:t>(</a:t>
            </a:r>
            <a:endParaRPr lang="ar-SA" dirty="0"/>
          </a:p>
        </p:txBody>
      </p:sp>
      <p:sp>
        <p:nvSpPr>
          <p:cNvPr id="6" name="مستطيل 5"/>
          <p:cNvSpPr/>
          <p:nvPr/>
        </p:nvSpPr>
        <p:spPr>
          <a:xfrm>
            <a:off x="379117" y="4869160"/>
            <a:ext cx="3744416" cy="936104"/>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ar-SA" sz="2400" b="1" dirty="0" smtClean="0"/>
              <a:t>تطوير النواحي العلمية والصحية والاجتماعية والعمرانية</a:t>
            </a:r>
            <a:r>
              <a:rPr lang="ar-SA" dirty="0" smtClean="0"/>
              <a:t>.</a:t>
            </a:r>
            <a:endParaRPr lang="ar-SA" dirty="0"/>
          </a:p>
        </p:txBody>
      </p:sp>
      <p:cxnSp>
        <p:nvCxnSpPr>
          <p:cNvPr id="8" name="رابط كسهم مستقيم 7"/>
          <p:cNvCxnSpPr/>
          <p:nvPr/>
        </p:nvCxnSpPr>
        <p:spPr>
          <a:xfrm>
            <a:off x="6588224" y="1556792"/>
            <a:ext cx="576064"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1" name="رابط كسهم مستقيم 10"/>
          <p:cNvCxnSpPr/>
          <p:nvPr/>
        </p:nvCxnSpPr>
        <p:spPr>
          <a:xfrm>
            <a:off x="5148064" y="1556792"/>
            <a:ext cx="504056" cy="331236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3" name="رابط كسهم مستقيم 12"/>
          <p:cNvCxnSpPr/>
          <p:nvPr/>
        </p:nvCxnSpPr>
        <p:spPr>
          <a:xfrm flipH="1">
            <a:off x="3563888" y="1556792"/>
            <a:ext cx="1080120" cy="331236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5" name="رابط كسهم مستقيم 14"/>
          <p:cNvCxnSpPr/>
          <p:nvPr/>
        </p:nvCxnSpPr>
        <p:spPr>
          <a:xfrm flipH="1">
            <a:off x="2123728" y="1556792"/>
            <a:ext cx="504056"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7402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9" y="332656"/>
            <a:ext cx="8568952" cy="6525344"/>
          </a:xfrm>
          <a:prstGeom prst="rect">
            <a:avLst/>
          </a:prstGeom>
        </p:spPr>
      </p:pic>
      <p:sp>
        <p:nvSpPr>
          <p:cNvPr id="3" name="مستطيل 2"/>
          <p:cNvSpPr/>
          <p:nvPr/>
        </p:nvSpPr>
        <p:spPr>
          <a:xfrm>
            <a:off x="755576" y="5661248"/>
            <a:ext cx="734481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t>الواجب :- 1ــ2</a:t>
            </a:r>
            <a:endParaRPr lang="ar-SA" sz="4400" b="1" dirty="0"/>
          </a:p>
        </p:txBody>
      </p:sp>
    </p:spTree>
    <p:extLst>
      <p:ext uri="{BB962C8B-B14F-4D97-AF65-F5344CB8AC3E}">
        <p14:creationId xmlns:p14="http://schemas.microsoft.com/office/powerpoint/2010/main" val="24711171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260648"/>
            <a:ext cx="8208912" cy="1080120"/>
          </a:xfrm>
          <a:prstGeom prst="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t>الدمام </a:t>
            </a:r>
          </a:p>
          <a:p>
            <a:r>
              <a:rPr lang="ar-SA" sz="2400" b="1" dirty="0" smtClean="0"/>
              <a:t>أول حقل بري اكتشف فيه  النفط بكميات تجاريه عام 1357هـ  </a:t>
            </a:r>
            <a:endParaRPr lang="ar-SA" sz="2400" b="1" dirty="0"/>
          </a:p>
        </p:txBody>
      </p:sp>
      <p:sp>
        <p:nvSpPr>
          <p:cNvPr id="3" name="مستطيل 2"/>
          <p:cNvSpPr/>
          <p:nvPr/>
        </p:nvSpPr>
        <p:spPr>
          <a:xfrm>
            <a:off x="467544" y="1628800"/>
            <a:ext cx="8208912" cy="1368152"/>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000" b="1" dirty="0" smtClean="0"/>
              <a:t>الغوار</a:t>
            </a:r>
          </a:p>
          <a:p>
            <a:r>
              <a:rPr lang="ar-SA" sz="2000" b="1" dirty="0" smtClean="0"/>
              <a:t>يقع بالقرب من محافظة الاحساء وهو أكبر حقول النفط مساحة وانتاجا  في المملكة والعالم </a:t>
            </a:r>
          </a:p>
          <a:p>
            <a:r>
              <a:rPr lang="ar-SA" sz="2000" b="1" dirty="0" smtClean="0"/>
              <a:t>ويحتوي على خمسة حقول فرعية (حرض ــ العثمانية ــــ شدقم ــــ حوية ـــ فرزان )</a:t>
            </a:r>
            <a:endParaRPr lang="ar-SA" sz="2000" b="1" dirty="0"/>
          </a:p>
        </p:txBody>
      </p:sp>
      <p:sp>
        <p:nvSpPr>
          <p:cNvPr id="4" name="مستطيل 3"/>
          <p:cNvSpPr/>
          <p:nvPr/>
        </p:nvSpPr>
        <p:spPr>
          <a:xfrm>
            <a:off x="467544" y="3284984"/>
            <a:ext cx="8208912" cy="100811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t>بقيق</a:t>
            </a:r>
          </a:p>
          <a:p>
            <a:r>
              <a:rPr lang="ar-SA" sz="2400" b="1" dirty="0" smtClean="0"/>
              <a:t>يحتل المركز الثاني في الانتاج ويقع إلى الجنوب الغربي من الظهران</a:t>
            </a:r>
            <a:endParaRPr lang="ar-SA" sz="2400" b="1" dirty="0"/>
          </a:p>
        </p:txBody>
      </p:sp>
      <p:sp>
        <p:nvSpPr>
          <p:cNvPr id="5" name="مستطيل 4"/>
          <p:cNvSpPr/>
          <p:nvPr/>
        </p:nvSpPr>
        <p:spPr>
          <a:xfrm>
            <a:off x="467544" y="4581128"/>
            <a:ext cx="8208912" cy="936104"/>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أبو </a:t>
            </a:r>
            <a:r>
              <a:rPr lang="ar-SA" sz="2400" b="1" dirty="0" err="1" smtClean="0"/>
              <a:t>حدرية</a:t>
            </a:r>
            <a:endParaRPr lang="ar-SA" sz="2400" b="1" dirty="0" smtClean="0"/>
          </a:p>
          <a:p>
            <a:r>
              <a:rPr lang="ar-SA" sz="2400" b="1" dirty="0" smtClean="0"/>
              <a:t>اكتشف عام 1359هـ ويقع إلى الشمال الغربي من الظهران</a:t>
            </a:r>
            <a:endParaRPr lang="ar-SA" sz="2400" b="1" dirty="0"/>
          </a:p>
        </p:txBody>
      </p:sp>
      <p:sp>
        <p:nvSpPr>
          <p:cNvPr id="6" name="مستطيل 5"/>
          <p:cNvSpPr/>
          <p:nvPr/>
        </p:nvSpPr>
        <p:spPr>
          <a:xfrm>
            <a:off x="467544" y="5661248"/>
            <a:ext cx="8208912" cy="108012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t>الخرسانية</a:t>
            </a:r>
          </a:p>
          <a:p>
            <a:r>
              <a:rPr lang="ar-SA" sz="2400" b="1" dirty="0" smtClean="0"/>
              <a:t>يقع إلى الشرق من حقل </a:t>
            </a:r>
            <a:r>
              <a:rPr lang="ar-SA" sz="2400" b="1" dirty="0" err="1" smtClean="0"/>
              <a:t>أبوحدرية</a:t>
            </a:r>
            <a:r>
              <a:rPr lang="ar-SA" sz="2400" b="1" dirty="0" smtClean="0"/>
              <a:t> وقد اكتشف  هذا الحقل سنة 1376هــ</a:t>
            </a:r>
            <a:endParaRPr lang="ar-SA" sz="2400" b="1" dirty="0"/>
          </a:p>
        </p:txBody>
      </p:sp>
      <p:sp>
        <p:nvSpPr>
          <p:cNvPr id="7" name="سهم إلى اليسار 6">
            <a:hlinkClick r:id="rId2" action="ppaction://hlinksldjump"/>
          </p:cNvPr>
          <p:cNvSpPr/>
          <p:nvPr/>
        </p:nvSpPr>
        <p:spPr>
          <a:xfrm>
            <a:off x="323528" y="6201308"/>
            <a:ext cx="648072" cy="39604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221859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11560" y="332656"/>
            <a:ext cx="8136904" cy="108012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خريص</a:t>
            </a:r>
            <a:endParaRPr lang="ar-SA" b="1" dirty="0" smtClean="0"/>
          </a:p>
          <a:p>
            <a:r>
              <a:rPr lang="ar-SA" sz="2400" b="1" dirty="0" smtClean="0"/>
              <a:t>يقع شمال شرقي مدينة الرياض وقد اكتشف هذا الحقل سنة 1376هــ</a:t>
            </a:r>
            <a:endParaRPr lang="ar-SA" sz="2400" b="1" dirty="0"/>
          </a:p>
        </p:txBody>
      </p:sp>
      <p:sp>
        <p:nvSpPr>
          <p:cNvPr id="3" name="مستطيل 2"/>
          <p:cNvSpPr/>
          <p:nvPr/>
        </p:nvSpPr>
        <p:spPr>
          <a:xfrm>
            <a:off x="611560" y="1628800"/>
            <a:ext cx="8136904" cy="1512168"/>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err="1" smtClean="0"/>
              <a:t>السفانية</a:t>
            </a:r>
            <a:endParaRPr lang="ar-SA" sz="2400" b="1" dirty="0" smtClean="0"/>
          </a:p>
          <a:p>
            <a:r>
              <a:rPr lang="ar-SA" sz="2400" b="1" dirty="0" smtClean="0"/>
              <a:t>يقع الشمال من الظهران ويبعد عن مدينة الخفجي بـ 60 كم وهو أكبر حقول الزيت </a:t>
            </a:r>
            <a:r>
              <a:rPr lang="ar-SA" sz="2400" b="1" dirty="0" err="1" smtClean="0"/>
              <a:t>المغموره</a:t>
            </a:r>
            <a:r>
              <a:rPr lang="ar-SA" sz="2400" b="1" dirty="0" smtClean="0"/>
              <a:t> بالمياه في </a:t>
            </a:r>
            <a:r>
              <a:rPr lang="ar-SA" sz="2400" b="1" dirty="0" err="1" smtClean="0"/>
              <a:t>الغالم</a:t>
            </a:r>
            <a:r>
              <a:rPr lang="ar-SA" sz="2400" b="1" dirty="0" smtClean="0"/>
              <a:t> وهو أول حقل مغمور بالمياه في الخليج العربي مع ملاحظة أنه ذو امتداد بسيط داخل اليابس</a:t>
            </a:r>
            <a:endParaRPr lang="ar-SA" sz="2400" b="1" dirty="0"/>
          </a:p>
        </p:txBody>
      </p:sp>
      <p:sp>
        <p:nvSpPr>
          <p:cNvPr id="4" name="مستطيل 3"/>
          <p:cNvSpPr/>
          <p:nvPr/>
        </p:nvSpPr>
        <p:spPr>
          <a:xfrm>
            <a:off x="611560" y="3356992"/>
            <a:ext cx="8136904" cy="1080120"/>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t>منيفة</a:t>
            </a:r>
          </a:p>
          <a:p>
            <a:r>
              <a:rPr lang="ar-SA" sz="2400" b="1" dirty="0" smtClean="0"/>
              <a:t>يقع بالقرب من شاطئ الخليج العربي وهو ثاني حقل مغمور بالمياه في المملكة ومن أعمق الاماكن البترولية في المملكة يبلغ معدل العمق 995 قدم</a:t>
            </a:r>
            <a:endParaRPr lang="ar-SA" sz="2400" b="1" dirty="0"/>
          </a:p>
        </p:txBody>
      </p:sp>
      <p:sp>
        <p:nvSpPr>
          <p:cNvPr id="5" name="مستطيل 4"/>
          <p:cNvSpPr/>
          <p:nvPr/>
        </p:nvSpPr>
        <p:spPr>
          <a:xfrm>
            <a:off x="611560" y="4581128"/>
            <a:ext cx="8136904" cy="1008112"/>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القطيف </a:t>
            </a:r>
          </a:p>
          <a:p>
            <a:r>
              <a:rPr lang="ar-SA" sz="2400" b="1" dirty="0" smtClean="0"/>
              <a:t>يقع شمال غرب القطيف ومعظمه على اليابس وجزء منه في ميا الخليج العربي</a:t>
            </a:r>
            <a:endParaRPr lang="ar-SA" sz="2400" b="1" dirty="0"/>
          </a:p>
        </p:txBody>
      </p:sp>
      <p:sp>
        <p:nvSpPr>
          <p:cNvPr id="6" name="مستطيل 5"/>
          <p:cNvSpPr/>
          <p:nvPr/>
        </p:nvSpPr>
        <p:spPr>
          <a:xfrm>
            <a:off x="611560" y="5805264"/>
            <a:ext cx="8136904" cy="864096"/>
          </a:xfrm>
          <a:prstGeom prst="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t>الفاضلي</a:t>
            </a:r>
          </a:p>
          <a:p>
            <a:r>
              <a:rPr lang="ar-SA" sz="2400" b="1" dirty="0" smtClean="0"/>
              <a:t>يقع بين حقلي القطيف </a:t>
            </a:r>
            <a:r>
              <a:rPr lang="ar-SA" sz="2400" b="1" dirty="0" err="1" smtClean="0"/>
              <a:t>وأبوحدرية</a:t>
            </a:r>
            <a:endParaRPr lang="ar-SA" sz="2400" b="1" dirty="0"/>
          </a:p>
        </p:txBody>
      </p:sp>
    </p:spTree>
    <p:extLst>
      <p:ext uri="{BB962C8B-B14F-4D97-AF65-F5344CB8AC3E}">
        <p14:creationId xmlns:p14="http://schemas.microsoft.com/office/powerpoint/2010/main" val="231251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6632"/>
            <a:ext cx="8435280" cy="792088"/>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r"/>
            <a:r>
              <a:rPr lang="ar-SA" sz="4400" b="1" dirty="0" smtClean="0">
                <a:solidFill>
                  <a:srgbClr val="FF0000"/>
                </a:solidFill>
              </a:rPr>
              <a:t>ماذا استخدم الانسان قديما كمصدر للطاقة </a:t>
            </a:r>
            <a:r>
              <a:rPr lang="ar-SA" dirty="0" smtClean="0"/>
              <a:t>؟</a:t>
            </a:r>
            <a:endParaRPr lang="ar-SA" dirty="0"/>
          </a:p>
        </p:txBody>
      </p:sp>
      <p:sp>
        <p:nvSpPr>
          <p:cNvPr id="3" name="عنصر نائب للنص 2"/>
          <p:cNvSpPr>
            <a:spLocks noGrp="1"/>
          </p:cNvSpPr>
          <p:nvPr>
            <p:ph type="body" idx="1"/>
          </p:nvPr>
        </p:nvSpPr>
        <p:spPr/>
        <p:txBody>
          <a:bodyPr/>
          <a:lstStyle/>
          <a:p>
            <a:r>
              <a:rPr lang="ar-SA" dirty="0" smtClean="0"/>
              <a:t>الطاقة حديثا</a:t>
            </a:r>
            <a:endParaRPr lang="ar-SA" dirty="0"/>
          </a:p>
        </p:txBody>
      </p:sp>
      <p:sp>
        <p:nvSpPr>
          <p:cNvPr id="4" name="عنصر نائب للنص 3"/>
          <p:cNvSpPr>
            <a:spLocks noGrp="1"/>
          </p:cNvSpPr>
          <p:nvPr>
            <p:ph type="body" sz="half" idx="3"/>
          </p:nvPr>
        </p:nvSpPr>
        <p:spPr/>
        <p:txBody>
          <a:bodyPr/>
          <a:lstStyle/>
          <a:p>
            <a:r>
              <a:rPr lang="ar-SA" dirty="0" smtClean="0"/>
              <a:t>الطاقة قديما</a:t>
            </a:r>
            <a:endParaRPr lang="ar-SA" dirty="0"/>
          </a:p>
        </p:txBody>
      </p:sp>
      <p:pic>
        <p:nvPicPr>
          <p:cNvPr id="9" name="عنصر نائب للمحتوى 8"/>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796136" y="2348880"/>
            <a:ext cx="1656184" cy="4320480"/>
          </a:xfrm>
          <a:prstGeom prst="rect">
            <a:avLst/>
          </a:prstGeom>
          <a:ln>
            <a:noFill/>
          </a:ln>
          <a:effectLst>
            <a:outerShdw blurRad="292100" dist="139700" dir="2700000" algn="tl" rotWithShape="0">
              <a:srgbClr val="333333">
                <a:alpha val="65000"/>
              </a:srgbClr>
            </a:outerShdw>
          </a:effectLst>
        </p:spPr>
      </p:pic>
      <p:pic>
        <p:nvPicPr>
          <p:cNvPr id="8" name="عنصر نائب للمحتوى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7308304" y="2492896"/>
            <a:ext cx="1656184" cy="41764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مستطيل 6"/>
          <p:cNvSpPr/>
          <p:nvPr/>
        </p:nvSpPr>
        <p:spPr>
          <a:xfrm>
            <a:off x="539552" y="908720"/>
            <a:ext cx="8208912" cy="792088"/>
          </a:xfrm>
          <a:prstGeom prst="rect">
            <a:avLst/>
          </a:prstGeom>
        </p:spPr>
        <p:style>
          <a:lnRef idx="1">
            <a:schemeClr val="accent6"/>
          </a:lnRef>
          <a:fillRef idx="2">
            <a:schemeClr val="accent6"/>
          </a:fillRef>
          <a:effectRef idx="1">
            <a:schemeClr val="accent6"/>
          </a:effectRef>
          <a:fontRef idx="minor">
            <a:schemeClr val="dk1"/>
          </a:fontRef>
        </p:style>
        <p:txBody>
          <a:bodyPr rtlCol="1" anchor="ctr"/>
          <a:lstStyle/>
          <a:p>
            <a:r>
              <a:rPr lang="ar-SA" sz="2800" b="1" dirty="0" smtClean="0">
                <a:solidFill>
                  <a:srgbClr val="FF0000"/>
                </a:solidFill>
              </a:rPr>
              <a:t>عدد ي أهم مصادر الطاقة في الوقت الحاضر ؟</a:t>
            </a:r>
            <a:endParaRPr lang="ar-SA" sz="2800" b="1" dirty="0">
              <a:solidFill>
                <a:srgbClr val="FF0000"/>
              </a:solidFill>
            </a:endParaRPr>
          </a:p>
        </p:txBody>
      </p:sp>
      <p:pic>
        <p:nvPicPr>
          <p:cNvPr id="10" name="صورة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9993" y="2519475"/>
            <a:ext cx="1368151" cy="4007923"/>
          </a:xfrm>
          <a:prstGeom prst="rect">
            <a:avLst/>
          </a:prstGeom>
          <a:ln>
            <a:noFill/>
          </a:ln>
          <a:effectLst>
            <a:outerShdw blurRad="292100" dist="139700" dir="2700000" algn="tl" rotWithShape="0">
              <a:srgbClr val="333333">
                <a:alpha val="65000"/>
              </a:srgbClr>
            </a:outerShdw>
          </a:effectLst>
        </p:spPr>
      </p:pic>
      <p:pic>
        <p:nvPicPr>
          <p:cNvPr id="12" name="صورة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1841" y="2476500"/>
            <a:ext cx="1368152" cy="40508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صورة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3688" y="2476500"/>
            <a:ext cx="1368152" cy="3976837"/>
          </a:xfrm>
          <a:prstGeom prst="rect">
            <a:avLst/>
          </a:prstGeom>
          <a:ln>
            <a:noFill/>
          </a:ln>
          <a:effectLst>
            <a:outerShdw blurRad="292100" dist="139700" dir="2700000" algn="tl" rotWithShape="0">
              <a:srgbClr val="333333">
                <a:alpha val="65000"/>
              </a:srgbClr>
            </a:outerShdw>
          </a:effectLst>
        </p:spPr>
      </p:pic>
      <p:pic>
        <p:nvPicPr>
          <p:cNvPr id="14" name="صورة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520" y="2476500"/>
            <a:ext cx="1512168" cy="3976836"/>
          </a:xfrm>
          <a:prstGeom prst="rect">
            <a:avLst/>
          </a:prstGeom>
        </p:spPr>
      </p:pic>
    </p:spTree>
    <p:extLst>
      <p:ext uri="{BB962C8B-B14F-4D97-AF65-F5344CB8AC3E}">
        <p14:creationId xmlns:p14="http://schemas.microsoft.com/office/powerpoint/2010/main" val="366600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barn(inVertical)">
                                      <p:cBhvr>
                                        <p:cTn id="36" dur="500"/>
                                        <p:tgtEl>
                                          <p:spTgt spid="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inVertical)">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inVertical)">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404664"/>
            <a:ext cx="8424936" cy="6120680"/>
          </a:xfrm>
        </p:spPr>
      </p:pic>
      <p:sp>
        <p:nvSpPr>
          <p:cNvPr id="2" name="عنوان 1"/>
          <p:cNvSpPr>
            <a:spLocks noGrp="1"/>
          </p:cNvSpPr>
          <p:nvPr>
            <p:ph type="title"/>
          </p:nvPr>
        </p:nvSpPr>
        <p:spPr/>
        <p:txBody>
          <a:bodyPr>
            <a:noAutofit/>
          </a:bodyPr>
          <a:lstStyle/>
          <a:p>
            <a:pPr algn="ctr"/>
            <a:r>
              <a:rPr lang="ar-SA" sz="9600" b="1" dirty="0" smtClean="0">
                <a:solidFill>
                  <a:schemeClr val="bg1"/>
                </a:solidFill>
              </a:rPr>
              <a:t>الغاز</a:t>
            </a:r>
            <a:endParaRPr lang="ar-SA" sz="9600" b="1" dirty="0">
              <a:solidFill>
                <a:schemeClr val="bg1"/>
              </a:solidFill>
            </a:endParaRPr>
          </a:p>
        </p:txBody>
      </p:sp>
    </p:spTree>
    <p:extLst>
      <p:ext uri="{BB962C8B-B14F-4D97-AF65-F5344CB8AC3E}">
        <p14:creationId xmlns:p14="http://schemas.microsoft.com/office/powerpoint/2010/main" val="313974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3058319"/>
            <a:ext cx="8892480" cy="3799681"/>
          </a:xfrm>
        </p:spPr>
      </p:pic>
      <p:sp>
        <p:nvSpPr>
          <p:cNvPr id="2" name="عنوان 1"/>
          <p:cNvSpPr>
            <a:spLocks noGrp="1"/>
          </p:cNvSpPr>
          <p:nvPr>
            <p:ph type="title"/>
          </p:nvPr>
        </p:nvSpPr>
        <p:spPr>
          <a:xfrm>
            <a:off x="323528" y="404664"/>
            <a:ext cx="8568952" cy="2664296"/>
          </a:xfrm>
        </p:spPr>
        <p:style>
          <a:lnRef idx="1">
            <a:schemeClr val="accent3"/>
          </a:lnRef>
          <a:fillRef idx="2">
            <a:schemeClr val="accent3"/>
          </a:fillRef>
          <a:effectRef idx="1">
            <a:schemeClr val="accent3"/>
          </a:effectRef>
          <a:fontRef idx="minor">
            <a:schemeClr val="dk1"/>
          </a:fontRef>
        </p:style>
        <p:txBody>
          <a:bodyPr>
            <a:noAutofit/>
          </a:bodyPr>
          <a:lstStyle/>
          <a:p>
            <a:pPr algn="r"/>
            <a:r>
              <a:rPr lang="ar-SA" sz="2800" b="1" dirty="0"/>
              <a:t>يتكون الغاز الطبيعي على مجرى ملايين السنين من خلال تحلل المواد العضوية و النباتية. و هو يتواجد </a:t>
            </a:r>
            <a:r>
              <a:rPr lang="ar-SA" sz="2800" b="1" dirty="0" err="1"/>
              <a:t>فى</a:t>
            </a:r>
            <a:r>
              <a:rPr lang="ar-SA" sz="2800" b="1" dirty="0"/>
              <a:t> نفس آبار </a:t>
            </a:r>
            <a:r>
              <a:rPr lang="ar-SA" sz="2800" b="1" dirty="0">
                <a:hlinkClick r:id="rId3"/>
              </a:rPr>
              <a:t>البترول</a:t>
            </a:r>
            <a:r>
              <a:rPr lang="ar-SA" sz="2800" b="1" dirty="0"/>
              <a:t> . </a:t>
            </a:r>
            <a:r>
              <a:rPr lang="ar-SA" sz="4800" dirty="0"/>
              <a:t/>
            </a:r>
            <a:br>
              <a:rPr lang="ar-SA" sz="4800" dirty="0"/>
            </a:br>
            <a:r>
              <a:rPr lang="ar-SA" sz="2800" b="1" dirty="0" smtClean="0"/>
              <a:t>وهو </a:t>
            </a:r>
            <a:r>
              <a:rPr lang="ar-SA" sz="2800" b="1" dirty="0" err="1" smtClean="0"/>
              <a:t>مصدرمن</a:t>
            </a:r>
            <a:r>
              <a:rPr lang="ar-SA" sz="2800" b="1" dirty="0" smtClean="0"/>
              <a:t> مصادر الطاقة </a:t>
            </a:r>
            <a:br>
              <a:rPr lang="ar-SA" sz="2800" b="1" dirty="0" smtClean="0"/>
            </a:br>
            <a:r>
              <a:rPr lang="ar-SA" sz="2800" b="1" dirty="0" smtClean="0"/>
              <a:t>يتميز بخلوه من الرصاص والكبريت ولا يحتاج إلى تكرير</a:t>
            </a:r>
            <a:br>
              <a:rPr lang="ar-SA" sz="2800" b="1" dirty="0" smtClean="0"/>
            </a:br>
            <a:endParaRPr lang="ar-SA" sz="4800" dirty="0"/>
          </a:p>
        </p:txBody>
      </p:sp>
      <p:sp>
        <p:nvSpPr>
          <p:cNvPr id="5" name="مستطيل 4"/>
          <p:cNvSpPr/>
          <p:nvPr/>
        </p:nvSpPr>
        <p:spPr>
          <a:xfrm>
            <a:off x="6372200" y="2492896"/>
            <a:ext cx="2664296" cy="4176464"/>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4400" b="1" dirty="0" smtClean="0"/>
              <a:t>استخداماته</a:t>
            </a:r>
            <a:endParaRPr lang="ar-SA" b="1" dirty="0" smtClean="0"/>
          </a:p>
          <a:p>
            <a:r>
              <a:rPr lang="ar-SA" sz="2800" b="1" dirty="0" smtClean="0"/>
              <a:t>1- وقود.</a:t>
            </a:r>
          </a:p>
          <a:p>
            <a:r>
              <a:rPr lang="ar-SA" sz="2800" b="1" dirty="0" smtClean="0"/>
              <a:t>2- مادة أساسية للصناعات البتروكيماوية مثل صناعة الاسمدة والبلاستيك والمطاط الصناعي</a:t>
            </a:r>
            <a:endParaRPr lang="ar-SA" sz="2800" b="1" dirty="0"/>
          </a:p>
        </p:txBody>
      </p:sp>
    </p:spTree>
    <p:extLst>
      <p:ext uri="{BB962C8B-B14F-4D97-AF65-F5344CB8AC3E}">
        <p14:creationId xmlns:p14="http://schemas.microsoft.com/office/powerpoint/2010/main" val="2094277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619672" y="548680"/>
            <a:ext cx="5760640" cy="100811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4800" b="1" dirty="0" smtClean="0"/>
              <a:t>أقسام الغاز في المملكة </a:t>
            </a:r>
            <a:endParaRPr lang="ar-SA" sz="4800" b="1" dirty="0"/>
          </a:p>
        </p:txBody>
      </p:sp>
      <p:cxnSp>
        <p:nvCxnSpPr>
          <p:cNvPr id="4" name="رابط كسهم مستقيم 3"/>
          <p:cNvCxnSpPr>
            <a:endCxn id="9" idx="0"/>
          </p:cNvCxnSpPr>
          <p:nvPr/>
        </p:nvCxnSpPr>
        <p:spPr>
          <a:xfrm>
            <a:off x="6732240" y="1556792"/>
            <a:ext cx="864096"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 name="رابط كسهم مستقيم 5"/>
          <p:cNvCxnSpPr>
            <a:stCxn id="2" idx="2"/>
            <a:endCxn id="10" idx="0"/>
          </p:cNvCxnSpPr>
          <p:nvPr/>
        </p:nvCxnSpPr>
        <p:spPr>
          <a:xfrm>
            <a:off x="4499992" y="1556792"/>
            <a:ext cx="360040"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رابط كسهم مستقيم 7"/>
          <p:cNvCxnSpPr>
            <a:endCxn id="11" idx="0"/>
          </p:cNvCxnSpPr>
          <p:nvPr/>
        </p:nvCxnSpPr>
        <p:spPr>
          <a:xfrm flipH="1">
            <a:off x="1871700" y="1556792"/>
            <a:ext cx="324036"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مستطيل 8"/>
          <p:cNvSpPr/>
          <p:nvPr/>
        </p:nvSpPr>
        <p:spPr>
          <a:xfrm>
            <a:off x="6372200" y="2492896"/>
            <a:ext cx="2448272" cy="2448272"/>
          </a:xfrm>
          <a:prstGeom prst="rect">
            <a:avLst/>
          </a:prstGeom>
        </p:spPr>
        <p:style>
          <a:lnRef idx="0">
            <a:schemeClr val="dk1"/>
          </a:lnRef>
          <a:fillRef idx="3">
            <a:schemeClr val="dk1"/>
          </a:fillRef>
          <a:effectRef idx="3">
            <a:schemeClr val="dk1"/>
          </a:effectRef>
          <a:fontRef idx="minor">
            <a:schemeClr val="lt1"/>
          </a:fontRef>
        </p:style>
        <p:txBody>
          <a:bodyPr rtlCol="1" anchor="ctr"/>
          <a:lstStyle/>
          <a:p>
            <a:pPr algn="ctr"/>
            <a:r>
              <a:rPr lang="ar-SA" sz="2800" b="1" dirty="0" smtClean="0"/>
              <a:t>(1)</a:t>
            </a:r>
          </a:p>
          <a:p>
            <a:pPr algn="ctr"/>
            <a:r>
              <a:rPr lang="ar-SA" sz="2800" b="1" dirty="0" smtClean="0"/>
              <a:t>الغاز المرافق الذي يكون مختلطا بالنفط الخام عند انتاجه</a:t>
            </a:r>
            <a:endParaRPr lang="ar-SA" sz="2800" b="1" dirty="0"/>
          </a:p>
        </p:txBody>
      </p:sp>
      <p:sp>
        <p:nvSpPr>
          <p:cNvPr id="10" name="مستطيل 9"/>
          <p:cNvSpPr/>
          <p:nvPr/>
        </p:nvSpPr>
        <p:spPr>
          <a:xfrm>
            <a:off x="3779912" y="2492896"/>
            <a:ext cx="2160240" cy="2448272"/>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800" b="1" dirty="0" smtClean="0"/>
              <a:t>(2)</a:t>
            </a:r>
          </a:p>
          <a:p>
            <a:pPr algn="ctr"/>
            <a:r>
              <a:rPr lang="ar-SA" sz="2800" b="1" dirty="0" smtClean="0"/>
              <a:t>الغاز غير المرافق للنفط</a:t>
            </a:r>
            <a:endParaRPr lang="ar-SA" sz="2800" b="1" dirty="0"/>
          </a:p>
        </p:txBody>
      </p:sp>
      <p:sp>
        <p:nvSpPr>
          <p:cNvPr id="11" name="مستطيل 10"/>
          <p:cNvSpPr/>
          <p:nvPr/>
        </p:nvSpPr>
        <p:spPr>
          <a:xfrm>
            <a:off x="395536" y="2492896"/>
            <a:ext cx="2952328" cy="2448272"/>
          </a:xfrm>
          <a:prstGeom prst="rect">
            <a:avLst/>
          </a:prstGeom>
        </p:spPr>
        <p:style>
          <a:lnRef idx="0">
            <a:schemeClr val="accent5"/>
          </a:lnRef>
          <a:fillRef idx="3">
            <a:schemeClr val="accent5"/>
          </a:fillRef>
          <a:effectRef idx="3">
            <a:schemeClr val="accent5"/>
          </a:effectRef>
          <a:fontRef idx="minor">
            <a:schemeClr val="lt1"/>
          </a:fontRef>
        </p:style>
        <p:txBody>
          <a:bodyPr rtlCol="1" anchor="ctr"/>
          <a:lstStyle/>
          <a:p>
            <a:pPr algn="ctr"/>
            <a:r>
              <a:rPr lang="ar-SA" sz="2800" b="1" dirty="0" smtClean="0"/>
              <a:t>(3)</a:t>
            </a:r>
          </a:p>
          <a:p>
            <a:pPr algn="ctr"/>
            <a:r>
              <a:rPr lang="ar-SA" sz="2800" b="1" dirty="0" smtClean="0"/>
              <a:t>الغاز الموجود في المكمن نفسه الذي يوجد فيه النفط ولكن يكون أعلى المكمن فينفصل عنه</a:t>
            </a:r>
            <a:endParaRPr lang="ar-SA" sz="2800" b="1" dirty="0"/>
          </a:p>
        </p:txBody>
      </p:sp>
    </p:spTree>
    <p:extLst>
      <p:ext uri="{BB962C8B-B14F-4D97-AF65-F5344CB8AC3E}">
        <p14:creationId xmlns:p14="http://schemas.microsoft.com/office/powerpoint/2010/main" val="242985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260649"/>
            <a:ext cx="8784976" cy="6480720"/>
          </a:xfrm>
          <a:prstGeom prst="rect">
            <a:avLst/>
          </a:prstGeom>
        </p:spPr>
      </p:pic>
      <p:sp>
        <p:nvSpPr>
          <p:cNvPr id="3" name="مستطيل 2"/>
          <p:cNvSpPr/>
          <p:nvPr/>
        </p:nvSpPr>
        <p:spPr>
          <a:xfrm>
            <a:off x="4860032" y="548680"/>
            <a:ext cx="3168352" cy="864096"/>
          </a:xfrm>
          <a:prstGeom prst="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3600" b="1" dirty="0" smtClean="0"/>
              <a:t>نشاط (3)</a:t>
            </a:r>
            <a:endParaRPr lang="ar-SA" sz="3600" b="1" dirty="0"/>
          </a:p>
        </p:txBody>
      </p:sp>
    </p:spTree>
    <p:extLst>
      <p:ext uri="{BB962C8B-B14F-4D97-AF65-F5344CB8AC3E}">
        <p14:creationId xmlns:p14="http://schemas.microsoft.com/office/powerpoint/2010/main" val="779691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عنصر نائب للمحتوى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8" y="260648"/>
            <a:ext cx="8640960" cy="6245423"/>
          </a:xfrm>
        </p:spPr>
      </p:pic>
      <p:sp>
        <p:nvSpPr>
          <p:cNvPr id="5" name="عنوان 4"/>
          <p:cNvSpPr>
            <a:spLocks noGrp="1"/>
          </p:cNvSpPr>
          <p:nvPr>
            <p:ph type="title"/>
          </p:nvPr>
        </p:nvSpPr>
        <p:spPr/>
        <p:txBody>
          <a:bodyPr>
            <a:normAutofit/>
          </a:bodyPr>
          <a:lstStyle/>
          <a:p>
            <a:pPr algn="ctr"/>
            <a:r>
              <a:rPr lang="ar-SA" sz="7200" b="1" dirty="0" smtClean="0">
                <a:solidFill>
                  <a:schemeClr val="bg1"/>
                </a:solidFill>
              </a:rPr>
              <a:t>الثروة المعدنية</a:t>
            </a:r>
            <a:endParaRPr lang="ar-SA" sz="7200" b="1" dirty="0">
              <a:solidFill>
                <a:schemeClr val="bg1"/>
              </a:solidFill>
            </a:endParaRPr>
          </a:p>
        </p:txBody>
      </p:sp>
    </p:spTree>
    <p:extLst>
      <p:ext uri="{BB962C8B-B14F-4D97-AF65-F5344CB8AC3E}">
        <p14:creationId xmlns:p14="http://schemas.microsoft.com/office/powerpoint/2010/main" val="354825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116632"/>
            <a:ext cx="4104456" cy="648072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16632"/>
            <a:ext cx="4608512" cy="6480720"/>
          </a:xfrm>
          <a:prstGeom prst="rect">
            <a:avLst/>
          </a:prstGeom>
        </p:spPr>
      </p:pic>
    </p:spTree>
    <p:extLst>
      <p:ext uri="{BB962C8B-B14F-4D97-AF65-F5344CB8AC3E}">
        <p14:creationId xmlns:p14="http://schemas.microsoft.com/office/powerpoint/2010/main" val="226253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260649"/>
            <a:ext cx="8784976" cy="6480720"/>
          </a:xfrm>
          <a:prstGeom prst="rect">
            <a:avLst/>
          </a:prstGeom>
        </p:spPr>
      </p:pic>
      <p:sp>
        <p:nvSpPr>
          <p:cNvPr id="3" name="مستطيل 2"/>
          <p:cNvSpPr/>
          <p:nvPr/>
        </p:nvSpPr>
        <p:spPr>
          <a:xfrm>
            <a:off x="4860032" y="548680"/>
            <a:ext cx="3168352" cy="864096"/>
          </a:xfrm>
          <a:prstGeom prst="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3600" b="1" dirty="0" smtClean="0"/>
              <a:t>نشاط (4)</a:t>
            </a:r>
            <a:endParaRPr lang="ar-SA" sz="3600" b="1" dirty="0"/>
          </a:p>
        </p:txBody>
      </p:sp>
    </p:spTree>
    <p:extLst>
      <p:ext uri="{BB962C8B-B14F-4D97-AF65-F5344CB8AC3E}">
        <p14:creationId xmlns:p14="http://schemas.microsoft.com/office/powerpoint/2010/main" val="39373568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619672" y="620688"/>
            <a:ext cx="5688632" cy="100811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3600" b="1" dirty="0" smtClean="0"/>
              <a:t>أنواع المعادن في المملكة</a:t>
            </a:r>
            <a:endParaRPr lang="ar-SA" sz="3600" b="1" dirty="0"/>
          </a:p>
        </p:txBody>
      </p:sp>
      <p:cxnSp>
        <p:nvCxnSpPr>
          <p:cNvPr id="4" name="رابط كسهم مستقيم 3"/>
          <p:cNvCxnSpPr/>
          <p:nvPr/>
        </p:nvCxnSpPr>
        <p:spPr>
          <a:xfrm>
            <a:off x="6372200" y="1628800"/>
            <a:ext cx="792088" cy="86409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 name="رابط كسهم مستقيم 5"/>
          <p:cNvCxnSpPr/>
          <p:nvPr/>
        </p:nvCxnSpPr>
        <p:spPr>
          <a:xfrm flipH="1">
            <a:off x="1835696" y="1628800"/>
            <a:ext cx="864096" cy="86409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 name="مستطيل 6"/>
          <p:cNvSpPr/>
          <p:nvPr/>
        </p:nvSpPr>
        <p:spPr>
          <a:xfrm>
            <a:off x="5940152" y="2492896"/>
            <a:ext cx="2592288" cy="936104"/>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3200" b="1" dirty="0" smtClean="0"/>
              <a:t>المعادن الفلزية</a:t>
            </a:r>
            <a:endParaRPr lang="ar-SA" sz="3200" b="1" dirty="0"/>
          </a:p>
        </p:txBody>
      </p:sp>
      <p:sp>
        <p:nvSpPr>
          <p:cNvPr id="8" name="مستطيل 7"/>
          <p:cNvSpPr/>
          <p:nvPr/>
        </p:nvSpPr>
        <p:spPr>
          <a:xfrm>
            <a:off x="827584" y="2492896"/>
            <a:ext cx="2592288" cy="936104"/>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3200" b="1" dirty="0" smtClean="0"/>
              <a:t>المعادن اللافلزية</a:t>
            </a:r>
            <a:endParaRPr lang="ar-SA" sz="3200" b="1" dirty="0"/>
          </a:p>
        </p:txBody>
      </p:sp>
      <p:cxnSp>
        <p:nvCxnSpPr>
          <p:cNvPr id="10" name="رابط كسهم مستقيم 9"/>
          <p:cNvCxnSpPr>
            <a:stCxn id="7" idx="2"/>
          </p:cNvCxnSpPr>
          <p:nvPr/>
        </p:nvCxnSpPr>
        <p:spPr>
          <a:xfrm>
            <a:off x="7236296" y="3429000"/>
            <a:ext cx="0"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2" name="رابط كسهم مستقيم 11"/>
          <p:cNvCxnSpPr>
            <a:stCxn id="8" idx="2"/>
          </p:cNvCxnSpPr>
          <p:nvPr/>
        </p:nvCxnSpPr>
        <p:spPr>
          <a:xfrm>
            <a:off x="2123728" y="3429000"/>
            <a:ext cx="0"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مستطيل 12"/>
          <p:cNvSpPr/>
          <p:nvPr/>
        </p:nvSpPr>
        <p:spPr>
          <a:xfrm>
            <a:off x="6228184" y="3933056"/>
            <a:ext cx="1944216" cy="72008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في غرب المملكة</a:t>
            </a:r>
            <a:endParaRPr lang="ar-SA" sz="2400" b="1" dirty="0"/>
          </a:p>
        </p:txBody>
      </p:sp>
      <p:sp>
        <p:nvSpPr>
          <p:cNvPr id="14" name="مستطيل 13"/>
          <p:cNvSpPr/>
          <p:nvPr/>
        </p:nvSpPr>
        <p:spPr>
          <a:xfrm>
            <a:off x="1115616" y="3933056"/>
            <a:ext cx="1872208" cy="720080"/>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t>في شرق المملكة</a:t>
            </a:r>
            <a:endParaRPr lang="ar-SA" sz="2400" b="1" dirty="0"/>
          </a:p>
        </p:txBody>
      </p:sp>
      <p:cxnSp>
        <p:nvCxnSpPr>
          <p:cNvPr id="16" name="رابط كسهم مستقيم 15"/>
          <p:cNvCxnSpPr>
            <a:stCxn id="13" idx="2"/>
          </p:cNvCxnSpPr>
          <p:nvPr/>
        </p:nvCxnSpPr>
        <p:spPr>
          <a:xfrm>
            <a:off x="7200292" y="4653136"/>
            <a:ext cx="0"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رابط كسهم مستقيم 17"/>
          <p:cNvCxnSpPr>
            <a:stCxn id="14" idx="2"/>
          </p:cNvCxnSpPr>
          <p:nvPr/>
        </p:nvCxnSpPr>
        <p:spPr>
          <a:xfrm>
            <a:off x="2051720" y="4653136"/>
            <a:ext cx="0"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9" name="مستطيل 18"/>
          <p:cNvSpPr/>
          <p:nvPr/>
        </p:nvSpPr>
        <p:spPr>
          <a:xfrm>
            <a:off x="6228184" y="5157192"/>
            <a:ext cx="1944216" cy="864096"/>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t>تسمى بالدرع العربي</a:t>
            </a:r>
            <a:endParaRPr lang="ar-SA" sz="2400" b="1" dirty="0"/>
          </a:p>
        </p:txBody>
      </p:sp>
      <p:sp>
        <p:nvSpPr>
          <p:cNvPr id="20" name="مستطيل 19"/>
          <p:cNvSpPr/>
          <p:nvPr/>
        </p:nvSpPr>
        <p:spPr>
          <a:xfrm>
            <a:off x="1115616" y="5157192"/>
            <a:ext cx="1872208" cy="864096"/>
          </a:xfrm>
          <a:prstGeom prst="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t>تسمى الرف العربي</a:t>
            </a:r>
            <a:endParaRPr lang="ar-SA" sz="2400" b="1" dirty="0"/>
          </a:p>
        </p:txBody>
      </p:sp>
    </p:spTree>
    <p:extLst>
      <p:ext uri="{BB962C8B-B14F-4D97-AF65-F5344CB8AC3E}">
        <p14:creationId xmlns:p14="http://schemas.microsoft.com/office/powerpoint/2010/main" val="113099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80">
                                          <p:stCondLst>
                                            <p:cond delay="0"/>
                                          </p:stCondLst>
                                        </p:cTn>
                                        <p:tgtEl>
                                          <p:spTgt spid="13"/>
                                        </p:tgtEl>
                                      </p:cBhvr>
                                    </p:animEffect>
                                    <p:anim calcmode="lin" valueType="num">
                                      <p:cBhvr>
                                        <p:cTn id="49"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4" dur="26">
                                          <p:stCondLst>
                                            <p:cond delay="650"/>
                                          </p:stCondLst>
                                        </p:cTn>
                                        <p:tgtEl>
                                          <p:spTgt spid="13"/>
                                        </p:tgtEl>
                                      </p:cBhvr>
                                      <p:to x="100000" y="60000"/>
                                    </p:animScale>
                                    <p:animScale>
                                      <p:cBhvr>
                                        <p:cTn id="55" dur="166" decel="50000">
                                          <p:stCondLst>
                                            <p:cond delay="676"/>
                                          </p:stCondLst>
                                        </p:cTn>
                                        <p:tgtEl>
                                          <p:spTgt spid="13"/>
                                        </p:tgtEl>
                                      </p:cBhvr>
                                      <p:to x="100000" y="100000"/>
                                    </p:animScale>
                                    <p:animScale>
                                      <p:cBhvr>
                                        <p:cTn id="56" dur="26">
                                          <p:stCondLst>
                                            <p:cond delay="1312"/>
                                          </p:stCondLst>
                                        </p:cTn>
                                        <p:tgtEl>
                                          <p:spTgt spid="13"/>
                                        </p:tgtEl>
                                      </p:cBhvr>
                                      <p:to x="100000" y="80000"/>
                                    </p:animScale>
                                    <p:animScale>
                                      <p:cBhvr>
                                        <p:cTn id="57" dur="166" decel="50000">
                                          <p:stCondLst>
                                            <p:cond delay="1338"/>
                                          </p:stCondLst>
                                        </p:cTn>
                                        <p:tgtEl>
                                          <p:spTgt spid="13"/>
                                        </p:tgtEl>
                                      </p:cBhvr>
                                      <p:to x="100000" y="100000"/>
                                    </p:animScale>
                                    <p:animScale>
                                      <p:cBhvr>
                                        <p:cTn id="58" dur="26">
                                          <p:stCondLst>
                                            <p:cond delay="1642"/>
                                          </p:stCondLst>
                                        </p:cTn>
                                        <p:tgtEl>
                                          <p:spTgt spid="13"/>
                                        </p:tgtEl>
                                      </p:cBhvr>
                                      <p:to x="100000" y="90000"/>
                                    </p:animScale>
                                    <p:animScale>
                                      <p:cBhvr>
                                        <p:cTn id="59" dur="166" decel="50000">
                                          <p:stCondLst>
                                            <p:cond delay="1668"/>
                                          </p:stCondLst>
                                        </p:cTn>
                                        <p:tgtEl>
                                          <p:spTgt spid="13"/>
                                        </p:tgtEl>
                                      </p:cBhvr>
                                      <p:to x="100000" y="100000"/>
                                    </p:animScale>
                                    <p:animScale>
                                      <p:cBhvr>
                                        <p:cTn id="60" dur="26">
                                          <p:stCondLst>
                                            <p:cond delay="1808"/>
                                          </p:stCondLst>
                                        </p:cTn>
                                        <p:tgtEl>
                                          <p:spTgt spid="13"/>
                                        </p:tgtEl>
                                      </p:cBhvr>
                                      <p:to x="100000" y="95000"/>
                                    </p:animScale>
                                    <p:animScale>
                                      <p:cBhvr>
                                        <p:cTn id="61" dur="166" decel="50000">
                                          <p:stCondLst>
                                            <p:cond delay="1834"/>
                                          </p:stCondLst>
                                        </p:cTn>
                                        <p:tgtEl>
                                          <p:spTgt spid="13"/>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80">
                                          <p:stCondLst>
                                            <p:cond delay="0"/>
                                          </p:stCondLst>
                                        </p:cTn>
                                        <p:tgtEl>
                                          <p:spTgt spid="14"/>
                                        </p:tgtEl>
                                      </p:cBhvr>
                                    </p:animEffect>
                                    <p:anim calcmode="lin" valueType="num">
                                      <p:cBhvr>
                                        <p:cTn id="7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7" dur="26">
                                          <p:stCondLst>
                                            <p:cond delay="650"/>
                                          </p:stCondLst>
                                        </p:cTn>
                                        <p:tgtEl>
                                          <p:spTgt spid="14"/>
                                        </p:tgtEl>
                                      </p:cBhvr>
                                      <p:to x="100000" y="60000"/>
                                    </p:animScale>
                                    <p:animScale>
                                      <p:cBhvr>
                                        <p:cTn id="78" dur="166" decel="50000">
                                          <p:stCondLst>
                                            <p:cond delay="676"/>
                                          </p:stCondLst>
                                        </p:cTn>
                                        <p:tgtEl>
                                          <p:spTgt spid="14"/>
                                        </p:tgtEl>
                                      </p:cBhvr>
                                      <p:to x="100000" y="100000"/>
                                    </p:animScale>
                                    <p:animScale>
                                      <p:cBhvr>
                                        <p:cTn id="79" dur="26">
                                          <p:stCondLst>
                                            <p:cond delay="1312"/>
                                          </p:stCondLst>
                                        </p:cTn>
                                        <p:tgtEl>
                                          <p:spTgt spid="14"/>
                                        </p:tgtEl>
                                      </p:cBhvr>
                                      <p:to x="100000" y="80000"/>
                                    </p:animScale>
                                    <p:animScale>
                                      <p:cBhvr>
                                        <p:cTn id="80" dur="166" decel="50000">
                                          <p:stCondLst>
                                            <p:cond delay="1338"/>
                                          </p:stCondLst>
                                        </p:cTn>
                                        <p:tgtEl>
                                          <p:spTgt spid="14"/>
                                        </p:tgtEl>
                                      </p:cBhvr>
                                      <p:to x="100000" y="100000"/>
                                    </p:animScale>
                                    <p:animScale>
                                      <p:cBhvr>
                                        <p:cTn id="81" dur="26">
                                          <p:stCondLst>
                                            <p:cond delay="1642"/>
                                          </p:stCondLst>
                                        </p:cTn>
                                        <p:tgtEl>
                                          <p:spTgt spid="14"/>
                                        </p:tgtEl>
                                      </p:cBhvr>
                                      <p:to x="100000" y="90000"/>
                                    </p:animScale>
                                    <p:animScale>
                                      <p:cBhvr>
                                        <p:cTn id="82" dur="166" decel="50000">
                                          <p:stCondLst>
                                            <p:cond delay="1668"/>
                                          </p:stCondLst>
                                        </p:cTn>
                                        <p:tgtEl>
                                          <p:spTgt spid="14"/>
                                        </p:tgtEl>
                                      </p:cBhvr>
                                      <p:to x="100000" y="100000"/>
                                    </p:animScale>
                                    <p:animScale>
                                      <p:cBhvr>
                                        <p:cTn id="83" dur="26">
                                          <p:stCondLst>
                                            <p:cond delay="1808"/>
                                          </p:stCondLst>
                                        </p:cTn>
                                        <p:tgtEl>
                                          <p:spTgt spid="14"/>
                                        </p:tgtEl>
                                      </p:cBhvr>
                                      <p:to x="100000" y="95000"/>
                                    </p:animScale>
                                    <p:animScale>
                                      <p:cBhvr>
                                        <p:cTn id="84" dur="166" decel="50000">
                                          <p:stCondLst>
                                            <p:cond delay="1834"/>
                                          </p:stCondLst>
                                        </p:cTn>
                                        <p:tgtEl>
                                          <p:spTgt spid="14"/>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arn(inVertical)">
                                      <p:cBhvr>
                                        <p:cTn id="89" dur="500"/>
                                        <p:tgtEl>
                                          <p:spTgt spid="16"/>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down)">
                                      <p:cBhvr>
                                        <p:cTn id="94" dur="580">
                                          <p:stCondLst>
                                            <p:cond delay="0"/>
                                          </p:stCondLst>
                                        </p:cTn>
                                        <p:tgtEl>
                                          <p:spTgt spid="19"/>
                                        </p:tgtEl>
                                      </p:cBhvr>
                                    </p:animEffect>
                                    <p:anim calcmode="lin" valueType="num">
                                      <p:cBhvr>
                                        <p:cTn id="95"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00" dur="26">
                                          <p:stCondLst>
                                            <p:cond delay="650"/>
                                          </p:stCondLst>
                                        </p:cTn>
                                        <p:tgtEl>
                                          <p:spTgt spid="19"/>
                                        </p:tgtEl>
                                      </p:cBhvr>
                                      <p:to x="100000" y="60000"/>
                                    </p:animScale>
                                    <p:animScale>
                                      <p:cBhvr>
                                        <p:cTn id="101" dur="166" decel="50000">
                                          <p:stCondLst>
                                            <p:cond delay="676"/>
                                          </p:stCondLst>
                                        </p:cTn>
                                        <p:tgtEl>
                                          <p:spTgt spid="19"/>
                                        </p:tgtEl>
                                      </p:cBhvr>
                                      <p:to x="100000" y="100000"/>
                                    </p:animScale>
                                    <p:animScale>
                                      <p:cBhvr>
                                        <p:cTn id="102" dur="26">
                                          <p:stCondLst>
                                            <p:cond delay="1312"/>
                                          </p:stCondLst>
                                        </p:cTn>
                                        <p:tgtEl>
                                          <p:spTgt spid="19"/>
                                        </p:tgtEl>
                                      </p:cBhvr>
                                      <p:to x="100000" y="80000"/>
                                    </p:animScale>
                                    <p:animScale>
                                      <p:cBhvr>
                                        <p:cTn id="103" dur="166" decel="50000">
                                          <p:stCondLst>
                                            <p:cond delay="1338"/>
                                          </p:stCondLst>
                                        </p:cTn>
                                        <p:tgtEl>
                                          <p:spTgt spid="19"/>
                                        </p:tgtEl>
                                      </p:cBhvr>
                                      <p:to x="100000" y="100000"/>
                                    </p:animScale>
                                    <p:animScale>
                                      <p:cBhvr>
                                        <p:cTn id="104" dur="26">
                                          <p:stCondLst>
                                            <p:cond delay="1642"/>
                                          </p:stCondLst>
                                        </p:cTn>
                                        <p:tgtEl>
                                          <p:spTgt spid="19"/>
                                        </p:tgtEl>
                                      </p:cBhvr>
                                      <p:to x="100000" y="90000"/>
                                    </p:animScale>
                                    <p:animScale>
                                      <p:cBhvr>
                                        <p:cTn id="105" dur="166" decel="50000">
                                          <p:stCondLst>
                                            <p:cond delay="1668"/>
                                          </p:stCondLst>
                                        </p:cTn>
                                        <p:tgtEl>
                                          <p:spTgt spid="19"/>
                                        </p:tgtEl>
                                      </p:cBhvr>
                                      <p:to x="100000" y="100000"/>
                                    </p:animScale>
                                    <p:animScale>
                                      <p:cBhvr>
                                        <p:cTn id="106" dur="26">
                                          <p:stCondLst>
                                            <p:cond delay="1808"/>
                                          </p:stCondLst>
                                        </p:cTn>
                                        <p:tgtEl>
                                          <p:spTgt spid="19"/>
                                        </p:tgtEl>
                                      </p:cBhvr>
                                      <p:to x="100000" y="95000"/>
                                    </p:animScale>
                                    <p:animScale>
                                      <p:cBhvr>
                                        <p:cTn id="107" dur="166" decel="50000">
                                          <p:stCondLst>
                                            <p:cond delay="1834"/>
                                          </p:stCondLst>
                                        </p:cTn>
                                        <p:tgtEl>
                                          <p:spTgt spid="19"/>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barn(inVertical)">
                                      <p:cBhvr>
                                        <p:cTn id="112" dur="500"/>
                                        <p:tgtEl>
                                          <p:spTgt spid="18"/>
                                        </p:tgtEl>
                                      </p:cBhvr>
                                    </p:animEffect>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down)">
                                      <p:cBhvr>
                                        <p:cTn id="117" dur="580">
                                          <p:stCondLst>
                                            <p:cond delay="0"/>
                                          </p:stCondLst>
                                        </p:cTn>
                                        <p:tgtEl>
                                          <p:spTgt spid="20"/>
                                        </p:tgtEl>
                                      </p:cBhvr>
                                    </p:animEffect>
                                    <p:anim calcmode="lin" valueType="num">
                                      <p:cBhvr>
                                        <p:cTn id="11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23" dur="26">
                                          <p:stCondLst>
                                            <p:cond delay="650"/>
                                          </p:stCondLst>
                                        </p:cTn>
                                        <p:tgtEl>
                                          <p:spTgt spid="20"/>
                                        </p:tgtEl>
                                      </p:cBhvr>
                                      <p:to x="100000" y="60000"/>
                                    </p:animScale>
                                    <p:animScale>
                                      <p:cBhvr>
                                        <p:cTn id="124" dur="166" decel="50000">
                                          <p:stCondLst>
                                            <p:cond delay="676"/>
                                          </p:stCondLst>
                                        </p:cTn>
                                        <p:tgtEl>
                                          <p:spTgt spid="20"/>
                                        </p:tgtEl>
                                      </p:cBhvr>
                                      <p:to x="100000" y="100000"/>
                                    </p:animScale>
                                    <p:animScale>
                                      <p:cBhvr>
                                        <p:cTn id="125" dur="26">
                                          <p:stCondLst>
                                            <p:cond delay="1312"/>
                                          </p:stCondLst>
                                        </p:cTn>
                                        <p:tgtEl>
                                          <p:spTgt spid="20"/>
                                        </p:tgtEl>
                                      </p:cBhvr>
                                      <p:to x="100000" y="80000"/>
                                    </p:animScale>
                                    <p:animScale>
                                      <p:cBhvr>
                                        <p:cTn id="126" dur="166" decel="50000">
                                          <p:stCondLst>
                                            <p:cond delay="1338"/>
                                          </p:stCondLst>
                                        </p:cTn>
                                        <p:tgtEl>
                                          <p:spTgt spid="20"/>
                                        </p:tgtEl>
                                      </p:cBhvr>
                                      <p:to x="100000" y="100000"/>
                                    </p:animScale>
                                    <p:animScale>
                                      <p:cBhvr>
                                        <p:cTn id="127" dur="26">
                                          <p:stCondLst>
                                            <p:cond delay="1642"/>
                                          </p:stCondLst>
                                        </p:cTn>
                                        <p:tgtEl>
                                          <p:spTgt spid="20"/>
                                        </p:tgtEl>
                                      </p:cBhvr>
                                      <p:to x="100000" y="90000"/>
                                    </p:animScale>
                                    <p:animScale>
                                      <p:cBhvr>
                                        <p:cTn id="128" dur="166" decel="50000">
                                          <p:stCondLst>
                                            <p:cond delay="1668"/>
                                          </p:stCondLst>
                                        </p:cTn>
                                        <p:tgtEl>
                                          <p:spTgt spid="20"/>
                                        </p:tgtEl>
                                      </p:cBhvr>
                                      <p:to x="100000" y="100000"/>
                                    </p:animScale>
                                    <p:animScale>
                                      <p:cBhvr>
                                        <p:cTn id="129" dur="26">
                                          <p:stCondLst>
                                            <p:cond delay="1808"/>
                                          </p:stCondLst>
                                        </p:cTn>
                                        <p:tgtEl>
                                          <p:spTgt spid="20"/>
                                        </p:tgtEl>
                                      </p:cBhvr>
                                      <p:to x="100000" y="95000"/>
                                    </p:animScale>
                                    <p:animScale>
                                      <p:cBhvr>
                                        <p:cTn id="130"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88640"/>
            <a:ext cx="8784976" cy="6552728"/>
          </a:xfrm>
          <a:prstGeom prst="rect">
            <a:avLst/>
          </a:prstGeom>
        </p:spPr>
      </p:pic>
      <p:sp>
        <p:nvSpPr>
          <p:cNvPr id="3" name="مستطيل 2"/>
          <p:cNvSpPr/>
          <p:nvPr/>
        </p:nvSpPr>
        <p:spPr>
          <a:xfrm>
            <a:off x="3779912" y="3717032"/>
            <a:ext cx="1440160" cy="360040"/>
          </a:xfrm>
          <a:prstGeom prst="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b="1" dirty="0" smtClean="0"/>
              <a:t>صخور رسوبية</a:t>
            </a:r>
            <a:endParaRPr lang="ar-SA" b="1" dirty="0"/>
          </a:p>
        </p:txBody>
      </p:sp>
      <p:sp>
        <p:nvSpPr>
          <p:cNvPr id="4" name="مستطيل 3"/>
          <p:cNvSpPr/>
          <p:nvPr/>
        </p:nvSpPr>
        <p:spPr>
          <a:xfrm>
            <a:off x="1691680" y="2420888"/>
            <a:ext cx="1368152" cy="36004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000" b="1" dirty="0" err="1" smtClean="0"/>
              <a:t>صخورمتحولة</a:t>
            </a:r>
            <a:endParaRPr lang="ar-SA" sz="2000" b="1" dirty="0"/>
          </a:p>
        </p:txBody>
      </p:sp>
    </p:spTree>
    <p:extLst>
      <p:ext uri="{BB962C8B-B14F-4D97-AF65-F5344CB8AC3E}">
        <p14:creationId xmlns:p14="http://schemas.microsoft.com/office/powerpoint/2010/main" val="313763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260649"/>
            <a:ext cx="8784976" cy="6480720"/>
          </a:xfrm>
          <a:prstGeom prst="rect">
            <a:avLst/>
          </a:prstGeom>
        </p:spPr>
      </p:pic>
      <p:sp>
        <p:nvSpPr>
          <p:cNvPr id="3" name="مستطيل 2"/>
          <p:cNvSpPr/>
          <p:nvPr/>
        </p:nvSpPr>
        <p:spPr>
          <a:xfrm>
            <a:off x="4860032" y="548680"/>
            <a:ext cx="3168352" cy="864096"/>
          </a:xfrm>
          <a:prstGeom prst="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3600" b="1" dirty="0" smtClean="0"/>
              <a:t>نشاط </a:t>
            </a:r>
            <a:r>
              <a:rPr lang="ar-SA" sz="3600" b="1" dirty="0" smtClean="0"/>
              <a:t>(5)</a:t>
            </a:r>
            <a:endParaRPr lang="ar-SA" sz="3600" b="1" dirty="0"/>
          </a:p>
        </p:txBody>
      </p:sp>
    </p:spTree>
    <p:extLst>
      <p:ext uri="{BB962C8B-B14F-4D97-AF65-F5344CB8AC3E}">
        <p14:creationId xmlns:p14="http://schemas.microsoft.com/office/powerpoint/2010/main" val="16425324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457200" y="-531440"/>
            <a:ext cx="8229600" cy="3960440"/>
          </a:xfrm>
        </p:spPr>
        <p:txBody>
          <a:bodyPr>
            <a:noAutofit/>
          </a:bodyPr>
          <a:lstStyle/>
          <a:p>
            <a:pPr algn="ctr"/>
            <a:r>
              <a:rPr lang="ar-SA" sz="5400" b="1" dirty="0" smtClean="0">
                <a:solidFill>
                  <a:srgbClr val="FF0000"/>
                </a:solidFill>
              </a:rPr>
              <a:t>النفط</a:t>
            </a:r>
            <a:r>
              <a:rPr lang="ar-SA" sz="5400" b="1" dirty="0" smtClean="0"/>
              <a:t> </a:t>
            </a:r>
            <a:r>
              <a:rPr lang="ar-SA" sz="4800" b="1" dirty="0" smtClean="0"/>
              <a:t/>
            </a:r>
            <a:br>
              <a:rPr lang="ar-SA" sz="4800" b="1" dirty="0" smtClean="0"/>
            </a:br>
            <a:r>
              <a:rPr lang="ar-SA" sz="2800" dirty="0" smtClean="0">
                <a:cs typeface="PT Bold Heading" pitchFamily="2" charset="-78"/>
              </a:rPr>
              <a:t> سائل </a:t>
            </a:r>
            <a:r>
              <a:rPr lang="ar-SA" sz="2800" dirty="0">
                <a:cs typeface="PT Bold Heading" pitchFamily="2" charset="-78"/>
              </a:rPr>
              <a:t>لزج أسود كريه </a:t>
            </a:r>
            <a:r>
              <a:rPr lang="ar-SA" sz="2800" dirty="0" smtClean="0">
                <a:cs typeface="PT Bold Heading" pitchFamily="2" charset="-78"/>
              </a:rPr>
              <a:t>الرائحة يستخرج </a:t>
            </a:r>
            <a:r>
              <a:rPr lang="ar-SA" sz="2800" dirty="0">
                <a:cs typeface="PT Bold Heading" pitchFamily="2" charset="-78"/>
              </a:rPr>
              <a:t>من باطن </a:t>
            </a:r>
            <a:r>
              <a:rPr lang="ar-SA" sz="2800" dirty="0" smtClean="0">
                <a:cs typeface="PT Bold Heading" pitchFamily="2" charset="-78"/>
              </a:rPr>
              <a:t>الأرض</a:t>
            </a:r>
            <a:r>
              <a:rPr lang="en-US" sz="2800" b="1" dirty="0" smtClean="0">
                <a:cs typeface="PT Bold Heading" pitchFamily="2" charset="-78"/>
              </a:rPr>
              <a:t/>
            </a:r>
            <a:br>
              <a:rPr lang="en-US" sz="2800" b="1" dirty="0" smtClean="0">
                <a:cs typeface="PT Bold Heading" pitchFamily="2" charset="-78"/>
              </a:rPr>
            </a:br>
            <a:r>
              <a:rPr lang="ar-SA" sz="3200" dirty="0">
                <a:solidFill>
                  <a:srgbClr val="FF0000"/>
                </a:solidFill>
                <a:cs typeface="PT Bold Heading" pitchFamily="2" charset="-78"/>
              </a:rPr>
              <a:t>أصل النفــط (نشــأة </a:t>
            </a:r>
            <a:r>
              <a:rPr lang="ar-SA" sz="3200" dirty="0" smtClean="0">
                <a:solidFill>
                  <a:srgbClr val="FF0000"/>
                </a:solidFill>
                <a:cs typeface="PT Bold Heading" pitchFamily="2" charset="-78"/>
              </a:rPr>
              <a:t>النفــط</a:t>
            </a:r>
            <a:br>
              <a:rPr lang="ar-SA" sz="3200" dirty="0" smtClean="0">
                <a:solidFill>
                  <a:srgbClr val="FF0000"/>
                </a:solidFill>
                <a:cs typeface="PT Bold Heading" pitchFamily="2" charset="-78"/>
              </a:rPr>
            </a:br>
            <a:r>
              <a:rPr lang="ar-SA" sz="2400" dirty="0">
                <a:cs typeface="PT Bold Heading" pitchFamily="2" charset="-78"/>
              </a:rPr>
              <a:t>كائنات حية دقيقة(نباتية وحيوانية)تسمى العوالق تعيش في </a:t>
            </a:r>
            <a:br>
              <a:rPr lang="ar-SA" sz="2400" dirty="0">
                <a:cs typeface="PT Bold Heading" pitchFamily="2" charset="-78"/>
              </a:rPr>
            </a:br>
            <a:r>
              <a:rPr lang="ar-SA" sz="2400" dirty="0">
                <a:cs typeface="PT Bold Heading" pitchFamily="2" charset="-78"/>
              </a:rPr>
              <a:t>البحار والمحيطات تترسب في قاع البحر بعد موتها ومع مرور السنين تتحول الى نفط بفعل الضغط </a:t>
            </a:r>
            <a:r>
              <a:rPr lang="ar-SA" sz="2400" dirty="0" smtClean="0">
                <a:cs typeface="PT Bold Heading" pitchFamily="2" charset="-78"/>
              </a:rPr>
              <a:t>والحرارة الشديدين</a:t>
            </a:r>
            <a:r>
              <a:rPr lang="en-US" sz="3200" b="1" dirty="0">
                <a:cs typeface="PT Bold Heading" pitchFamily="2" charset="-78"/>
              </a:rPr>
              <a:t/>
            </a:r>
            <a:br>
              <a:rPr lang="en-US" sz="3200" b="1" dirty="0">
                <a:cs typeface="PT Bold Heading" pitchFamily="2" charset="-78"/>
              </a:rPr>
            </a:br>
            <a:endParaRPr lang="ar-SA" sz="2800" b="1" dirty="0"/>
          </a:p>
        </p:txBody>
      </p:sp>
      <p:pic>
        <p:nvPicPr>
          <p:cNvPr id="6" name="عنصر نائب للمحتوى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3068960"/>
            <a:ext cx="8712968" cy="3672408"/>
          </a:xfrm>
        </p:spPr>
      </p:pic>
    </p:spTree>
    <p:extLst>
      <p:ext uri="{BB962C8B-B14F-4D97-AF65-F5344CB8AC3E}">
        <p14:creationId xmlns:p14="http://schemas.microsoft.com/office/powerpoint/2010/main" val="169390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403648" y="4581128"/>
            <a:ext cx="6552728" cy="216024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تحتل المملكة :-</a:t>
            </a:r>
          </a:p>
          <a:p>
            <a:r>
              <a:rPr lang="ar-SA" sz="2800" b="1" dirty="0" smtClean="0"/>
              <a:t>الأول  في الانتاج والتصدير عالميا</a:t>
            </a:r>
          </a:p>
          <a:p>
            <a:r>
              <a:rPr lang="ar-SA" sz="2800" b="1" dirty="0" smtClean="0"/>
              <a:t>الثاني في الاحتياطي العالمي</a:t>
            </a:r>
          </a:p>
          <a:p>
            <a:endParaRPr lang="ar-SA" dirty="0"/>
          </a:p>
        </p:txBody>
      </p:sp>
      <p:sp>
        <p:nvSpPr>
          <p:cNvPr id="3" name="مستطيل 2"/>
          <p:cNvSpPr/>
          <p:nvPr/>
        </p:nvSpPr>
        <p:spPr>
          <a:xfrm>
            <a:off x="3131840" y="404664"/>
            <a:ext cx="3528392" cy="1080120"/>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sz="2400" b="1" dirty="0" smtClean="0"/>
              <a:t>المراحل التي يمر بها النفط</a:t>
            </a:r>
            <a:endParaRPr lang="ar-SA" sz="2400" b="1" dirty="0"/>
          </a:p>
        </p:txBody>
      </p:sp>
      <p:cxnSp>
        <p:nvCxnSpPr>
          <p:cNvPr id="5" name="رابط كسهم مستقيم 4"/>
          <p:cNvCxnSpPr/>
          <p:nvPr/>
        </p:nvCxnSpPr>
        <p:spPr>
          <a:xfrm>
            <a:off x="6055433" y="1556792"/>
            <a:ext cx="1728192" cy="9361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 name="رابط كسهم مستقيم 6"/>
          <p:cNvCxnSpPr/>
          <p:nvPr/>
        </p:nvCxnSpPr>
        <p:spPr>
          <a:xfrm>
            <a:off x="5587248" y="1556792"/>
            <a:ext cx="417776" cy="92303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رابط كسهم مستقيم 8"/>
          <p:cNvCxnSpPr/>
          <p:nvPr/>
        </p:nvCxnSpPr>
        <p:spPr>
          <a:xfrm flipH="1">
            <a:off x="4716016" y="1543720"/>
            <a:ext cx="360040" cy="9361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رابط كسهم مستقيم 10"/>
          <p:cNvCxnSpPr/>
          <p:nvPr/>
        </p:nvCxnSpPr>
        <p:spPr>
          <a:xfrm flipH="1">
            <a:off x="3167630" y="1556792"/>
            <a:ext cx="1224136" cy="9361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مستطيل 13"/>
          <p:cNvSpPr/>
          <p:nvPr/>
        </p:nvSpPr>
        <p:spPr>
          <a:xfrm>
            <a:off x="7308304" y="2532743"/>
            <a:ext cx="1296144" cy="18002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(1)</a:t>
            </a:r>
          </a:p>
          <a:p>
            <a:pPr algn="ctr"/>
            <a:r>
              <a:rPr lang="ar-SA" sz="2400" b="1" dirty="0" smtClean="0"/>
              <a:t>الاستطلاع</a:t>
            </a:r>
          </a:p>
          <a:p>
            <a:pPr algn="ctr"/>
            <a:endParaRPr lang="ar-SA" dirty="0"/>
          </a:p>
        </p:txBody>
      </p:sp>
      <p:sp>
        <p:nvSpPr>
          <p:cNvPr id="15" name="مستطيل 14"/>
          <p:cNvSpPr/>
          <p:nvPr/>
        </p:nvSpPr>
        <p:spPr>
          <a:xfrm>
            <a:off x="5587381" y="2479824"/>
            <a:ext cx="1332148" cy="18002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(2)</a:t>
            </a:r>
          </a:p>
          <a:p>
            <a:pPr algn="ctr"/>
            <a:r>
              <a:rPr lang="ar-SA" sz="2400" b="1" dirty="0" smtClean="0"/>
              <a:t>التنقيب عن النفط</a:t>
            </a:r>
            <a:endParaRPr lang="ar-SA" sz="2400" b="1" dirty="0"/>
          </a:p>
        </p:txBody>
      </p:sp>
      <p:sp>
        <p:nvSpPr>
          <p:cNvPr id="16" name="مستطيل 15"/>
          <p:cNvSpPr/>
          <p:nvPr/>
        </p:nvSpPr>
        <p:spPr>
          <a:xfrm>
            <a:off x="3936752" y="2479824"/>
            <a:ext cx="1296144" cy="18002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(3)</a:t>
            </a:r>
          </a:p>
          <a:p>
            <a:pPr algn="ctr"/>
            <a:r>
              <a:rPr lang="ar-SA" sz="2400" b="1" dirty="0" smtClean="0"/>
              <a:t>حفر الآبار</a:t>
            </a:r>
            <a:endParaRPr lang="ar-SA" sz="2400" b="1" dirty="0"/>
          </a:p>
        </p:txBody>
      </p:sp>
      <p:sp>
        <p:nvSpPr>
          <p:cNvPr id="17" name="مستطيل 16"/>
          <p:cNvSpPr/>
          <p:nvPr/>
        </p:nvSpPr>
        <p:spPr>
          <a:xfrm>
            <a:off x="2267744" y="2516538"/>
            <a:ext cx="1296144" cy="18002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(4)</a:t>
            </a:r>
          </a:p>
          <a:p>
            <a:pPr algn="ctr"/>
            <a:r>
              <a:rPr lang="ar-SA" sz="2400" b="1" dirty="0" smtClean="0"/>
              <a:t>المعالجة</a:t>
            </a:r>
            <a:endParaRPr lang="ar-SA" sz="2400" b="1" dirty="0"/>
          </a:p>
        </p:txBody>
      </p:sp>
      <p:cxnSp>
        <p:nvCxnSpPr>
          <p:cNvPr id="24" name="رابط كسهم مستقيم 23"/>
          <p:cNvCxnSpPr/>
          <p:nvPr/>
        </p:nvCxnSpPr>
        <p:spPr>
          <a:xfrm flipH="1">
            <a:off x="1390959" y="1543720"/>
            <a:ext cx="2160240" cy="9361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6" name="مستطيل 25"/>
          <p:cNvSpPr/>
          <p:nvPr/>
        </p:nvSpPr>
        <p:spPr>
          <a:xfrm>
            <a:off x="539552" y="2479824"/>
            <a:ext cx="1368152" cy="1787128"/>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t>(5)</a:t>
            </a:r>
          </a:p>
          <a:p>
            <a:pPr algn="ctr"/>
            <a:r>
              <a:rPr lang="ar-SA" sz="2400" b="1" dirty="0" smtClean="0"/>
              <a:t>المعالجة</a:t>
            </a:r>
            <a:endParaRPr lang="ar-SA" sz="2400" b="1" dirty="0"/>
          </a:p>
        </p:txBody>
      </p:sp>
    </p:spTree>
    <p:extLst>
      <p:ext uri="{BB962C8B-B14F-4D97-AF65-F5344CB8AC3E}">
        <p14:creationId xmlns:p14="http://schemas.microsoft.com/office/powerpoint/2010/main" val="391190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inVertic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067944" y="332656"/>
            <a:ext cx="4824536" cy="6264696"/>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3200" b="1" dirty="0" smtClean="0">
                <a:solidFill>
                  <a:schemeClr val="tx1"/>
                </a:solidFill>
              </a:rPr>
              <a:t>التنقيب عن النفط واكتشافه في المملكة :-</a:t>
            </a:r>
          </a:p>
          <a:p>
            <a:pPr algn="ctr"/>
            <a:r>
              <a:rPr lang="ar-SA" sz="3200" b="1" dirty="0" smtClean="0"/>
              <a:t>بدأ في عهد الملك عبدالعزيز وقع اتفاقية مع شركة </a:t>
            </a:r>
            <a:r>
              <a:rPr lang="ar-SA" sz="3200" b="1" dirty="0" err="1" smtClean="0">
                <a:solidFill>
                  <a:srgbClr val="C00000"/>
                </a:solidFill>
              </a:rPr>
              <a:t>سوكال</a:t>
            </a:r>
            <a:r>
              <a:rPr lang="ar-SA" sz="3200" b="1" dirty="0" smtClean="0"/>
              <a:t>  (</a:t>
            </a:r>
            <a:r>
              <a:rPr lang="ar-SA" sz="3200" b="1" dirty="0" smtClean="0">
                <a:solidFill>
                  <a:srgbClr val="C00000"/>
                </a:solidFill>
              </a:rPr>
              <a:t>شركة</a:t>
            </a:r>
            <a:r>
              <a:rPr lang="ar-SA" sz="3200" b="1" dirty="0" smtClean="0"/>
              <a:t> </a:t>
            </a:r>
            <a:r>
              <a:rPr lang="ar-SA" sz="3200" b="1" dirty="0" smtClean="0">
                <a:solidFill>
                  <a:srgbClr val="C00000"/>
                </a:solidFill>
              </a:rPr>
              <a:t>الزيت العربية الامريكية </a:t>
            </a:r>
            <a:r>
              <a:rPr lang="ar-SA" sz="3200" b="1" dirty="0" smtClean="0"/>
              <a:t>)</a:t>
            </a:r>
          </a:p>
          <a:p>
            <a:pPr algn="ctr"/>
            <a:r>
              <a:rPr lang="ar-SA" sz="3200" b="1" dirty="0" smtClean="0"/>
              <a:t>بدأ البحث في المنطقة الشرقية ، بالقرب من مدينة </a:t>
            </a:r>
            <a:r>
              <a:rPr lang="ar-SA" sz="3200" b="1" dirty="0" smtClean="0">
                <a:solidFill>
                  <a:srgbClr val="C00000"/>
                </a:solidFill>
              </a:rPr>
              <a:t>الدمام</a:t>
            </a:r>
            <a:r>
              <a:rPr lang="ar-SA" sz="3200" b="1" dirty="0" smtClean="0"/>
              <a:t> حفر أول بئر للنفط</a:t>
            </a:r>
          </a:p>
          <a:p>
            <a:pPr algn="ctr"/>
            <a:r>
              <a:rPr lang="ar-SA" sz="3200" b="1" dirty="0" smtClean="0"/>
              <a:t>ثم بدأ انتاجه تجاريا عام </a:t>
            </a:r>
            <a:r>
              <a:rPr lang="ar-SA" sz="3200" b="1" dirty="0" smtClean="0">
                <a:solidFill>
                  <a:srgbClr val="C00000"/>
                </a:solidFill>
              </a:rPr>
              <a:t>1357هــ</a:t>
            </a:r>
          </a:p>
          <a:p>
            <a:pPr algn="ctr"/>
            <a:r>
              <a:rPr lang="ar-SA" sz="3200" b="1" dirty="0" smtClean="0"/>
              <a:t>وبعد ذلك اكتشفت حقول في اليابسة وتحت الخليج العربي .</a:t>
            </a:r>
            <a:endParaRPr lang="ar-SA" sz="3200" b="1" dirty="0"/>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332656"/>
            <a:ext cx="3672407" cy="6264696"/>
          </a:xfrm>
          <a:prstGeom prst="rect">
            <a:avLst/>
          </a:prstGeom>
        </p:spPr>
      </p:pic>
    </p:spTree>
    <p:extLst>
      <p:ext uri="{BB962C8B-B14F-4D97-AF65-F5344CB8AC3E}">
        <p14:creationId xmlns:p14="http://schemas.microsoft.com/office/powerpoint/2010/main" val="1615023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3" y="116633"/>
            <a:ext cx="8784976" cy="6741368"/>
          </a:xfrm>
          <a:prstGeom prst="rect">
            <a:avLst/>
          </a:prstGeom>
        </p:spPr>
      </p:pic>
      <p:sp>
        <p:nvSpPr>
          <p:cNvPr id="3" name="مستطيل 2"/>
          <p:cNvSpPr/>
          <p:nvPr/>
        </p:nvSpPr>
        <p:spPr>
          <a:xfrm>
            <a:off x="2267744" y="3068960"/>
            <a:ext cx="648072" cy="288032"/>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b="1" dirty="0" smtClean="0">
                <a:solidFill>
                  <a:srgbClr val="C00000"/>
                </a:solidFill>
                <a:hlinkClick r:id="rId2" action="ppaction://hlinksldjump"/>
              </a:rPr>
              <a:t>الغوار</a:t>
            </a:r>
            <a:endParaRPr lang="ar-SA" b="1" dirty="0">
              <a:solidFill>
                <a:srgbClr val="C00000"/>
              </a:solidFill>
            </a:endParaRPr>
          </a:p>
        </p:txBody>
      </p:sp>
      <p:sp>
        <p:nvSpPr>
          <p:cNvPr id="5" name="مستطيل 4"/>
          <p:cNvSpPr/>
          <p:nvPr/>
        </p:nvSpPr>
        <p:spPr>
          <a:xfrm>
            <a:off x="3491880" y="2420888"/>
            <a:ext cx="504056"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solidFill>
                  <a:schemeClr val="tx1"/>
                </a:solidFill>
                <a:hlinkClick r:id="rId2" action="ppaction://hlinksldjump"/>
              </a:rPr>
              <a:t>الدمام</a:t>
            </a:r>
            <a:endParaRPr lang="ar-SA" sz="1000" b="1" dirty="0">
              <a:solidFill>
                <a:schemeClr val="tx1"/>
              </a:solidFill>
            </a:endParaRPr>
          </a:p>
        </p:txBody>
      </p:sp>
      <p:sp>
        <p:nvSpPr>
          <p:cNvPr id="6" name="مستطيل 5">
            <a:hlinkClick r:id="rId2" action="ppaction://hlinksldjump"/>
          </p:cNvPr>
          <p:cNvSpPr/>
          <p:nvPr/>
        </p:nvSpPr>
        <p:spPr>
          <a:xfrm>
            <a:off x="2915816" y="2420888"/>
            <a:ext cx="432048"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2" action="ppaction://hlinksldjump"/>
              </a:rPr>
              <a:t>بقيق</a:t>
            </a:r>
            <a:endParaRPr lang="ar-SA" sz="1000" b="1" dirty="0"/>
          </a:p>
        </p:txBody>
      </p:sp>
      <p:sp>
        <p:nvSpPr>
          <p:cNvPr id="7" name="مستطيل 6">
            <a:hlinkClick r:id="rId2" action="ppaction://hlinksldjump"/>
          </p:cNvPr>
          <p:cNvSpPr/>
          <p:nvPr/>
        </p:nvSpPr>
        <p:spPr>
          <a:xfrm>
            <a:off x="2123728" y="1844824"/>
            <a:ext cx="576064"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err="1" smtClean="0"/>
              <a:t>أبوحدرية</a:t>
            </a:r>
            <a:endParaRPr lang="ar-SA" sz="1000" b="1" dirty="0"/>
          </a:p>
        </p:txBody>
      </p:sp>
      <p:sp>
        <p:nvSpPr>
          <p:cNvPr id="8" name="مستطيل 7"/>
          <p:cNvSpPr/>
          <p:nvPr/>
        </p:nvSpPr>
        <p:spPr>
          <a:xfrm>
            <a:off x="2699792" y="1952836"/>
            <a:ext cx="648072" cy="18002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2" action="ppaction://hlinksldjump"/>
              </a:rPr>
              <a:t>الخرسانية</a:t>
            </a:r>
            <a:endParaRPr lang="ar-SA" sz="1000" b="1" dirty="0"/>
          </a:p>
        </p:txBody>
      </p:sp>
      <p:sp>
        <p:nvSpPr>
          <p:cNvPr id="9" name="مستطيل 8"/>
          <p:cNvSpPr/>
          <p:nvPr/>
        </p:nvSpPr>
        <p:spPr>
          <a:xfrm>
            <a:off x="1403648" y="2780928"/>
            <a:ext cx="576064" cy="288032"/>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4" action="ppaction://hlinksldjump"/>
              </a:rPr>
              <a:t>خريص</a:t>
            </a:r>
            <a:endParaRPr lang="ar-SA" sz="1000" b="1" dirty="0"/>
          </a:p>
        </p:txBody>
      </p:sp>
      <p:sp>
        <p:nvSpPr>
          <p:cNvPr id="10" name="مستطيل 9">
            <a:hlinkClick r:id="rId4" action="ppaction://hlinksldjump"/>
          </p:cNvPr>
          <p:cNvSpPr/>
          <p:nvPr/>
        </p:nvSpPr>
        <p:spPr>
          <a:xfrm>
            <a:off x="2123728" y="1268760"/>
            <a:ext cx="576064"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err="1" smtClean="0"/>
              <a:t>السفانية</a:t>
            </a:r>
            <a:endParaRPr lang="ar-SA" sz="1000" b="1" dirty="0"/>
          </a:p>
        </p:txBody>
      </p:sp>
      <p:sp>
        <p:nvSpPr>
          <p:cNvPr id="12" name="مستطيل 11"/>
          <p:cNvSpPr/>
          <p:nvPr/>
        </p:nvSpPr>
        <p:spPr>
          <a:xfrm>
            <a:off x="2915816" y="1484784"/>
            <a:ext cx="432048"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4" action="ppaction://hlinksldjump"/>
              </a:rPr>
              <a:t>منيفة</a:t>
            </a:r>
            <a:endParaRPr lang="ar-SA" sz="1000" b="1" dirty="0"/>
          </a:p>
        </p:txBody>
      </p:sp>
      <p:sp>
        <p:nvSpPr>
          <p:cNvPr id="15" name="مستطيل 14"/>
          <p:cNvSpPr/>
          <p:nvPr/>
        </p:nvSpPr>
        <p:spPr>
          <a:xfrm>
            <a:off x="3491880" y="2060848"/>
            <a:ext cx="504056" cy="144016"/>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4" action="ppaction://hlinksldjump"/>
              </a:rPr>
              <a:t>القطيف</a:t>
            </a:r>
            <a:endParaRPr lang="ar-SA" sz="1000" b="1" dirty="0"/>
          </a:p>
        </p:txBody>
      </p:sp>
      <p:sp>
        <p:nvSpPr>
          <p:cNvPr id="16" name="مستطيل 15"/>
          <p:cNvSpPr/>
          <p:nvPr/>
        </p:nvSpPr>
        <p:spPr>
          <a:xfrm>
            <a:off x="2699792" y="2204864"/>
            <a:ext cx="648072" cy="216024"/>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SA" sz="1000" b="1" dirty="0" smtClean="0">
                <a:hlinkClick r:id="rId4" action="ppaction://hlinksldjump"/>
              </a:rPr>
              <a:t>الفاضلي</a:t>
            </a:r>
            <a:endParaRPr lang="ar-SA" sz="1000" b="1" dirty="0"/>
          </a:p>
        </p:txBody>
      </p:sp>
    </p:spTree>
    <p:extLst>
      <p:ext uri="{BB962C8B-B14F-4D97-AF65-F5344CB8AC3E}">
        <p14:creationId xmlns:p14="http://schemas.microsoft.com/office/powerpoint/2010/main" val="5506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inVertic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2"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260649"/>
            <a:ext cx="8784976" cy="6480720"/>
          </a:xfrm>
          <a:prstGeom prst="rect">
            <a:avLst/>
          </a:prstGeom>
        </p:spPr>
      </p:pic>
      <p:sp>
        <p:nvSpPr>
          <p:cNvPr id="3" name="مستطيل 2"/>
          <p:cNvSpPr/>
          <p:nvPr/>
        </p:nvSpPr>
        <p:spPr>
          <a:xfrm>
            <a:off x="4860032" y="548680"/>
            <a:ext cx="3168352" cy="864096"/>
          </a:xfrm>
          <a:prstGeom prst="rect">
            <a:avLst/>
          </a:prstGeom>
        </p:spPr>
        <p:style>
          <a:lnRef idx="3">
            <a:schemeClr val="lt1"/>
          </a:lnRef>
          <a:fillRef idx="1">
            <a:schemeClr val="accent5"/>
          </a:fillRef>
          <a:effectRef idx="1">
            <a:schemeClr val="accent5"/>
          </a:effectRef>
          <a:fontRef idx="minor">
            <a:schemeClr val="lt1"/>
          </a:fontRef>
        </p:style>
        <p:txBody>
          <a:bodyPr rtlCol="1" anchor="ctr"/>
          <a:lstStyle/>
          <a:p>
            <a:pPr algn="ctr"/>
            <a:r>
              <a:rPr lang="ar-SA" sz="3600" b="1" dirty="0" smtClean="0"/>
              <a:t>نشاط (1)</a:t>
            </a:r>
            <a:endParaRPr lang="ar-SA" sz="3600" b="1" dirty="0"/>
          </a:p>
        </p:txBody>
      </p:sp>
    </p:spTree>
    <p:extLst>
      <p:ext uri="{BB962C8B-B14F-4D97-AF65-F5344CB8AC3E}">
        <p14:creationId xmlns:p14="http://schemas.microsoft.com/office/powerpoint/2010/main" val="2078704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SA" sz="7200" b="1" dirty="0" smtClean="0"/>
              <a:t>تكرير النفط</a:t>
            </a:r>
            <a:endParaRPr lang="ar-SA" sz="7200" b="1" dirty="0"/>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1916832"/>
            <a:ext cx="8352928" cy="44644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689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332656"/>
            <a:ext cx="4248472" cy="633670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1" y="332656"/>
            <a:ext cx="4464496" cy="633670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08548569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516</TotalTime>
  <Words>506</Words>
  <Application>Microsoft Office PowerPoint</Application>
  <PresentationFormat>عرض على الشاشة (3:4)‏</PresentationFormat>
  <Paragraphs>110</Paragraphs>
  <Slides>29</Slides>
  <Notes>0</Notes>
  <HiddenSlides>0</HiddenSlides>
  <MMClips>0</MMClips>
  <ScaleCrop>false</ScaleCrop>
  <HeadingPairs>
    <vt:vector size="4" baseType="variant">
      <vt:variant>
        <vt:lpstr>نسق</vt:lpstr>
      </vt:variant>
      <vt:variant>
        <vt:i4>1</vt:i4>
      </vt:variant>
      <vt:variant>
        <vt:lpstr>عناوين الشرائح</vt:lpstr>
      </vt:variant>
      <vt:variant>
        <vt:i4>29</vt:i4>
      </vt:variant>
    </vt:vector>
  </HeadingPairs>
  <TitlesOfParts>
    <vt:vector size="30" baseType="lpstr">
      <vt:lpstr>تدفق</vt:lpstr>
      <vt:lpstr>النفط والغاز والثروة المعدنية</vt:lpstr>
      <vt:lpstr>ماذا استخدم الانسان قديما كمصدر للطاقة ؟</vt:lpstr>
      <vt:lpstr>النفط   سائل لزج أسود كريه الرائحة يستخرج من باطن الأرض أصل النفــط (نشــأة النفــط كائنات حية دقيقة(نباتية وحيوانية)تسمى العوالق تعيش في  البحار والمحيطات تترسب في قاع البحر بعد موتها ومع مرور السنين تتحول الى نفط بفعل الضغط والحرارة الشديدين </vt:lpstr>
      <vt:lpstr>عرض تقديمي في PowerPoint</vt:lpstr>
      <vt:lpstr>عرض تقديمي في PowerPoint</vt:lpstr>
      <vt:lpstr>عرض تقديمي في PowerPoint</vt:lpstr>
      <vt:lpstr>عرض تقديمي في PowerPoint</vt:lpstr>
      <vt:lpstr>تكرير النفط</vt:lpstr>
      <vt:lpstr>عرض تقديمي في PowerPoint</vt:lpstr>
      <vt:lpstr>عرض تقديمي في PowerPoint</vt:lpstr>
      <vt:lpstr>عرض تقديمي في PowerPoint</vt:lpstr>
      <vt:lpstr> نقل النفط  تستخدم الأنابيب في نقل النفط من حقوله إلى محطات التكرير أو            موانئ التصدير </vt:lpstr>
      <vt:lpstr>عرض تقديمي في PowerPoint</vt:lpstr>
      <vt:lpstr>  تصدير النفط   يصل النفط عبر الأنابيب إلى أحد موانئ التصدير وهي ..........</vt:lpstr>
      <vt:lpstr>عرض تقديمي في PowerPoint</vt:lpstr>
      <vt:lpstr>عرض تقديمي في PowerPoint</vt:lpstr>
      <vt:lpstr>عرض تقديمي في PowerPoint</vt:lpstr>
      <vt:lpstr>عرض تقديمي في PowerPoint</vt:lpstr>
      <vt:lpstr>عرض تقديمي في PowerPoint</vt:lpstr>
      <vt:lpstr>الغاز</vt:lpstr>
      <vt:lpstr>يتكون الغاز الطبيعي على مجرى ملايين السنين من خلال تحلل المواد العضوية و النباتية. و هو يتواجد فى نفس آبار البترول .  وهو مصدرمن مصادر الطاقة  يتميز بخلوه من الرصاص والكبريت ولا يحتاج إلى تكرير </vt:lpstr>
      <vt:lpstr>عرض تقديمي في PowerPoint</vt:lpstr>
      <vt:lpstr>عرض تقديمي في PowerPoint</vt:lpstr>
      <vt:lpstr>الثروة المعدنية</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Ahmed-Under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النفط  النفط:سائل لزج أسود كريه الرائحةيستخرج من باطن الأرض أصل النفــط (نشــأة النفــط كائنات حية دقيقة(نباتية وحيوانية)تسمى العوالق تعيش في  البحار والمحيطات تترسب في قاع البحر بعد موتها ومع مرور السنين تتحول الى نفط بفعل الضغط والحرارةالشديدين</dc:title>
  <dc:creator>toshiba</dc:creator>
  <cp:lastModifiedBy>toshiba</cp:lastModifiedBy>
  <cp:revision>45</cp:revision>
  <dcterms:created xsi:type="dcterms:W3CDTF">2013-02-16T21:34:14Z</dcterms:created>
  <dcterms:modified xsi:type="dcterms:W3CDTF">2013-02-20T05:22:54Z</dcterms:modified>
</cp:coreProperties>
</file>