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30/07/38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51643" y="2403795"/>
            <a:ext cx="6519066" cy="241229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صثقف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3485172" y="6891687"/>
            <a:ext cx="3139417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</a:t>
            </a:r>
            <a:r>
              <a:rPr lang="ar-SA" sz="1200" b="1" u="sng" dirty="0">
                <a:solidFill>
                  <a:schemeClr val="tx1"/>
                </a:solidFill>
              </a:rPr>
              <a:t>سؤال الثاني </a:t>
            </a:r>
            <a:r>
              <a:rPr lang="ar-SA" sz="1200" b="1" u="sng" dirty="0"/>
              <a:t>: اجيبي عما يلي  :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>
                <a:solidFill>
                  <a:schemeClr val="tx1"/>
                </a:solidFill>
              </a:rPr>
              <a:t>اسم الشكل ................</a:t>
            </a:r>
          </a:p>
          <a:p>
            <a:r>
              <a:rPr lang="ar-SA" sz="1400" b="1" dirty="0"/>
              <a:t>عدد أضلاعة ..............</a:t>
            </a:r>
          </a:p>
          <a:p>
            <a:r>
              <a:rPr lang="ar-SA" sz="1400" b="1" dirty="0">
                <a:solidFill>
                  <a:schemeClr val="tx1"/>
                </a:solidFill>
              </a:rPr>
              <a:t>عدد رؤوسة: ...............</a:t>
            </a:r>
            <a:endParaRPr lang="ar-SA" sz="14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/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151643" y="4847694"/>
            <a:ext cx="6519066" cy="195346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997330" y="4865589"/>
            <a:ext cx="273673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اجيبي عما يلي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51643" y="6873765"/>
            <a:ext cx="6539761" cy="201089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رقم(3)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400" dirty="0">
                  <a:solidFill>
                    <a:schemeClr val="tx1"/>
                  </a:solidFill>
                </a:rPr>
                <a:t>.</a:t>
              </a:r>
              <a:r>
                <a:rPr lang="ar-SA" sz="1400" b="1" dirty="0">
                  <a:solidFill>
                    <a:schemeClr val="tx1"/>
                  </a:solidFill>
                </a:rPr>
                <a:t>الثاني الإبتدائي مادة الرياضيات الفترة الرابعة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979603"/>
              </p:ext>
            </p:extLst>
          </p:nvPr>
        </p:nvGraphicFramePr>
        <p:xfrm>
          <a:off x="151643" y="6862270"/>
          <a:ext cx="316318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6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تمييز الأشكال الهندسية المستوية (المربع-المستطيل-المثلث-الدائرة-شبة المنحرف—السداسي) ووصفهاحسب عدد أضلاعها ورؤوسها)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584381"/>
              </p:ext>
            </p:extLst>
          </p:nvPr>
        </p:nvGraphicFramePr>
        <p:xfrm>
          <a:off x="151027" y="4847694"/>
          <a:ext cx="3304929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3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0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المقارنة بين شكلين مستويين وبين مجسمين 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رقمه  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    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36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0" name="مربع نص 39"/>
          <p:cNvSpPr txBox="1"/>
          <p:nvPr/>
        </p:nvSpPr>
        <p:spPr>
          <a:xfrm>
            <a:off x="3159237" y="5484138"/>
            <a:ext cx="3490452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                                     </a:t>
            </a:r>
            <a:endParaRPr lang="ar-SA" sz="1200" dirty="0">
              <a:solidFill>
                <a:schemeClr val="accent5">
                  <a:lumMod val="75000"/>
                </a:schemeClr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المجسم هو ...........               المجسم هو .................   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                        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/>
                <a:ea typeface="Times New Roman"/>
                <a:cs typeface="Microsoft Sans Serif"/>
              </a:rPr>
              <a:t> ........حرفآ و........رؤوس        </a:t>
            </a:r>
            <a:r>
              <a:rPr lang="ar-SA" sz="1200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Microsoft Sans Serif"/>
              </a:rPr>
              <a:t>.......حرفآ و.............رؤوس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200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  <a:cs typeface="Microsoft Sans Serif"/>
            </a:endParaRPr>
          </a:p>
        </p:txBody>
      </p:sp>
      <p:sp>
        <p:nvSpPr>
          <p:cNvPr id="9" name="مثلث متساوي الساقين 8"/>
          <p:cNvSpPr/>
          <p:nvPr/>
        </p:nvSpPr>
        <p:spPr>
          <a:xfrm>
            <a:off x="4166602" y="7151456"/>
            <a:ext cx="1058467" cy="727757"/>
          </a:xfrm>
          <a:prstGeom prst="triangle">
            <a:avLst>
              <a:gd name="adj" fmla="val 4709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كعب 19"/>
          <p:cNvSpPr/>
          <p:nvPr/>
        </p:nvSpPr>
        <p:spPr>
          <a:xfrm>
            <a:off x="5974989" y="5443117"/>
            <a:ext cx="549196" cy="550690"/>
          </a:xfrm>
          <a:prstGeom prst="cub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شكل بيضاوي 25"/>
          <p:cNvSpPr/>
          <p:nvPr/>
        </p:nvSpPr>
        <p:spPr>
          <a:xfrm>
            <a:off x="3983694" y="5443117"/>
            <a:ext cx="643930" cy="61889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7" name="قوس 46"/>
          <p:cNvSpPr/>
          <p:nvPr/>
        </p:nvSpPr>
        <p:spPr>
          <a:xfrm>
            <a:off x="3624376" y="5663782"/>
            <a:ext cx="972049" cy="347075"/>
          </a:xfrm>
          <a:prstGeom prst="arc">
            <a:avLst>
              <a:gd name="adj1" fmla="val 14277151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5045667" y="5310543"/>
            <a:ext cx="0" cy="1366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21"/>
          <p:cNvSpPr txBox="1"/>
          <p:nvPr/>
        </p:nvSpPr>
        <p:spPr>
          <a:xfrm>
            <a:off x="3873446" y="2484268"/>
            <a:ext cx="28531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الأول :</a:t>
            </a:r>
          </a:p>
          <a:p>
            <a:r>
              <a:rPr lang="ar-SA" sz="1400" b="1" u="sng" dirty="0">
                <a:solidFill>
                  <a:prstClr val="black"/>
                </a:solidFill>
              </a:rPr>
              <a:t>أ</a:t>
            </a:r>
            <a:r>
              <a:rPr lang="ar-SA" sz="1400" b="1" dirty="0">
                <a:solidFill>
                  <a:prstClr val="black"/>
                </a:solidFill>
              </a:rPr>
              <a:t>رتب الأشكال حسب مساحاتها   مبتدئة بالشكل ذي المساحة الأكبر: </a:t>
            </a:r>
            <a:endParaRPr lang="ar-SA" sz="1400" b="1" u="sng" dirty="0">
              <a:solidFill>
                <a:prstClr val="black"/>
              </a:solidFill>
            </a:endParaRPr>
          </a:p>
        </p:txBody>
      </p:sp>
      <p:sp>
        <p:nvSpPr>
          <p:cNvPr id="36" name="مثلث متساوي الساقين 12"/>
          <p:cNvSpPr/>
          <p:nvPr/>
        </p:nvSpPr>
        <p:spPr>
          <a:xfrm>
            <a:off x="4596425" y="3106227"/>
            <a:ext cx="1215373" cy="101943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مثلث متساوي الساقين 11"/>
          <p:cNvSpPr/>
          <p:nvPr/>
        </p:nvSpPr>
        <p:spPr>
          <a:xfrm>
            <a:off x="3607514" y="3307523"/>
            <a:ext cx="752360" cy="74197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ثلث متساوي الساقين 13"/>
          <p:cNvSpPr/>
          <p:nvPr/>
        </p:nvSpPr>
        <p:spPr>
          <a:xfrm>
            <a:off x="6006489" y="3584932"/>
            <a:ext cx="517696" cy="50971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ربع نص 15"/>
          <p:cNvSpPr txBox="1"/>
          <p:nvPr/>
        </p:nvSpPr>
        <p:spPr>
          <a:xfrm>
            <a:off x="3357272" y="4243302"/>
            <a:ext cx="33767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        ...........          .........</a:t>
            </a:r>
          </a:p>
        </p:txBody>
      </p:sp>
      <p:graphicFrame>
        <p:nvGraphicFramePr>
          <p:cNvPr id="41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507906"/>
              </p:ext>
            </p:extLst>
          </p:nvPr>
        </p:nvGraphicFramePr>
        <p:xfrm>
          <a:off x="155565" y="2415645"/>
          <a:ext cx="3201707" cy="1021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المقارنة بين مساحات أشكال مختلفة وترتيبها </a:t>
                      </a: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368214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5326340" y="450201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4048391"/>
            <a:ext cx="6543584" cy="407202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23203" y="8317827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                         معلمة المادة :</a:t>
            </a:r>
          </a:p>
        </p:txBody>
      </p:sp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4386855" y="1326286"/>
            <a:ext cx="2186882" cy="112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200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قيسي طول القلم مستعملة وحدة القياس   </a:t>
            </a: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r>
              <a:rPr lang="ar-SA" sz="1400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القياس ...................</a:t>
            </a:r>
            <a:r>
              <a:rPr lang="ar-SA" sz="1400" kern="0" dirty="0" err="1">
                <a:solidFill>
                  <a:sysClr val="windowText" lastClr="000000"/>
                </a:solidFill>
                <a:latin typeface="Times New Roman"/>
                <a:ea typeface="Times New Roman"/>
              </a:rPr>
              <a:t>تقريبآ</a:t>
            </a:r>
            <a:endParaRPr lang="ar-SA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endParaRPr lang="ar-SA" sz="1100" b="1" kern="0" dirty="0">
              <a:latin typeface="Microsoft Sans Serif" pitchFamily="34" charset="0"/>
              <a:ea typeface="Times New Roman"/>
              <a:cs typeface="Microsoft Sans Serif" pitchFamily="34" charset="0"/>
              <a:sym typeface="Wingdings" pitchFamily="2" charset="2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7767084" y="4819319"/>
            <a:ext cx="2890565" cy="67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endParaRPr lang="ar-SA" b="1" dirty="0">
              <a:solidFill>
                <a:srgbClr val="6600CC"/>
              </a:solidFill>
              <a:latin typeface="Microsoft Sans Serif"/>
              <a:ea typeface="Times New Roman"/>
            </a:endParaRPr>
          </a:p>
        </p:txBody>
      </p: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63356"/>
              </p:ext>
            </p:extLst>
          </p:nvPr>
        </p:nvGraphicFramePr>
        <p:xfrm>
          <a:off x="227865" y="371065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قياس الطول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وتقديرة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SA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بإستعمال</a:t>
                      </a: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(وحدات غير قياسية ،مسطرة السنتمترات) </a:t>
                      </a:r>
                      <a:endParaRPr kumimoji="0" lang="x-none" sz="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054" name="Picture 6" descr="C:\Users\Hmaed\AppData\Local\Microsoft\Windows\INetCache\IE\CS815EIS\pencil-15539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84196">
            <a:off x="4505666" y="109802"/>
            <a:ext cx="1114971" cy="169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Hmaed\AppData\Local\Microsoft\Windows\INetCache\IE\9ZKKQ9GC\PngMedium-Paper-Clip-14208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21" y="1385194"/>
            <a:ext cx="533691" cy="23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رابط مستقيم 2"/>
          <p:cNvCxnSpPr>
            <a:cxnSpLocks/>
            <a:stCxn id="18" idx="3"/>
            <a:endCxn id="18" idx="1"/>
          </p:cNvCxnSpPr>
          <p:nvPr/>
        </p:nvCxnSpPr>
        <p:spPr>
          <a:xfrm flipH="1">
            <a:off x="227865" y="2171370"/>
            <a:ext cx="65190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6" name="Picture 8" descr="C:\Users\Hmaed\AppData\Local\Microsoft\Windows\INetCache\IE\LWE564QB\thumb-pencil-0-15539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91955">
            <a:off x="4065575" y="1636319"/>
            <a:ext cx="1221255" cy="180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رابط كسهم مستقيم 4"/>
          <p:cNvCxnSpPr>
            <a:cxnSpLocks/>
          </p:cNvCxnSpPr>
          <p:nvPr/>
        </p:nvCxnSpPr>
        <p:spPr>
          <a:xfrm flipV="1">
            <a:off x="3665034" y="2797331"/>
            <a:ext cx="2101435" cy="1852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242568" y="2845612"/>
            <a:ext cx="32860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/>
              <a:t>قيسي طول هذا القلم بالسنتمترات </a:t>
            </a:r>
          </a:p>
          <a:p>
            <a:r>
              <a:rPr lang="ar-SA" dirty="0"/>
              <a:t>القياس ....................سنتمترآ  تقريباً</a:t>
            </a:r>
          </a:p>
        </p:txBody>
      </p:sp>
      <p:sp>
        <p:nvSpPr>
          <p:cNvPr id="24" name="مربع نص 3"/>
          <p:cNvSpPr txBox="1"/>
          <p:nvPr/>
        </p:nvSpPr>
        <p:spPr>
          <a:xfrm>
            <a:off x="2175501" y="4393288"/>
            <a:ext cx="4550735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لضفدع أربعة أرجل ،ولضفدعان ثماني أرجل .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فكم رجلآ لثلاثة ضفادع 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solidFill>
                  <a:prstClr val="black"/>
                </a:solidFill>
                <a:latin typeface="Times New Roman"/>
                <a:ea typeface="Times New Roman"/>
                <a:cs typeface="Microsoft Sans Serif"/>
              </a:rPr>
              <a:t>الفهم :</a:t>
            </a:r>
            <a:r>
              <a:rPr lang="ar-SA" sz="14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</a:t>
            </a: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لمعطيات 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الضفدع له ........أرجل ،والضفدعان لهما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.......أرجل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u="sng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المطلوب </a:t>
            </a:r>
            <a:r>
              <a:rPr lang="ar-SA" sz="1200" dirty="0">
                <a:solidFill>
                  <a:srgbClr val="FF0000"/>
                </a:solidFill>
                <a:latin typeface="Times New Roman"/>
                <a:ea typeface="Times New Roman"/>
                <a:cs typeface="Microsoft Sans Serif"/>
              </a:rPr>
              <a:t>: </a:t>
            </a:r>
            <a:r>
              <a:rPr lang="ar-SA" sz="1200" dirty="0">
                <a:latin typeface="Times New Roman"/>
                <a:ea typeface="Times New Roman"/>
                <a:cs typeface="Microsoft Sans Serif"/>
              </a:rPr>
              <a:t>كم....................................؟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200" dirty="0">
                <a:latin typeface="Times New Roman"/>
                <a:ea typeface="Times New Roman"/>
                <a:cs typeface="Microsoft Sans Serif"/>
              </a:rPr>
              <a:t>اخطط : استعمل انشاء.........................</a:t>
            </a:r>
            <a:endParaRPr lang="ar-SA" sz="1200" dirty="0">
              <a:solidFill>
                <a:prstClr val="black"/>
              </a:solidFill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400" dirty="0">
                <a:latin typeface="Times New Roman"/>
                <a:ea typeface="Times New Roman"/>
                <a:cs typeface="Microsoft Sans Serif"/>
              </a:rPr>
              <a:t>الحل :</a:t>
            </a:r>
          </a:p>
          <a:p>
            <a:pPr lvl="0" defTabSz="457200">
              <a:tabLst>
                <a:tab pos="1248410" algn="l"/>
              </a:tabLst>
            </a:pPr>
            <a:endParaRPr lang="ar-SA" sz="1400" dirty="0">
              <a:latin typeface="Times New Roman"/>
              <a:ea typeface="Times New Roman"/>
              <a:cs typeface="Microsoft Sans Serif"/>
            </a:endParaRPr>
          </a:p>
          <a:p>
            <a:pPr lvl="0" defTabSz="457200">
              <a:tabLst>
                <a:tab pos="1248410" algn="l"/>
              </a:tabLst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071014"/>
              </p:ext>
            </p:extLst>
          </p:nvPr>
        </p:nvGraphicFramePr>
        <p:xfrm>
          <a:off x="3242570" y="5948697"/>
          <a:ext cx="3416244" cy="535918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854061">
                  <a:extLst>
                    <a:ext uri="{9D8B030D-6E8A-4147-A177-3AD203B41FA5}">
                      <a16:colId xmlns:a16="http://schemas.microsoft.com/office/drawing/2014/main" val="260463651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39362137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1271304444"/>
                    </a:ext>
                  </a:extLst>
                </a:gridCol>
                <a:gridCol w="854061">
                  <a:extLst>
                    <a:ext uri="{9D8B030D-6E8A-4147-A177-3AD203B41FA5}">
                      <a16:colId xmlns:a16="http://schemas.microsoft.com/office/drawing/2014/main" val="2882711980"/>
                    </a:ext>
                  </a:extLst>
                </a:gridCol>
              </a:tblGrid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الضفادع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ضفدعان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ثلاث ضفادع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6868"/>
                  </a:ext>
                </a:extLst>
              </a:tr>
              <a:tr h="2679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>
                          <a:solidFill>
                            <a:srgbClr val="C00000"/>
                          </a:solidFill>
                        </a:rPr>
                        <a:t>عدد الأرجل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742581"/>
                  </a:ext>
                </a:extLst>
              </a:tr>
            </a:tbl>
          </a:graphicData>
        </a:graphic>
      </p:graphicFrame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825500"/>
              </p:ext>
            </p:extLst>
          </p:nvPr>
        </p:nvGraphicFramePr>
        <p:xfrm>
          <a:off x="227865" y="4048391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مربع نص 20"/>
          <p:cNvSpPr txBox="1"/>
          <p:nvPr/>
        </p:nvSpPr>
        <p:spPr>
          <a:xfrm>
            <a:off x="5347035" y="41017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46" y="2449670"/>
            <a:ext cx="1381741" cy="13703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98" y="5804210"/>
            <a:ext cx="1601946" cy="16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381</Words>
  <Application>Microsoft Office PowerPoint</Application>
  <PresentationFormat>On-screen Show (4:3)</PresentationFormat>
  <Paragraphs>118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</vt:lpstr>
      <vt:lpstr>Calibri</vt:lpstr>
      <vt:lpstr>Calibri Light</vt:lpstr>
      <vt:lpstr>Microsoft Sans Serif</vt:lpstr>
      <vt:lpstr>Times New Roman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96</cp:revision>
  <dcterms:created xsi:type="dcterms:W3CDTF">2016-10-19T21:09:54Z</dcterms:created>
  <dcterms:modified xsi:type="dcterms:W3CDTF">2017-04-26T20:32:13Z</dcterms:modified>
</cp:coreProperties>
</file>