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  <p:sldMasterId id="2147483660" r:id="rId2"/>
  </p:sldMasterIdLst>
  <p:sldIdLst>
    <p:sldId id="260" r:id="rId3"/>
    <p:sldId id="262" r:id="rId4"/>
  </p:sldIdLst>
  <p:sldSz cx="6858000" cy="9144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EF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 snapToGrid="0">
      <p:cViewPr varScale="1">
        <p:scale>
          <a:sx n="56" d="100"/>
          <a:sy n="56" d="100"/>
        </p:scale>
        <p:origin x="1980" y="64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857250" y="1496484"/>
            <a:ext cx="5143500" cy="3183467"/>
          </a:xfrm>
        </p:spPr>
        <p:txBody>
          <a:bodyPr anchor="b"/>
          <a:lstStyle>
            <a:lvl1pPr algn="ctr">
              <a:defRPr sz="3375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lang="ar-SA"/>
              <a:t>انقر لتحرير نمط العنوان الثانوي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/>
              <a:t>30/07/38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9141619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/>
              <a:t>30/07/38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7929256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2761060" y="649818"/>
            <a:ext cx="831354" cy="10331449"/>
          </a:xfrm>
        </p:spPr>
        <p:txBody>
          <a:bodyPr vert="eaVert"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265212" y="649818"/>
            <a:ext cx="2410122" cy="10331449"/>
          </a:xfrm>
        </p:spPr>
        <p:txBody>
          <a:bodyPr vert="eaVert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/>
              <a:t>30/07/38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6562882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857250" y="1496484"/>
            <a:ext cx="5143500" cy="3183467"/>
          </a:xfrm>
        </p:spPr>
        <p:txBody>
          <a:bodyPr anchor="b"/>
          <a:lstStyle>
            <a:lvl1pPr algn="ctr">
              <a:defRPr sz="3375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lang="ar-SA"/>
              <a:t>انقر لتحرير نمط العنوان الثانوي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30/07/38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41985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30/07/38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001554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67916" y="2279652"/>
            <a:ext cx="5915025" cy="3803649"/>
          </a:xfrm>
        </p:spPr>
        <p:txBody>
          <a:bodyPr anchor="b"/>
          <a:lstStyle>
            <a:lvl1pPr>
              <a:defRPr sz="3375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67916" y="6119285"/>
            <a:ext cx="5915025" cy="2000249"/>
          </a:xfrm>
        </p:spPr>
        <p:txBody>
          <a:bodyPr/>
          <a:lstStyle>
            <a:lvl1pPr marL="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30/07/38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349619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265212" y="3244851"/>
            <a:ext cx="1620738" cy="7736416"/>
          </a:xfrm>
        </p:spPr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1971675" y="3244851"/>
            <a:ext cx="1620739" cy="7736416"/>
          </a:xfrm>
        </p:spPr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30/07/38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513342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72381" y="486834"/>
            <a:ext cx="5915025" cy="1767417"/>
          </a:xfrm>
        </p:spPr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30/07/38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993517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30/07/38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48627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30/07/38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535237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3" cy="21336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915543" y="1316567"/>
            <a:ext cx="3471863" cy="6498167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3" cy="508211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30/07/38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84419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/>
              <a:t>30/07/38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54057800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3" cy="21336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2915543" y="1316567"/>
            <a:ext cx="3471863" cy="6498167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3" cy="508211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30/07/38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266280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30/07/38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005218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2761060" y="649818"/>
            <a:ext cx="831354" cy="10331449"/>
          </a:xfrm>
        </p:spPr>
        <p:txBody>
          <a:bodyPr vert="eaVert"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265212" y="649818"/>
            <a:ext cx="2410122" cy="10331449"/>
          </a:xfrm>
        </p:spPr>
        <p:txBody>
          <a:bodyPr vert="eaVert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30/07/38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84674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67916" y="2279652"/>
            <a:ext cx="5915025" cy="3803649"/>
          </a:xfrm>
        </p:spPr>
        <p:txBody>
          <a:bodyPr anchor="b"/>
          <a:lstStyle>
            <a:lvl1pPr>
              <a:defRPr sz="3375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67916" y="6119285"/>
            <a:ext cx="5915025" cy="2000249"/>
          </a:xfrm>
        </p:spPr>
        <p:txBody>
          <a:bodyPr/>
          <a:lstStyle>
            <a:lvl1pPr marL="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/>
              <a:t>30/07/38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1809486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265212" y="3244851"/>
            <a:ext cx="1620738" cy="7736416"/>
          </a:xfrm>
        </p:spPr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1971675" y="3244851"/>
            <a:ext cx="1620739" cy="7736416"/>
          </a:xfrm>
        </p:spPr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/>
              <a:t>30/07/38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4210797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72381" y="486834"/>
            <a:ext cx="5915025" cy="1767417"/>
          </a:xfrm>
        </p:spPr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/>
              <a:t>30/07/38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5676242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/>
              <a:t>30/07/38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0302923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/>
              <a:t>30/07/38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9079772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3" cy="21336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915543" y="1316567"/>
            <a:ext cx="3471863" cy="6498167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3" cy="508211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/>
              <a:t>30/07/38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9719394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3" cy="21336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2915543" y="1316567"/>
            <a:ext cx="3471863" cy="6498167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3" cy="508211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/>
              <a:t>30/07/38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4685426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71488" y="486834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4843463" y="8475134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0DCC59-A1BC-4CB3-A101-0FAC77023900}" type="datetimeFigureOut">
              <a:rPr lang="ar-SA" smtClean="0"/>
              <a:t>30/07/38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2271713" y="8475134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71488" y="8475134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59BA04-567E-4E97-9580-0BDD8D65B44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2045458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514350" rtl="1" eaLnBrk="1" latinLnBrk="0" hangingPunct="1">
        <a:lnSpc>
          <a:spcPct val="90000"/>
        </a:lnSpc>
        <a:spcBef>
          <a:spcPct val="0"/>
        </a:spcBef>
        <a:buNone/>
        <a:defRPr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88" indent="-128588" algn="r" defTabSz="514350" rtl="1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63" indent="-128588" algn="r" defTabSz="514350" rtl="1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r" defTabSz="514350" rtl="1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r" defTabSz="514350" rtl="1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r" defTabSz="514350" rtl="1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r" defTabSz="514350" rtl="1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r" defTabSz="514350" rtl="1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r" defTabSz="514350" rtl="1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r" defTabSz="514350" rtl="1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514350" rtl="1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r" defTabSz="514350" rtl="1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r" defTabSz="514350" rtl="1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r" defTabSz="514350" rtl="1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r" defTabSz="514350" rtl="1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r" defTabSz="514350" rtl="1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r" defTabSz="514350" rtl="1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r" defTabSz="514350" rtl="1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r" defTabSz="514350" rtl="1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71488" y="486834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4843463" y="8475134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0DCC59-A1BC-4CB3-A101-0FAC77023900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30/07/38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2271713" y="8475134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71488" y="8475134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59BA04-567E-4E97-9580-0BDD8D65B449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62166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r" defTabSz="514350" rtl="1" eaLnBrk="1" latinLnBrk="0" hangingPunct="1">
        <a:lnSpc>
          <a:spcPct val="90000"/>
        </a:lnSpc>
        <a:spcBef>
          <a:spcPct val="0"/>
        </a:spcBef>
        <a:buNone/>
        <a:defRPr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88" indent="-128588" algn="r" defTabSz="514350" rtl="1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63" indent="-128588" algn="r" defTabSz="514350" rtl="1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r" defTabSz="514350" rtl="1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r" defTabSz="514350" rtl="1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r" defTabSz="514350" rtl="1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r" defTabSz="514350" rtl="1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r" defTabSz="514350" rtl="1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r" defTabSz="514350" rtl="1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r" defTabSz="514350" rtl="1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514350" rtl="1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r" defTabSz="514350" rtl="1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r" defTabSz="514350" rtl="1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r" defTabSz="514350" rtl="1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r" defTabSz="514350" rtl="1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r" defTabSz="514350" rtl="1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r" defTabSz="514350" rtl="1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r" defTabSz="514350" rtl="1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r" defTabSz="514350" rtl="1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8.jpg"/><Relationship Id="rId5" Type="http://schemas.openxmlformats.org/officeDocument/2006/relationships/image" Target="../media/image7.jpe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مستطيل 17"/>
          <p:cNvSpPr/>
          <p:nvPr/>
        </p:nvSpPr>
        <p:spPr>
          <a:xfrm>
            <a:off x="151643" y="2403795"/>
            <a:ext cx="6519066" cy="2412290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/>
              <a:t>صثقف</a:t>
            </a:r>
          </a:p>
        </p:txBody>
      </p:sp>
      <p:sp>
        <p:nvSpPr>
          <p:cNvPr id="22" name="مربع نص 21"/>
          <p:cNvSpPr txBox="1"/>
          <p:nvPr/>
        </p:nvSpPr>
        <p:spPr>
          <a:xfrm>
            <a:off x="3485172" y="6891687"/>
            <a:ext cx="3139417" cy="276998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1200" b="1" u="sng" dirty="0"/>
              <a:t>ال</a:t>
            </a:r>
            <a:r>
              <a:rPr lang="ar-SA" sz="1200" b="1" u="sng" dirty="0">
                <a:solidFill>
                  <a:schemeClr val="tx1"/>
                </a:solidFill>
              </a:rPr>
              <a:t>سؤال الثاني </a:t>
            </a:r>
            <a:r>
              <a:rPr lang="ar-SA" sz="1200" b="1" u="sng" dirty="0"/>
              <a:t>: اجيبي عما يلي  :</a:t>
            </a:r>
          </a:p>
          <a:p>
            <a:endParaRPr lang="ar-SA" sz="1200" b="1" u="sng" dirty="0">
              <a:solidFill>
                <a:schemeClr val="tx1"/>
              </a:solidFill>
            </a:endParaRPr>
          </a:p>
          <a:p>
            <a:endParaRPr lang="ar-SA" sz="1200" b="1" u="sng" dirty="0"/>
          </a:p>
          <a:p>
            <a:endParaRPr lang="ar-SA" sz="1200" b="1" u="sng" dirty="0">
              <a:solidFill>
                <a:schemeClr val="tx1"/>
              </a:solidFill>
            </a:endParaRPr>
          </a:p>
          <a:p>
            <a:endParaRPr lang="ar-SA" sz="1200" b="1" u="sng" dirty="0"/>
          </a:p>
          <a:p>
            <a:endParaRPr lang="ar-SA" sz="1200" b="1" u="sng" dirty="0">
              <a:solidFill>
                <a:schemeClr val="tx1"/>
              </a:solidFill>
            </a:endParaRPr>
          </a:p>
          <a:p>
            <a:r>
              <a:rPr lang="ar-SA" sz="1400" b="1" dirty="0">
                <a:solidFill>
                  <a:schemeClr val="tx1"/>
                </a:solidFill>
              </a:rPr>
              <a:t>اسم الشكل ................</a:t>
            </a:r>
          </a:p>
          <a:p>
            <a:r>
              <a:rPr lang="ar-SA" sz="1400" b="1" dirty="0"/>
              <a:t>عدد أضلاعة ..............</a:t>
            </a:r>
          </a:p>
          <a:p>
            <a:r>
              <a:rPr lang="ar-SA" sz="1400" b="1" dirty="0">
                <a:solidFill>
                  <a:schemeClr val="tx1"/>
                </a:solidFill>
              </a:rPr>
              <a:t>عدد رؤوسة: ...............</a:t>
            </a:r>
            <a:endParaRPr lang="ar-SA" sz="1400" b="1" u="sng" dirty="0">
              <a:solidFill>
                <a:schemeClr val="tx1"/>
              </a:solidFill>
            </a:endParaRPr>
          </a:p>
          <a:p>
            <a:endParaRPr lang="ar-SA" sz="1200" b="1" u="sng" dirty="0"/>
          </a:p>
          <a:p>
            <a:endParaRPr lang="ar-SA" sz="1200" b="1" u="sng" dirty="0">
              <a:solidFill>
                <a:schemeClr val="tx1"/>
              </a:solidFill>
            </a:endParaRPr>
          </a:p>
          <a:p>
            <a:endParaRPr lang="ar-SA" sz="1200" b="1" u="sng" dirty="0"/>
          </a:p>
          <a:p>
            <a:endParaRPr lang="ar-SA" sz="1200" b="1" u="sng" dirty="0">
              <a:solidFill>
                <a:schemeClr val="tx1"/>
              </a:solidFill>
            </a:endParaRPr>
          </a:p>
          <a:p>
            <a:endParaRPr lang="ar-SA" sz="1200" b="1" u="sng" dirty="0">
              <a:solidFill>
                <a:schemeClr val="tx1"/>
              </a:solidFill>
            </a:endParaRPr>
          </a:p>
        </p:txBody>
      </p:sp>
      <p:sp>
        <p:nvSpPr>
          <p:cNvPr id="23" name="مستطيل 22"/>
          <p:cNvSpPr/>
          <p:nvPr/>
        </p:nvSpPr>
        <p:spPr>
          <a:xfrm>
            <a:off x="151643" y="4847694"/>
            <a:ext cx="6519066" cy="1953468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4" name="مربع نص 23"/>
          <p:cNvSpPr txBox="1"/>
          <p:nvPr/>
        </p:nvSpPr>
        <p:spPr>
          <a:xfrm>
            <a:off x="3997330" y="4865589"/>
            <a:ext cx="2736733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1200" b="1" u="sng" dirty="0">
                <a:solidFill>
                  <a:schemeClr val="tx1"/>
                </a:solidFill>
              </a:rPr>
              <a:t>السؤال الثالث  </a:t>
            </a:r>
            <a:r>
              <a:rPr lang="ar-SA" sz="1200" b="1" u="sng" dirty="0"/>
              <a:t>: اجيبي عما يلي :</a:t>
            </a:r>
            <a:endParaRPr lang="ar-SA" sz="1200" b="1" u="sng" dirty="0">
              <a:solidFill>
                <a:schemeClr val="tx1"/>
              </a:solidFill>
            </a:endParaRPr>
          </a:p>
        </p:txBody>
      </p:sp>
      <p:sp>
        <p:nvSpPr>
          <p:cNvPr id="25" name="مستطيل 24"/>
          <p:cNvSpPr/>
          <p:nvPr/>
        </p:nvSpPr>
        <p:spPr>
          <a:xfrm>
            <a:off x="151643" y="6873765"/>
            <a:ext cx="6539761" cy="2010897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grpSp>
        <p:nvGrpSpPr>
          <p:cNvPr id="2" name="مجموعة 1"/>
          <p:cNvGrpSpPr/>
          <p:nvPr/>
        </p:nvGrpSpPr>
        <p:grpSpPr>
          <a:xfrm>
            <a:off x="-203041" y="91600"/>
            <a:ext cx="7003966" cy="2228613"/>
            <a:chOff x="-203041" y="91600"/>
            <a:chExt cx="7003966" cy="2228613"/>
          </a:xfrm>
        </p:grpSpPr>
        <p:pic>
          <p:nvPicPr>
            <p:cNvPr id="2060" name="Picture 12" descr="نتيجة بحث الصور عن الرياضيات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34441" b="34061"/>
            <a:stretch/>
          </p:blipFill>
          <p:spPr bwMode="auto">
            <a:xfrm>
              <a:off x="1481870" y="629334"/>
              <a:ext cx="4251289" cy="68486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54" name="Picture 6" descr="نتيجة بحث الصور عن ‪train clipart‬‏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6497" y="493647"/>
              <a:ext cx="3073652" cy="15368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56" name="Picture 8" descr="نتيجة بحث الصور عن ‪train clipart‬‏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0497"/>
            <a:stretch/>
          </p:blipFill>
          <p:spPr bwMode="auto">
            <a:xfrm>
              <a:off x="3258768" y="536473"/>
              <a:ext cx="1700321" cy="14287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Picture 8" descr="نتيجة بحث الصور عن ‪train clipart‬‏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0497"/>
            <a:stretch/>
          </p:blipFill>
          <p:spPr bwMode="auto">
            <a:xfrm>
              <a:off x="4961638" y="526811"/>
              <a:ext cx="1700321" cy="14287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" name="مستطيل 2"/>
            <p:cNvSpPr/>
            <p:nvPr/>
          </p:nvSpPr>
          <p:spPr>
            <a:xfrm>
              <a:off x="3193431" y="1240901"/>
              <a:ext cx="3409909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ar-SA" sz="3600" b="1" dirty="0">
                  <a:solidFill>
                    <a:schemeClr val="bg1"/>
                  </a:solidFill>
                  <a:latin typeface="arial" panose="020B0604020202020204" pitchFamily="34" charset="0"/>
                </a:rPr>
                <a:t>۱   ۲   ۳  ٤  ٥   ٦</a:t>
              </a:r>
              <a:endParaRPr lang="ar-SA" sz="3600" b="1" dirty="0">
                <a:solidFill>
                  <a:schemeClr val="bg1"/>
                </a:solidFill>
              </a:endParaRPr>
            </a:p>
          </p:txBody>
        </p:sp>
        <p:sp>
          <p:nvSpPr>
            <p:cNvPr id="5" name="مستطيل 4"/>
            <p:cNvSpPr/>
            <p:nvPr/>
          </p:nvSpPr>
          <p:spPr>
            <a:xfrm>
              <a:off x="1401644" y="1240900"/>
              <a:ext cx="1733168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ar-SA" sz="3600" b="1" dirty="0">
                  <a:solidFill>
                    <a:prstClr val="white"/>
                  </a:solidFill>
                  <a:latin typeface="arial" panose="020B0604020202020204" pitchFamily="34" charset="0"/>
                </a:rPr>
                <a:t>٧   ۸   ۹</a:t>
              </a:r>
              <a:endParaRPr lang="ar-SA" sz="3600" b="1" dirty="0">
                <a:solidFill>
                  <a:prstClr val="white"/>
                </a:solidFill>
              </a:endParaRPr>
            </a:p>
          </p:txBody>
        </p:sp>
        <p:sp>
          <p:nvSpPr>
            <p:cNvPr id="19" name="مربع نص 18"/>
            <p:cNvSpPr txBox="1"/>
            <p:nvPr/>
          </p:nvSpPr>
          <p:spPr>
            <a:xfrm>
              <a:off x="-203041" y="2043214"/>
              <a:ext cx="6806381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ar-SA" sz="1200" dirty="0"/>
                <a:t>اسم الطالبة </a:t>
              </a:r>
              <a:r>
                <a:rPr lang="ar-SA" sz="900" dirty="0"/>
                <a:t>.......................................................</a:t>
              </a:r>
              <a:r>
                <a:rPr lang="ar-SA" sz="1200" dirty="0"/>
                <a:t> المدرسة</a:t>
              </a:r>
              <a:r>
                <a:rPr lang="ar-SA" sz="900" dirty="0"/>
                <a:t>.........................................</a:t>
              </a:r>
              <a:r>
                <a:rPr lang="ar-SA" sz="1200" dirty="0"/>
                <a:t> الصف </a:t>
              </a:r>
              <a:r>
                <a:rPr lang="ar-SA" sz="900" dirty="0"/>
                <a:t>........................</a:t>
              </a:r>
            </a:p>
          </p:txBody>
        </p:sp>
        <p:sp>
          <p:nvSpPr>
            <p:cNvPr id="30" name="مربع نص 29"/>
            <p:cNvSpPr txBox="1"/>
            <p:nvPr/>
          </p:nvSpPr>
          <p:spPr>
            <a:xfrm>
              <a:off x="5427525" y="230264"/>
              <a:ext cx="1306538" cy="578882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1">
              <a:spAutoFit/>
            </a:bodyPr>
            <a:lstStyle/>
            <a:p>
              <a:r>
                <a:rPr lang="ar-SA" sz="700" dirty="0"/>
                <a:t>المملكة العربية السعودية</a:t>
              </a:r>
            </a:p>
            <a:p>
              <a:r>
                <a:rPr lang="ar-SA" sz="700" dirty="0"/>
                <a:t>وزارة التعليم </a:t>
              </a:r>
            </a:p>
            <a:p>
              <a:r>
                <a:rPr lang="ar-SA" sz="700" dirty="0"/>
                <a:t>مكتب التربية والتعليم بمحافظة الجبيل</a:t>
              </a:r>
            </a:p>
            <a:p>
              <a:r>
                <a:rPr lang="ar-SA" sz="700" dirty="0"/>
                <a:t>قسم الصفوف الأولية</a:t>
              </a:r>
            </a:p>
          </p:txBody>
        </p:sp>
        <p:pic>
          <p:nvPicPr>
            <p:cNvPr id="31" name="Picture 6" descr="نتيجة بحث الصور عن شعار وزارة المعارف بدون خلفية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1691" y="245429"/>
              <a:ext cx="955441" cy="58968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2" name="مستطيل مستدير الزوايا 31"/>
            <p:cNvSpPr/>
            <p:nvPr/>
          </p:nvSpPr>
          <p:spPr>
            <a:xfrm>
              <a:off x="1384520" y="225827"/>
              <a:ext cx="4164363" cy="433795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SA" sz="1400" b="1" dirty="0">
                  <a:solidFill>
                    <a:schemeClr val="tx1"/>
                  </a:solidFill>
                </a:rPr>
                <a:t>نموذج رقم(3)</a:t>
              </a:r>
            </a:p>
            <a:p>
              <a:pPr algn="ctr"/>
              <a:r>
                <a:rPr lang="ar-SA" sz="1400" b="1" dirty="0">
                  <a:solidFill>
                    <a:schemeClr val="tx1"/>
                  </a:solidFill>
                </a:rPr>
                <a:t>الاختبار الدوري للصف</a:t>
              </a:r>
              <a:r>
                <a:rPr lang="ar-SA" sz="1400" dirty="0">
                  <a:solidFill>
                    <a:schemeClr val="tx1"/>
                  </a:solidFill>
                </a:rPr>
                <a:t>.</a:t>
              </a:r>
              <a:r>
                <a:rPr lang="ar-SA" sz="1400" b="1" dirty="0">
                  <a:solidFill>
                    <a:schemeClr val="tx1"/>
                  </a:solidFill>
                </a:rPr>
                <a:t>الثاني الإبتدائي مادة الرياضيات الفترة الرابعة</a:t>
              </a:r>
              <a:endParaRPr lang="ar-SA" sz="1400" dirty="0">
                <a:solidFill>
                  <a:schemeClr val="tx1"/>
                </a:solidFill>
              </a:endParaRPr>
            </a:p>
          </p:txBody>
        </p:sp>
        <p:sp>
          <p:nvSpPr>
            <p:cNvPr id="33" name="مستطيل مستدير الزوايا 32"/>
            <p:cNvSpPr/>
            <p:nvPr/>
          </p:nvSpPr>
          <p:spPr>
            <a:xfrm>
              <a:off x="57075" y="91600"/>
              <a:ext cx="6743850" cy="1974423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</p:grpSp>
      <p:graphicFrame>
        <p:nvGraphicFramePr>
          <p:cNvPr id="28" name="جدول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7979603"/>
              </p:ext>
            </p:extLst>
          </p:nvPr>
        </p:nvGraphicFramePr>
        <p:xfrm>
          <a:off x="151643" y="6862270"/>
          <a:ext cx="3163186" cy="124968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4686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453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019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8910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0141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5676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المعيار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marL="71755" marR="71755" lvl="0" indent="0" algn="ctr" defTabSz="4572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SA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تمييز الأشكال الهندسية المستوية (المربع-المستطيل-المثلث-الدائرة-شبة المنحرف—السداسي) ووصفهاحسب عدد أضلاعها ورؤوسها)</a:t>
                      </a:r>
                      <a:endParaRPr kumimoji="0" lang="x-none" sz="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رقمه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35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2204"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غير 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57150" indent="57150" algn="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ملاحظة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7899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100%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من 90%إلى أقل من 100%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من80% إلى أقل من 90%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1435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أقل</a:t>
                      </a:r>
                      <a:r>
                        <a:rPr lang="ar-SA" sz="800" b="1" baseline="0" dirty="0">
                          <a:solidFill>
                            <a:schemeClr val="tx1"/>
                          </a:solidFill>
                        </a:rPr>
                        <a:t> من 80</a:t>
                      </a: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rtl="1"/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29" name="جدول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6584381"/>
              </p:ext>
            </p:extLst>
          </p:nvPr>
        </p:nvGraphicFramePr>
        <p:xfrm>
          <a:off x="151027" y="4847694"/>
          <a:ext cx="3304929" cy="100584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5137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171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694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3618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5830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1008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المعيار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4572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SA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المقارنة بين شكلين مستويين وبين مجسمين </a:t>
                      </a:r>
                      <a:endParaRPr kumimoji="0" lang="x-none" sz="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baseline="0" dirty="0">
                          <a:solidFill>
                            <a:schemeClr val="tx1"/>
                          </a:solidFill>
                        </a:rPr>
                        <a:t>رقمه   </a:t>
                      </a:r>
                    </a:p>
                    <a:p>
                      <a:pPr algn="ctr" rtl="1"/>
                      <a:r>
                        <a:rPr lang="ar-SA" sz="800" b="1" baseline="0" dirty="0">
                          <a:solidFill>
                            <a:schemeClr val="tx1"/>
                          </a:solidFill>
                        </a:rPr>
                        <a:t>      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800" b="1" baseline="0" dirty="0">
                          <a:solidFill>
                            <a:schemeClr val="tx1"/>
                          </a:solidFill>
                        </a:rPr>
                        <a:t>36 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2204"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غير 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57150" indent="57150" algn="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ملاحظة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100%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من 90%إلى أقل من 100%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من80% إلى أقل من 90%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1435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أقل</a:t>
                      </a:r>
                      <a:r>
                        <a:rPr lang="ar-SA" sz="800" b="1" baseline="0" dirty="0">
                          <a:solidFill>
                            <a:schemeClr val="tx1"/>
                          </a:solidFill>
                        </a:rPr>
                        <a:t> من 80</a:t>
                      </a: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rtl="1"/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0" name="مربع نص 39"/>
          <p:cNvSpPr txBox="1"/>
          <p:nvPr/>
        </p:nvSpPr>
        <p:spPr>
          <a:xfrm>
            <a:off x="3159237" y="5484138"/>
            <a:ext cx="3490452" cy="136652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>
              <a:lnSpc>
                <a:spcPct val="115000"/>
              </a:lnSpc>
              <a:spcAft>
                <a:spcPts val="0"/>
              </a:spcAft>
              <a:tabLst>
                <a:tab pos="930910" algn="l"/>
              </a:tabLst>
            </a:pPr>
            <a:endParaRPr lang="ar-SA" sz="1200" dirty="0">
              <a:solidFill>
                <a:schemeClr val="accent5">
                  <a:lumMod val="75000"/>
                </a:schemeClr>
              </a:solidFill>
              <a:effectLst/>
              <a:latin typeface="Times New Roman"/>
              <a:ea typeface="Times New Roman"/>
              <a:cs typeface="Microsoft Sans Serif"/>
            </a:endParaRPr>
          </a:p>
          <a:p>
            <a:pPr algn="r" rtl="1">
              <a:lnSpc>
                <a:spcPct val="115000"/>
              </a:lnSpc>
              <a:spcAft>
                <a:spcPts val="0"/>
              </a:spcAft>
              <a:tabLst>
                <a:tab pos="930910" algn="l"/>
              </a:tabLst>
            </a:pPr>
            <a:endParaRPr lang="ar-SA" sz="1200" dirty="0">
              <a:solidFill>
                <a:schemeClr val="accent5">
                  <a:lumMod val="75000"/>
                </a:schemeClr>
              </a:solidFill>
              <a:latin typeface="Times New Roman"/>
              <a:ea typeface="Times New Roman"/>
              <a:cs typeface="Microsoft Sans Serif"/>
            </a:endParaRPr>
          </a:p>
          <a:p>
            <a:pPr algn="r" rtl="1">
              <a:lnSpc>
                <a:spcPct val="115000"/>
              </a:lnSpc>
              <a:spcAft>
                <a:spcPts val="0"/>
              </a:spcAft>
              <a:tabLst>
                <a:tab pos="930910" algn="l"/>
              </a:tabLst>
            </a:pPr>
            <a:r>
              <a:rPr lang="ar-SA" sz="1200" dirty="0">
                <a:solidFill>
                  <a:schemeClr val="accent5">
                    <a:lumMod val="75000"/>
                  </a:schemeClr>
                </a:solidFill>
                <a:effectLst/>
                <a:latin typeface="Times New Roman"/>
                <a:ea typeface="Times New Roman"/>
                <a:cs typeface="Microsoft Sans Serif"/>
              </a:rPr>
              <a:t>                                      </a:t>
            </a:r>
            <a:endParaRPr lang="ar-SA" sz="1200" dirty="0">
              <a:solidFill>
                <a:schemeClr val="accent5">
                  <a:lumMod val="75000"/>
                </a:schemeClr>
              </a:solidFill>
              <a:latin typeface="Times New Roman"/>
              <a:ea typeface="Times New Roman"/>
              <a:cs typeface="Microsoft Sans Serif"/>
            </a:endParaRPr>
          </a:p>
          <a:p>
            <a:pPr algn="r" rtl="1">
              <a:lnSpc>
                <a:spcPct val="115000"/>
              </a:lnSpc>
              <a:spcAft>
                <a:spcPts val="0"/>
              </a:spcAft>
              <a:tabLst>
                <a:tab pos="930910" algn="l"/>
              </a:tabLst>
            </a:pPr>
            <a:r>
              <a:rPr lang="ar-SA" sz="1200" dirty="0">
                <a:solidFill>
                  <a:schemeClr val="accent5">
                    <a:lumMod val="75000"/>
                  </a:schemeClr>
                </a:solidFill>
                <a:effectLst/>
                <a:latin typeface="Times New Roman"/>
                <a:ea typeface="Times New Roman"/>
                <a:cs typeface="Microsoft Sans Serif"/>
              </a:rPr>
              <a:t>المجسم هو ...........               المجسم هو .................                                   </a:t>
            </a:r>
            <a:r>
              <a:rPr lang="ar-SA" sz="1200" dirty="0">
                <a:solidFill>
                  <a:schemeClr val="accent5">
                    <a:lumMod val="75000"/>
                  </a:schemeClr>
                </a:solidFill>
                <a:latin typeface="Times New Roman"/>
                <a:ea typeface="Times New Roman"/>
                <a:cs typeface="Microsoft Sans Serif"/>
              </a:rPr>
              <a:t>                                </a:t>
            </a:r>
            <a:r>
              <a:rPr lang="ar-SA" sz="1200" dirty="0">
                <a:solidFill>
                  <a:schemeClr val="accent5">
                    <a:lumMod val="75000"/>
                  </a:schemeClr>
                </a:solidFill>
                <a:effectLst/>
                <a:latin typeface="Times New Roman"/>
                <a:ea typeface="Times New Roman"/>
                <a:cs typeface="Microsoft Sans Serif"/>
              </a:rPr>
              <a:t> ........حرفآ و........رؤوس        </a:t>
            </a:r>
            <a:r>
              <a:rPr lang="ar-SA" sz="1200" dirty="0">
                <a:solidFill>
                  <a:schemeClr val="accent5">
                    <a:lumMod val="75000"/>
                  </a:schemeClr>
                </a:solidFill>
                <a:latin typeface="Times New Roman"/>
                <a:ea typeface="Times New Roman"/>
                <a:cs typeface="Microsoft Sans Serif"/>
              </a:rPr>
              <a:t>.......حرفآ و.............رؤوس </a:t>
            </a:r>
          </a:p>
          <a:p>
            <a:pPr algn="r" rtl="1">
              <a:lnSpc>
                <a:spcPct val="115000"/>
              </a:lnSpc>
              <a:spcAft>
                <a:spcPts val="0"/>
              </a:spcAft>
              <a:tabLst>
                <a:tab pos="930910" algn="l"/>
              </a:tabLst>
            </a:pPr>
            <a:endParaRPr lang="ar-SA" sz="1200" dirty="0">
              <a:solidFill>
                <a:schemeClr val="accent5">
                  <a:lumMod val="75000"/>
                </a:schemeClr>
              </a:solidFill>
              <a:effectLst/>
              <a:latin typeface="Times New Roman"/>
              <a:ea typeface="Times New Roman"/>
              <a:cs typeface="Microsoft Sans Serif"/>
            </a:endParaRPr>
          </a:p>
        </p:txBody>
      </p:sp>
      <p:sp>
        <p:nvSpPr>
          <p:cNvPr id="9" name="مثلث متساوي الساقين 8"/>
          <p:cNvSpPr/>
          <p:nvPr/>
        </p:nvSpPr>
        <p:spPr>
          <a:xfrm>
            <a:off x="4166602" y="7151456"/>
            <a:ext cx="1058467" cy="727757"/>
          </a:xfrm>
          <a:prstGeom prst="triangle">
            <a:avLst>
              <a:gd name="adj" fmla="val 47098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0" name="مكعب 19"/>
          <p:cNvSpPr/>
          <p:nvPr/>
        </p:nvSpPr>
        <p:spPr>
          <a:xfrm>
            <a:off x="5974989" y="5443117"/>
            <a:ext cx="549196" cy="550690"/>
          </a:xfrm>
          <a:prstGeom prst="cub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6" name="شكل بيضاوي 25"/>
          <p:cNvSpPr/>
          <p:nvPr/>
        </p:nvSpPr>
        <p:spPr>
          <a:xfrm>
            <a:off x="3983694" y="5443117"/>
            <a:ext cx="643930" cy="618894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47" name="قوس 46"/>
          <p:cNvSpPr/>
          <p:nvPr/>
        </p:nvSpPr>
        <p:spPr>
          <a:xfrm>
            <a:off x="3624376" y="5663782"/>
            <a:ext cx="972049" cy="347075"/>
          </a:xfrm>
          <a:prstGeom prst="arc">
            <a:avLst>
              <a:gd name="adj1" fmla="val 14277151"/>
              <a:gd name="adj2" fmla="val 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cxnSp>
        <p:nvCxnSpPr>
          <p:cNvPr id="34" name="Straight Connector 33"/>
          <p:cNvCxnSpPr>
            <a:cxnSpLocks/>
          </p:cNvCxnSpPr>
          <p:nvPr/>
        </p:nvCxnSpPr>
        <p:spPr>
          <a:xfrm>
            <a:off x="5045667" y="5310543"/>
            <a:ext cx="0" cy="13665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مربع نص 21"/>
          <p:cNvSpPr txBox="1"/>
          <p:nvPr/>
        </p:nvSpPr>
        <p:spPr>
          <a:xfrm>
            <a:off x="3873446" y="2484268"/>
            <a:ext cx="2853179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1200" b="1" u="sng" dirty="0">
                <a:solidFill>
                  <a:prstClr val="black"/>
                </a:solidFill>
              </a:rPr>
              <a:t>السؤال الأول :</a:t>
            </a:r>
          </a:p>
          <a:p>
            <a:r>
              <a:rPr lang="ar-SA" sz="1400" b="1" u="sng" dirty="0">
                <a:solidFill>
                  <a:prstClr val="black"/>
                </a:solidFill>
              </a:rPr>
              <a:t>أ</a:t>
            </a:r>
            <a:r>
              <a:rPr lang="ar-SA" sz="1400" b="1" dirty="0">
                <a:solidFill>
                  <a:prstClr val="black"/>
                </a:solidFill>
              </a:rPr>
              <a:t>رتب الأشكال حسب مساحاتها   مبتدئة بالشكل ذي المساحة الأكبر: </a:t>
            </a:r>
            <a:endParaRPr lang="ar-SA" sz="1400" b="1" u="sng" dirty="0">
              <a:solidFill>
                <a:prstClr val="black"/>
              </a:solidFill>
            </a:endParaRPr>
          </a:p>
        </p:txBody>
      </p:sp>
      <p:sp>
        <p:nvSpPr>
          <p:cNvPr id="36" name="مثلث متساوي الساقين 12"/>
          <p:cNvSpPr/>
          <p:nvPr/>
        </p:nvSpPr>
        <p:spPr>
          <a:xfrm>
            <a:off x="4596425" y="3106227"/>
            <a:ext cx="1215373" cy="1019435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37" name="مثلث متساوي الساقين 11"/>
          <p:cNvSpPr/>
          <p:nvPr/>
        </p:nvSpPr>
        <p:spPr>
          <a:xfrm>
            <a:off x="3607514" y="3307523"/>
            <a:ext cx="752360" cy="741978"/>
          </a:xfrm>
          <a:prstGeom prst="triangl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38" name="مثلث متساوي الساقين 13"/>
          <p:cNvSpPr/>
          <p:nvPr/>
        </p:nvSpPr>
        <p:spPr>
          <a:xfrm>
            <a:off x="6006489" y="3584932"/>
            <a:ext cx="517696" cy="509718"/>
          </a:xfrm>
          <a:prstGeom prst="triangl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39" name="مربع نص 15"/>
          <p:cNvSpPr txBox="1"/>
          <p:nvPr/>
        </p:nvSpPr>
        <p:spPr>
          <a:xfrm>
            <a:off x="3357272" y="4243302"/>
            <a:ext cx="3376791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dirty="0"/>
              <a:t>..........        ...........          .........</a:t>
            </a:r>
          </a:p>
        </p:txBody>
      </p:sp>
      <p:graphicFrame>
        <p:nvGraphicFramePr>
          <p:cNvPr id="41" name="جدول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7507906"/>
              </p:ext>
            </p:extLst>
          </p:nvPr>
        </p:nvGraphicFramePr>
        <p:xfrm>
          <a:off x="155565" y="2415645"/>
          <a:ext cx="3201707" cy="102108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4977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15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454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462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0376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1689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المعيار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marL="71755" marR="71755" lvl="0" indent="0" algn="ctr" defTabSz="4572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SA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+mn-cs"/>
                        </a:rPr>
                        <a:t>المقارنة بين مساحات أشكال مختلفة وترتيبها </a:t>
                      </a:r>
                      <a:endParaRPr kumimoji="0" lang="en-US" sz="9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/>
                        <a:ea typeface="Times New Roman"/>
                        <a:cs typeface="+mn-cs"/>
                      </a:endParaRPr>
                    </a:p>
                    <a:p>
                      <a:pPr marL="71755" marR="71755" lvl="0" indent="0" algn="ctr" defTabSz="4572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9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رقمه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39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2204"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غير 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57150" indent="57150" algn="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ملاحظة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7899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100%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من 90%إلى أقل من 100%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من80% إلى أقل من 90%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1435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أقل</a:t>
                      </a:r>
                      <a:r>
                        <a:rPr lang="ar-SA" sz="800" b="1" baseline="0" dirty="0">
                          <a:solidFill>
                            <a:schemeClr val="tx1"/>
                          </a:solidFill>
                        </a:rPr>
                        <a:t> من 80</a:t>
                      </a: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rtl="1"/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965025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مستطيل 17"/>
          <p:cNvSpPr/>
          <p:nvPr/>
        </p:nvSpPr>
        <p:spPr>
          <a:xfrm>
            <a:off x="227865" y="330297"/>
            <a:ext cx="6519066" cy="3682145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solidFill>
                <a:prstClr val="white"/>
              </a:solidFill>
            </a:endParaRPr>
          </a:p>
        </p:txBody>
      </p:sp>
      <p:sp>
        <p:nvSpPr>
          <p:cNvPr id="21" name="مربع نص 20"/>
          <p:cNvSpPr txBox="1"/>
          <p:nvPr/>
        </p:nvSpPr>
        <p:spPr>
          <a:xfrm>
            <a:off x="5326340" y="450201"/>
            <a:ext cx="1399896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1200" b="1" u="sng" dirty="0">
                <a:solidFill>
                  <a:prstClr val="black"/>
                </a:solidFill>
              </a:rPr>
              <a:t>السؤال الرابع:</a:t>
            </a:r>
          </a:p>
        </p:txBody>
      </p:sp>
      <p:sp>
        <p:nvSpPr>
          <p:cNvPr id="23" name="مستطيل 22"/>
          <p:cNvSpPr/>
          <p:nvPr/>
        </p:nvSpPr>
        <p:spPr>
          <a:xfrm>
            <a:off x="227865" y="4048391"/>
            <a:ext cx="6543584" cy="4072027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solidFill>
                <a:prstClr val="white"/>
              </a:solidFill>
            </a:endParaRPr>
          </a:p>
        </p:txBody>
      </p:sp>
      <p:sp>
        <p:nvSpPr>
          <p:cNvPr id="26" name="مربع نص 25"/>
          <p:cNvSpPr txBox="1"/>
          <p:nvPr/>
        </p:nvSpPr>
        <p:spPr>
          <a:xfrm>
            <a:off x="123203" y="8317827"/>
            <a:ext cx="6534721" cy="2616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1050" b="1" dirty="0">
                <a:solidFill>
                  <a:prstClr val="black"/>
                </a:solidFill>
              </a:rPr>
              <a:t>تمنياتي لك بالتوفيق                                                                                           معلمة المادة :</a:t>
            </a:r>
          </a:p>
        </p:txBody>
      </p:sp>
      <p:sp>
        <p:nvSpPr>
          <p:cNvPr id="34" name="Rectangle 146"/>
          <p:cNvSpPr>
            <a:spLocks noChangeArrowheads="1"/>
          </p:cNvSpPr>
          <p:nvPr/>
        </p:nvSpPr>
        <p:spPr bwMode="auto">
          <a:xfrm>
            <a:off x="4386855" y="1326286"/>
            <a:ext cx="2186882" cy="11233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tabLst>
                <a:tab pos="2073275" algn="l"/>
              </a:tabLst>
            </a:pPr>
            <a:r>
              <a:rPr lang="ar-SA" sz="1200" kern="0" dirty="0">
                <a:solidFill>
                  <a:sysClr val="windowText" lastClr="000000"/>
                </a:solidFill>
                <a:latin typeface="Times New Roman"/>
                <a:ea typeface="Times New Roman"/>
                <a:cs typeface="Microsoft Sans Serif"/>
              </a:rPr>
              <a:t>قيسي طول القلم مستعملة وحدة القياس   </a:t>
            </a:r>
          </a:p>
          <a:p>
            <a:endParaRPr lang="ar-SA" sz="1600" b="1" kern="0" dirty="0">
              <a:solidFill>
                <a:sysClr val="windowText" lastClr="000000"/>
              </a:solidFill>
              <a:latin typeface="Times New Roman"/>
              <a:ea typeface="Times New Roman"/>
              <a:cs typeface="Microsoft Sans Serif"/>
            </a:endParaRPr>
          </a:p>
          <a:p>
            <a:r>
              <a:rPr lang="ar-SA" sz="1400" kern="0" dirty="0">
                <a:solidFill>
                  <a:sysClr val="windowText" lastClr="000000"/>
                </a:solidFill>
                <a:latin typeface="Times New Roman"/>
                <a:ea typeface="Times New Roman"/>
              </a:rPr>
              <a:t>القياس ...................</a:t>
            </a:r>
            <a:r>
              <a:rPr lang="ar-SA" sz="1400" kern="0" dirty="0" err="1">
                <a:solidFill>
                  <a:sysClr val="windowText" lastClr="000000"/>
                </a:solidFill>
                <a:latin typeface="Times New Roman"/>
                <a:ea typeface="Times New Roman"/>
              </a:rPr>
              <a:t>تقريبآ</a:t>
            </a:r>
            <a:endParaRPr lang="ar-SA" sz="1400" kern="0" dirty="0">
              <a:solidFill>
                <a:sysClr val="windowText" lastClr="000000"/>
              </a:solidFill>
              <a:latin typeface="Times New Roman"/>
              <a:ea typeface="Times New Roman"/>
            </a:endParaRPr>
          </a:p>
          <a:p>
            <a:endParaRPr lang="ar-SA" sz="1100" b="1" kern="0" dirty="0">
              <a:latin typeface="Microsoft Sans Serif" pitchFamily="34" charset="0"/>
              <a:ea typeface="Times New Roman"/>
              <a:cs typeface="Microsoft Sans Serif" pitchFamily="34" charset="0"/>
              <a:sym typeface="Wingdings" pitchFamily="2" charset="2"/>
            </a:endParaRPr>
          </a:p>
          <a:p>
            <a:endParaRPr lang="en-US" sz="1400" kern="0" dirty="0">
              <a:solidFill>
                <a:sysClr val="windowText" lastClr="000000"/>
              </a:solidFill>
              <a:latin typeface="Times New Roman"/>
              <a:ea typeface="Times New Roman"/>
            </a:endParaRPr>
          </a:p>
        </p:txBody>
      </p:sp>
      <p:sp>
        <p:nvSpPr>
          <p:cNvPr id="41" name="Text Box 172"/>
          <p:cNvSpPr txBox="1">
            <a:spLocks noChangeArrowheads="1"/>
          </p:cNvSpPr>
          <p:nvPr/>
        </p:nvSpPr>
        <p:spPr bwMode="auto">
          <a:xfrm>
            <a:off x="7767084" y="4819319"/>
            <a:ext cx="2890565" cy="6783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ts val="1000"/>
              </a:spcAft>
            </a:pPr>
            <a:endParaRPr lang="ar-SA" b="1" dirty="0">
              <a:solidFill>
                <a:srgbClr val="6600CC"/>
              </a:solidFill>
              <a:latin typeface="Microsoft Sans Serif"/>
              <a:ea typeface="Times New Roman"/>
            </a:endParaRPr>
          </a:p>
        </p:txBody>
      </p:sp>
      <p:graphicFrame>
        <p:nvGraphicFramePr>
          <p:cNvPr id="79" name="جدول 7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5163356"/>
              </p:ext>
            </p:extLst>
          </p:nvPr>
        </p:nvGraphicFramePr>
        <p:xfrm>
          <a:off x="227865" y="371065"/>
          <a:ext cx="3370358" cy="112776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5239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32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8473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706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3938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184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47899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المعيار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4572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SA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قياس الطول </a:t>
                      </a:r>
                      <a:r>
                        <a:rPr kumimoji="0" lang="ar-SA" sz="8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وتقديرة</a:t>
                      </a:r>
                      <a:r>
                        <a:rPr kumimoji="0" lang="ar-SA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ar-SA" sz="8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بإستعمال</a:t>
                      </a:r>
                      <a:r>
                        <a:rPr kumimoji="0" lang="ar-SA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(وحدات غير قياسية ،مسطرة السنتمترات) </a:t>
                      </a:r>
                      <a:endParaRPr kumimoji="0" lang="x-none" sz="8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 rtl="1"/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رقمه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38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2204"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غير 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57150" indent="57150" algn="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ملاحظة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7899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100%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من 90%إلى أقل من 100%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من80% إلى أقل من 90%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1435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أقل</a:t>
                      </a:r>
                      <a:r>
                        <a:rPr lang="ar-SA" sz="800" b="1" baseline="0" dirty="0">
                          <a:solidFill>
                            <a:schemeClr val="tx1"/>
                          </a:solidFill>
                        </a:rPr>
                        <a:t> من 80</a:t>
                      </a: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rtl="1"/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2054" name="Picture 6" descr="C:\Users\Hmaed\AppData\Local\Microsoft\Windows\INetCache\IE\CS815EIS\pencil-15539-large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084196">
            <a:off x="4505666" y="109802"/>
            <a:ext cx="1114971" cy="16966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5" name="Picture 7" descr="C:\Users\Hmaed\AppData\Local\Microsoft\Windows\INetCache\IE\9ZKKQ9GC\PngMedium-Paper-Clip-14208[1]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8621" y="1385194"/>
            <a:ext cx="533691" cy="2365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" name="رابط مستقيم 2"/>
          <p:cNvCxnSpPr>
            <a:cxnSpLocks/>
            <a:stCxn id="18" idx="3"/>
            <a:endCxn id="18" idx="1"/>
          </p:cNvCxnSpPr>
          <p:nvPr/>
        </p:nvCxnSpPr>
        <p:spPr>
          <a:xfrm flipH="1">
            <a:off x="227865" y="2171370"/>
            <a:ext cx="6519066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2056" name="Picture 8" descr="C:\Users\Hmaed\AppData\Local\Microsoft\Windows\INetCache\IE\LWE564QB\thumb-pencil-0-15539[1]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091955">
            <a:off x="4065575" y="1636319"/>
            <a:ext cx="1221255" cy="18089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رابط كسهم مستقيم 4"/>
          <p:cNvCxnSpPr>
            <a:cxnSpLocks/>
          </p:cNvCxnSpPr>
          <p:nvPr/>
        </p:nvCxnSpPr>
        <p:spPr>
          <a:xfrm flipV="1">
            <a:off x="3665034" y="2797331"/>
            <a:ext cx="2101435" cy="18526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1" name="مستطيل 10"/>
          <p:cNvSpPr/>
          <p:nvPr/>
        </p:nvSpPr>
        <p:spPr>
          <a:xfrm>
            <a:off x="3242568" y="2845612"/>
            <a:ext cx="328605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dirty="0"/>
              <a:t>قيسي طول هذا القلم بالسنتمترات </a:t>
            </a:r>
          </a:p>
          <a:p>
            <a:r>
              <a:rPr lang="ar-SA" dirty="0"/>
              <a:t>القياس ....................سنتمترآ  تقريباً</a:t>
            </a:r>
          </a:p>
        </p:txBody>
      </p:sp>
      <p:sp>
        <p:nvSpPr>
          <p:cNvPr id="24" name="مربع نص 3"/>
          <p:cNvSpPr txBox="1"/>
          <p:nvPr/>
        </p:nvSpPr>
        <p:spPr>
          <a:xfrm>
            <a:off x="2175501" y="4393288"/>
            <a:ext cx="4550735" cy="193899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lvl="0" defTabSz="457200">
              <a:tabLst>
                <a:tab pos="1248410" algn="l"/>
              </a:tabLst>
            </a:pPr>
            <a:r>
              <a:rPr lang="ar-SA" sz="1400" dirty="0">
                <a:solidFill>
                  <a:prstClr val="black"/>
                </a:solidFill>
                <a:latin typeface="Times New Roman"/>
                <a:ea typeface="Times New Roman"/>
                <a:cs typeface="Microsoft Sans Serif"/>
              </a:rPr>
              <a:t>لضفدع أربعة أرجل ،ولضفدعان ثماني أرجل .</a:t>
            </a:r>
          </a:p>
          <a:p>
            <a:pPr lvl="0" defTabSz="457200">
              <a:tabLst>
                <a:tab pos="1248410" algn="l"/>
              </a:tabLst>
            </a:pPr>
            <a:r>
              <a:rPr lang="ar-SA" sz="1400" dirty="0">
                <a:solidFill>
                  <a:prstClr val="black"/>
                </a:solidFill>
                <a:latin typeface="Times New Roman"/>
                <a:ea typeface="Times New Roman"/>
                <a:cs typeface="Microsoft Sans Serif"/>
              </a:rPr>
              <a:t>فكم رجلآ لثلاثة ضفادع ؟</a:t>
            </a:r>
          </a:p>
          <a:p>
            <a:pPr lvl="0" defTabSz="457200">
              <a:tabLst>
                <a:tab pos="1248410" algn="l"/>
              </a:tabLst>
            </a:pPr>
            <a:r>
              <a:rPr lang="ar-SA" sz="1400" dirty="0">
                <a:solidFill>
                  <a:prstClr val="black"/>
                </a:solidFill>
                <a:latin typeface="Times New Roman"/>
                <a:ea typeface="Times New Roman"/>
                <a:cs typeface="Microsoft Sans Serif"/>
              </a:rPr>
              <a:t>الفهم :</a:t>
            </a:r>
            <a:r>
              <a:rPr lang="ar-SA" sz="1400" dirty="0">
                <a:solidFill>
                  <a:srgbClr val="FF0000"/>
                </a:solidFill>
                <a:latin typeface="Times New Roman"/>
                <a:ea typeface="Times New Roman"/>
                <a:cs typeface="Microsoft Sans Serif"/>
              </a:rPr>
              <a:t>ا</a:t>
            </a:r>
            <a:r>
              <a:rPr lang="ar-SA" sz="1200" u="sng" dirty="0">
                <a:solidFill>
                  <a:srgbClr val="FF0000"/>
                </a:solidFill>
                <a:latin typeface="Times New Roman"/>
                <a:ea typeface="Times New Roman"/>
                <a:cs typeface="Microsoft Sans Serif"/>
              </a:rPr>
              <a:t>لمعطيات : </a:t>
            </a:r>
            <a:r>
              <a:rPr lang="ar-SA" sz="1200" dirty="0">
                <a:latin typeface="Times New Roman"/>
                <a:ea typeface="Times New Roman"/>
                <a:cs typeface="Microsoft Sans Serif"/>
              </a:rPr>
              <a:t>الضفدع له ........أرجل ،والضفدعان لهما </a:t>
            </a:r>
          </a:p>
          <a:p>
            <a:pPr lvl="0" defTabSz="457200">
              <a:tabLst>
                <a:tab pos="1248410" algn="l"/>
              </a:tabLst>
            </a:pPr>
            <a:r>
              <a:rPr lang="ar-SA" sz="1200" dirty="0">
                <a:latin typeface="Times New Roman"/>
                <a:ea typeface="Times New Roman"/>
                <a:cs typeface="Microsoft Sans Serif"/>
              </a:rPr>
              <a:t>.......أرجل </a:t>
            </a:r>
          </a:p>
          <a:p>
            <a:pPr lvl="0" defTabSz="457200">
              <a:tabLst>
                <a:tab pos="1248410" algn="l"/>
              </a:tabLst>
            </a:pPr>
            <a:r>
              <a:rPr lang="ar-SA" sz="1200" u="sng" dirty="0">
                <a:solidFill>
                  <a:srgbClr val="FF0000"/>
                </a:solidFill>
                <a:latin typeface="Times New Roman"/>
                <a:ea typeface="Times New Roman"/>
                <a:cs typeface="Microsoft Sans Serif"/>
              </a:rPr>
              <a:t>المطلوب </a:t>
            </a:r>
            <a:r>
              <a:rPr lang="ar-SA" sz="1200" dirty="0">
                <a:solidFill>
                  <a:srgbClr val="FF0000"/>
                </a:solidFill>
                <a:latin typeface="Times New Roman"/>
                <a:ea typeface="Times New Roman"/>
                <a:cs typeface="Microsoft Sans Serif"/>
              </a:rPr>
              <a:t>: </a:t>
            </a:r>
            <a:r>
              <a:rPr lang="ar-SA" sz="1200" dirty="0">
                <a:latin typeface="Times New Roman"/>
                <a:ea typeface="Times New Roman"/>
                <a:cs typeface="Microsoft Sans Serif"/>
              </a:rPr>
              <a:t>كم....................................؟</a:t>
            </a:r>
          </a:p>
          <a:p>
            <a:pPr lvl="0" defTabSz="457200">
              <a:tabLst>
                <a:tab pos="1248410" algn="l"/>
              </a:tabLst>
            </a:pPr>
            <a:r>
              <a:rPr lang="ar-SA" sz="1200" dirty="0">
                <a:latin typeface="Times New Roman"/>
                <a:ea typeface="Times New Roman"/>
                <a:cs typeface="Microsoft Sans Serif"/>
              </a:rPr>
              <a:t>اخطط : استعمل انشاء.........................</a:t>
            </a:r>
            <a:endParaRPr lang="ar-SA" sz="1200" dirty="0">
              <a:solidFill>
                <a:prstClr val="black"/>
              </a:solidFill>
              <a:latin typeface="Times New Roman"/>
              <a:ea typeface="Times New Roman"/>
              <a:cs typeface="Microsoft Sans Serif"/>
            </a:endParaRPr>
          </a:p>
          <a:p>
            <a:pPr lvl="0" defTabSz="457200">
              <a:tabLst>
                <a:tab pos="1248410" algn="l"/>
              </a:tabLst>
            </a:pPr>
            <a:r>
              <a:rPr lang="ar-SA" sz="1400" dirty="0">
                <a:latin typeface="Times New Roman"/>
                <a:ea typeface="Times New Roman"/>
                <a:cs typeface="Microsoft Sans Serif"/>
              </a:rPr>
              <a:t>الحل :</a:t>
            </a:r>
          </a:p>
          <a:p>
            <a:pPr lvl="0" defTabSz="457200">
              <a:tabLst>
                <a:tab pos="1248410" algn="l"/>
              </a:tabLst>
            </a:pPr>
            <a:endParaRPr lang="ar-SA" sz="1400" dirty="0">
              <a:latin typeface="Times New Roman"/>
              <a:ea typeface="Times New Roman"/>
              <a:cs typeface="Microsoft Sans Serif"/>
            </a:endParaRPr>
          </a:p>
          <a:p>
            <a:pPr lvl="0" defTabSz="457200">
              <a:tabLst>
                <a:tab pos="1248410" algn="l"/>
              </a:tabLst>
            </a:pPr>
            <a:endParaRPr lang="en-US" sz="1400" dirty="0">
              <a:solidFill>
                <a:prstClr val="black"/>
              </a:solidFill>
              <a:latin typeface="Times New Roman"/>
              <a:ea typeface="Times New Roman"/>
            </a:endParaRPr>
          </a:p>
        </p:txBody>
      </p:sp>
      <p:graphicFrame>
        <p:nvGraphicFramePr>
          <p:cNvPr id="25" name="Table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5071014"/>
              </p:ext>
            </p:extLst>
          </p:nvPr>
        </p:nvGraphicFramePr>
        <p:xfrm>
          <a:off x="3242570" y="5948697"/>
          <a:ext cx="3416244" cy="535918"/>
        </p:xfrm>
        <a:graphic>
          <a:graphicData uri="http://schemas.openxmlformats.org/drawingml/2006/table">
            <a:tbl>
              <a:tblPr rtl="1" firstRow="1" bandRow="1">
                <a:tableStyleId>{5DA37D80-6434-44D0-A028-1B22A696006F}</a:tableStyleId>
              </a:tblPr>
              <a:tblGrid>
                <a:gridCol w="854061">
                  <a:extLst>
                    <a:ext uri="{9D8B030D-6E8A-4147-A177-3AD203B41FA5}">
                      <a16:colId xmlns:a16="http://schemas.microsoft.com/office/drawing/2014/main" val="2604636514"/>
                    </a:ext>
                  </a:extLst>
                </a:gridCol>
                <a:gridCol w="854061">
                  <a:extLst>
                    <a:ext uri="{9D8B030D-6E8A-4147-A177-3AD203B41FA5}">
                      <a16:colId xmlns:a16="http://schemas.microsoft.com/office/drawing/2014/main" val="139362137"/>
                    </a:ext>
                  </a:extLst>
                </a:gridCol>
                <a:gridCol w="854061">
                  <a:extLst>
                    <a:ext uri="{9D8B030D-6E8A-4147-A177-3AD203B41FA5}">
                      <a16:colId xmlns:a16="http://schemas.microsoft.com/office/drawing/2014/main" val="1271304444"/>
                    </a:ext>
                  </a:extLst>
                </a:gridCol>
                <a:gridCol w="854061">
                  <a:extLst>
                    <a:ext uri="{9D8B030D-6E8A-4147-A177-3AD203B41FA5}">
                      <a16:colId xmlns:a16="http://schemas.microsoft.com/office/drawing/2014/main" val="2882711980"/>
                    </a:ext>
                  </a:extLst>
                </a:gridCol>
              </a:tblGrid>
              <a:tr h="267959">
                <a:tc>
                  <a:txBody>
                    <a:bodyPr/>
                    <a:lstStyle/>
                    <a:p>
                      <a:pPr algn="ctr" rtl="1"/>
                      <a:r>
                        <a:rPr lang="ar-SA" dirty="0">
                          <a:solidFill>
                            <a:srgbClr val="C00000"/>
                          </a:solidFill>
                        </a:rPr>
                        <a:t>عدد الضفادع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/>
                        <a:t>ضفدع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/>
                        <a:t>ضفدعان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/>
                        <a:t>ثلاث ضفادع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196868"/>
                  </a:ext>
                </a:extLst>
              </a:tr>
              <a:tr h="267959">
                <a:tc>
                  <a:txBody>
                    <a:bodyPr/>
                    <a:lstStyle/>
                    <a:p>
                      <a:pPr algn="ctr" rtl="1"/>
                      <a:r>
                        <a:rPr lang="ar-SA" dirty="0">
                          <a:solidFill>
                            <a:srgbClr val="C00000"/>
                          </a:solidFill>
                        </a:rPr>
                        <a:t>عدد الأرجل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/>
                        <a:t>  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1742581"/>
                  </a:ext>
                </a:extLst>
              </a:tr>
            </a:tbl>
          </a:graphicData>
        </a:graphic>
      </p:graphicFrame>
      <p:graphicFrame>
        <p:nvGraphicFramePr>
          <p:cNvPr id="27" name="جدول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3825500"/>
              </p:ext>
            </p:extLst>
          </p:nvPr>
        </p:nvGraphicFramePr>
        <p:xfrm>
          <a:off x="227865" y="4048391"/>
          <a:ext cx="3014705" cy="100584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4686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453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019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8910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0141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47899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المعيار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4572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SA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حل المسائل الرياضية باستعمال  استراتيجيات ومهارات مناسبة مع اتباع الخطوات الاربعة</a:t>
                      </a:r>
                      <a:endParaRPr kumimoji="0" lang="x-none" sz="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رقمه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2204"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غير 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57150" indent="57150" algn="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ملاحظة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7899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100%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من 90%إلى أقل من 100%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من80% إلى أقل من 90%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1435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أقل</a:t>
                      </a:r>
                      <a:r>
                        <a:rPr lang="ar-SA" sz="800" b="1" baseline="0" dirty="0">
                          <a:solidFill>
                            <a:schemeClr val="tx1"/>
                          </a:solidFill>
                        </a:rPr>
                        <a:t> من 80</a:t>
                      </a: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rtl="1"/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9" name="مربع نص 20"/>
          <p:cNvSpPr txBox="1"/>
          <p:nvPr/>
        </p:nvSpPr>
        <p:spPr>
          <a:xfrm>
            <a:off x="5347035" y="4101736"/>
            <a:ext cx="1399896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1200" b="1" u="sng" dirty="0">
                <a:solidFill>
                  <a:schemeClr val="tx1"/>
                </a:solidFill>
              </a:rPr>
              <a:t>السؤال الخامس </a:t>
            </a:r>
            <a:r>
              <a:rPr lang="ar-SA" sz="1200" b="1" u="sng" dirty="0"/>
              <a:t>: </a:t>
            </a:r>
            <a:endParaRPr lang="ar-SA" sz="1200" b="1" u="sng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4346" y="2449670"/>
            <a:ext cx="1381741" cy="137030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2598" y="5804210"/>
            <a:ext cx="1601946" cy="166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2030726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2533</TotalTime>
  <Words>381</Words>
  <Application>Microsoft Office PowerPoint</Application>
  <PresentationFormat>On-screen Show (4:3)</PresentationFormat>
  <Paragraphs>118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11" baseType="lpstr">
      <vt:lpstr>Arial</vt:lpstr>
      <vt:lpstr>Arial</vt:lpstr>
      <vt:lpstr>Calibri</vt:lpstr>
      <vt:lpstr>Calibri Light</vt:lpstr>
      <vt:lpstr>Microsoft Sans Serif</vt:lpstr>
      <vt:lpstr>Times New Roman</vt:lpstr>
      <vt:lpstr>Wingdings</vt:lpstr>
      <vt:lpstr>نسق Office</vt:lpstr>
      <vt:lpstr>1_نسق Office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خيريه القحطاني</dc:creator>
  <cp:lastModifiedBy>Reem Alnasser</cp:lastModifiedBy>
  <cp:revision>96</cp:revision>
  <dcterms:created xsi:type="dcterms:W3CDTF">2016-10-19T21:09:54Z</dcterms:created>
  <dcterms:modified xsi:type="dcterms:W3CDTF">2017-04-26T20:32:13Z</dcterms:modified>
</cp:coreProperties>
</file>