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custDataLst>
    <p:tags r:id="rId10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9" d="100"/>
          <a:sy n="49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FAC49FC-6887-46FD-9822-469FBFE65A62}" type="datetimeFigureOut">
              <a:rPr lang="ar-SA" smtClean="0"/>
              <a:t>05/26/1438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34CEBB4-C571-4603-9E88-6F7050CAD0F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0490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BDA40D-492A-4389-8065-4D5572D89A20}" type="slidenum">
              <a:rPr lang="ar-SA" smtClean="0">
                <a:solidFill>
                  <a:prstClr val="black"/>
                </a:solidFill>
              </a:rPr>
              <a:pPr/>
              <a:t>5</a:t>
            </a:fld>
            <a:endParaRPr lang="ar-S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393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05/26/1438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05/26/1438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05/26/1438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05/26/1438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05/26/1438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05/26/1438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05/26/1438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05/26/1438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05/26/1438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05/26/1438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05/26/1438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05/26/1438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28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التقريب إلي أقرب عشرة وإلي أقرب مئة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1-7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838200" y="762000"/>
            <a:ext cx="74676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يستعمل </a:t>
            </a:r>
            <a:r>
              <a:rPr lang="ar-SA" sz="2800" b="1" dirty="0" smtClean="0">
                <a:solidFill>
                  <a:srgbClr val="FF0000"/>
                </a:solidFill>
              </a:rPr>
              <a:t>التقريب</a:t>
            </a:r>
            <a:r>
              <a:rPr lang="ar-SA" sz="2800" b="1" dirty="0" smtClean="0">
                <a:solidFill>
                  <a:prstClr val="black"/>
                </a:solidFill>
              </a:rPr>
              <a:t> لتحويل الأعداد إلي أعداد يسهل التعامل معها .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0" name="مخطط انسيابي: محطة طرفية 9"/>
          <p:cNvSpPr/>
          <p:nvPr/>
        </p:nvSpPr>
        <p:spPr>
          <a:xfrm>
            <a:off x="6477000" y="1295400"/>
            <a:ext cx="1828800" cy="457200"/>
          </a:xfrm>
          <a:prstGeom prst="flowChartTerminator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مثال </a:t>
            </a:r>
            <a:endParaRPr lang="ar-SA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838200" y="1752600"/>
            <a:ext cx="74676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تستعمل سارة الحاسب الآلي 62 دقيقة يوميا . أما أختها ريما فتستعمله مدة 116 دقيقة يوميا . كم دقيقة تقريبا تستعمل كل منهما الحاسب الآلي .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838200" y="2590800"/>
            <a:ext cx="7467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كم دقيقة استعملت سارة جهاز الحاسب الآلي ؟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838200" y="3055203"/>
            <a:ext cx="74676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أقرب عشرة أقل من 62 هي 60 ، وأقرب عشرة أكبر من 62 هي 70 .</a:t>
            </a:r>
          </a:p>
          <a:p>
            <a:r>
              <a:rPr lang="ar-SA" sz="2400" b="1" dirty="0" smtClean="0">
                <a:solidFill>
                  <a:prstClr val="black"/>
                </a:solidFill>
              </a:rPr>
              <a:t>أستعمل خط الأعداد من 60 إلي 70 ، وأعين عليه العدد 62 . </a:t>
            </a:r>
            <a:endParaRPr lang="ar-SA" sz="2400" b="1" dirty="0">
              <a:solidFill>
                <a:prstClr val="black"/>
              </a:solidFill>
            </a:endParaRPr>
          </a:p>
        </p:txBody>
      </p:sp>
      <p:grpSp>
        <p:nvGrpSpPr>
          <p:cNvPr id="3" name="مجموعة 2"/>
          <p:cNvGrpSpPr/>
          <p:nvPr/>
        </p:nvGrpSpPr>
        <p:grpSpPr>
          <a:xfrm>
            <a:off x="1480457" y="3995059"/>
            <a:ext cx="6749143" cy="881741"/>
            <a:chOff x="1480457" y="3842659"/>
            <a:chExt cx="6749143" cy="881741"/>
          </a:xfrm>
        </p:grpSpPr>
        <p:cxnSp>
          <p:nvCxnSpPr>
            <p:cNvPr id="13" name="رابط كسهم مستقيم 12"/>
            <p:cNvCxnSpPr/>
            <p:nvPr/>
          </p:nvCxnSpPr>
          <p:spPr>
            <a:xfrm flipH="1" flipV="1">
              <a:off x="1480457" y="3987228"/>
              <a:ext cx="6291943" cy="10076"/>
            </a:xfrm>
            <a:prstGeom prst="straightConnector1">
              <a:avLst/>
            </a:prstGeom>
            <a:ln w="76200">
              <a:solidFill>
                <a:srgbClr val="7030A0"/>
              </a:solidFill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>
              <a:off x="7772400" y="3842659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>
              <a:off x="7239000" y="3842659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>
              <a:off x="6705600" y="3842659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>
              <a:off x="6172200" y="3867484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8" name="رابط مستقيم 17"/>
            <p:cNvCxnSpPr/>
            <p:nvPr/>
          </p:nvCxnSpPr>
          <p:spPr>
            <a:xfrm>
              <a:off x="5638800" y="3867484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9" name="رابط مستقيم 18"/>
            <p:cNvCxnSpPr/>
            <p:nvPr/>
          </p:nvCxnSpPr>
          <p:spPr>
            <a:xfrm>
              <a:off x="5029200" y="3867484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0" name="رابط مستقيم 19"/>
            <p:cNvCxnSpPr/>
            <p:nvPr/>
          </p:nvCxnSpPr>
          <p:spPr>
            <a:xfrm>
              <a:off x="4419600" y="3842659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1" name="رابط مستقيم 20"/>
            <p:cNvCxnSpPr/>
            <p:nvPr/>
          </p:nvCxnSpPr>
          <p:spPr>
            <a:xfrm>
              <a:off x="3886200" y="3842659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2" name="رابط مستقيم 21"/>
            <p:cNvCxnSpPr/>
            <p:nvPr/>
          </p:nvCxnSpPr>
          <p:spPr>
            <a:xfrm>
              <a:off x="3276600" y="3842659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3" name="رابط مستقيم 22"/>
            <p:cNvCxnSpPr/>
            <p:nvPr/>
          </p:nvCxnSpPr>
          <p:spPr>
            <a:xfrm>
              <a:off x="2743200" y="3842659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4" name="رابط مستقيم 23"/>
            <p:cNvCxnSpPr/>
            <p:nvPr/>
          </p:nvCxnSpPr>
          <p:spPr>
            <a:xfrm>
              <a:off x="2133600" y="3842659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25" name="مربع نص 24"/>
            <p:cNvSpPr txBox="1"/>
            <p:nvPr/>
          </p:nvSpPr>
          <p:spPr>
            <a:xfrm>
              <a:off x="7543800" y="4135160"/>
              <a:ext cx="685800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3200" b="1" dirty="0" smtClean="0">
                  <a:solidFill>
                    <a:srgbClr val="FF0000"/>
                  </a:solidFill>
                </a:rPr>
                <a:t>60</a:t>
              </a:r>
              <a:endParaRPr lang="ar-SA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41" name="مربع نص 40"/>
            <p:cNvSpPr txBox="1"/>
            <p:nvPr/>
          </p:nvSpPr>
          <p:spPr>
            <a:xfrm>
              <a:off x="6934200" y="4139625"/>
              <a:ext cx="685800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3200" b="1" dirty="0" smtClean="0">
                  <a:solidFill>
                    <a:srgbClr val="FF0000"/>
                  </a:solidFill>
                </a:rPr>
                <a:t>61</a:t>
              </a:r>
              <a:endParaRPr lang="ar-SA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42" name="مربع نص 41"/>
            <p:cNvSpPr txBox="1"/>
            <p:nvPr/>
          </p:nvSpPr>
          <p:spPr>
            <a:xfrm>
              <a:off x="6400800" y="4139625"/>
              <a:ext cx="685800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3200" b="1" dirty="0" smtClean="0">
                  <a:solidFill>
                    <a:srgbClr val="FF0000"/>
                  </a:solidFill>
                </a:rPr>
                <a:t>62</a:t>
              </a:r>
              <a:endParaRPr lang="ar-SA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43" name="مربع نص 42"/>
            <p:cNvSpPr txBox="1"/>
            <p:nvPr/>
          </p:nvSpPr>
          <p:spPr>
            <a:xfrm>
              <a:off x="5867400" y="4139625"/>
              <a:ext cx="685800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3200" b="1" dirty="0" smtClean="0">
                  <a:solidFill>
                    <a:srgbClr val="FF0000"/>
                  </a:solidFill>
                </a:rPr>
                <a:t>63</a:t>
              </a:r>
              <a:endParaRPr lang="ar-SA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44" name="مربع نص 43"/>
            <p:cNvSpPr txBox="1"/>
            <p:nvPr/>
          </p:nvSpPr>
          <p:spPr>
            <a:xfrm>
              <a:off x="5334000" y="4139625"/>
              <a:ext cx="685800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3200" b="1" dirty="0" smtClean="0">
                  <a:solidFill>
                    <a:srgbClr val="FF0000"/>
                  </a:solidFill>
                </a:rPr>
                <a:t>64</a:t>
              </a:r>
              <a:endParaRPr lang="ar-SA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45" name="مربع نص 44"/>
            <p:cNvSpPr txBox="1"/>
            <p:nvPr/>
          </p:nvSpPr>
          <p:spPr>
            <a:xfrm>
              <a:off x="4724400" y="4139625"/>
              <a:ext cx="685800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3200" b="1" dirty="0" smtClean="0">
                  <a:solidFill>
                    <a:srgbClr val="FF0000"/>
                  </a:solidFill>
                </a:rPr>
                <a:t>65</a:t>
              </a:r>
              <a:endParaRPr lang="ar-SA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46" name="مربع نص 45"/>
            <p:cNvSpPr txBox="1"/>
            <p:nvPr/>
          </p:nvSpPr>
          <p:spPr>
            <a:xfrm>
              <a:off x="4114800" y="4139625"/>
              <a:ext cx="685800" cy="58477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3200" b="1" dirty="0" smtClean="0">
                  <a:solidFill>
                    <a:srgbClr val="FF0000"/>
                  </a:solidFill>
                </a:rPr>
                <a:t>66</a:t>
              </a:r>
              <a:endParaRPr lang="ar-SA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47" name="مربع نص 46"/>
            <p:cNvSpPr txBox="1"/>
            <p:nvPr/>
          </p:nvSpPr>
          <p:spPr>
            <a:xfrm>
              <a:off x="3581400" y="4139625"/>
              <a:ext cx="685800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3200" b="1" dirty="0" smtClean="0">
                  <a:solidFill>
                    <a:srgbClr val="FF0000"/>
                  </a:solidFill>
                </a:rPr>
                <a:t>67</a:t>
              </a:r>
              <a:endParaRPr lang="ar-SA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48" name="مربع نص 47"/>
            <p:cNvSpPr txBox="1"/>
            <p:nvPr/>
          </p:nvSpPr>
          <p:spPr>
            <a:xfrm>
              <a:off x="2971800" y="4139625"/>
              <a:ext cx="685800" cy="58477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3200" b="1" dirty="0" smtClean="0">
                  <a:solidFill>
                    <a:srgbClr val="FF0000"/>
                  </a:solidFill>
                </a:rPr>
                <a:t>68</a:t>
              </a:r>
              <a:endParaRPr lang="ar-SA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49" name="مربع نص 48"/>
            <p:cNvSpPr txBox="1"/>
            <p:nvPr/>
          </p:nvSpPr>
          <p:spPr>
            <a:xfrm>
              <a:off x="2438400" y="4139625"/>
              <a:ext cx="685800" cy="58477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3200" b="1" dirty="0" smtClean="0">
                  <a:solidFill>
                    <a:srgbClr val="FF0000"/>
                  </a:solidFill>
                </a:rPr>
                <a:t>69</a:t>
              </a:r>
              <a:endParaRPr lang="ar-SA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50" name="مربع نص 49"/>
            <p:cNvSpPr txBox="1"/>
            <p:nvPr/>
          </p:nvSpPr>
          <p:spPr>
            <a:xfrm>
              <a:off x="1752601" y="4139625"/>
              <a:ext cx="685800" cy="58477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3200" b="1" dirty="0" smtClean="0">
                  <a:solidFill>
                    <a:srgbClr val="FF0000"/>
                  </a:solidFill>
                </a:rPr>
                <a:t>70</a:t>
              </a:r>
              <a:endParaRPr lang="ar-SA" sz="32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36" name="مخطط انسيابي: رابط 35"/>
          <p:cNvSpPr/>
          <p:nvPr/>
        </p:nvSpPr>
        <p:spPr>
          <a:xfrm>
            <a:off x="6615100" y="4098543"/>
            <a:ext cx="181000" cy="147482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66" name="مربع نص 65"/>
          <p:cNvSpPr txBox="1"/>
          <p:nvPr/>
        </p:nvSpPr>
        <p:spPr>
          <a:xfrm>
            <a:off x="762000" y="4872335"/>
            <a:ext cx="7467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ألاحظ أن العدد 62 أقرب إلي العدد 60 منه إلي العدد 70 .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67" name="مربع نص 66"/>
          <p:cNvSpPr txBox="1"/>
          <p:nvPr/>
        </p:nvSpPr>
        <p:spPr>
          <a:xfrm>
            <a:off x="762000" y="5334000"/>
            <a:ext cx="74676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إذن أقرب العدد 62 إلي 60 . 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إذن استعملت سارة الحاسب الآلي  60 دقيقة تقريبا .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68" name="سهم إلى اليسار 67">
            <a:hlinkClick r:id="" action="ppaction://noaction"/>
          </p:cNvPr>
          <p:cNvSpPr/>
          <p:nvPr/>
        </p:nvSpPr>
        <p:spPr>
          <a:xfrm>
            <a:off x="762000" y="5334000"/>
            <a:ext cx="1676400" cy="1017984"/>
          </a:xfrm>
          <a:prstGeom prst="leftArrow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تكملة الشرح </a:t>
            </a:r>
            <a:endParaRPr lang="ar-SA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0" name="Teardrop 8"/>
          <p:cNvSpPr/>
          <p:nvPr/>
        </p:nvSpPr>
        <p:spPr>
          <a:xfrm>
            <a:off x="43699" y="26106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37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شكل بيضاوي 50"/>
          <p:cNvSpPr/>
          <p:nvPr/>
        </p:nvSpPr>
        <p:spPr>
          <a:xfrm>
            <a:off x="8305800" y="1752600"/>
            <a:ext cx="7620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</a:t>
            </a:r>
            <a:endParaRPr lang="ar-SA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017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 animBg="1"/>
      <p:bldP spid="2" grpId="0"/>
      <p:bldP spid="11" grpId="0"/>
      <p:bldP spid="12" grpId="0"/>
      <p:bldP spid="36" grpId="0" animBg="1"/>
      <p:bldP spid="66" grpId="0"/>
      <p:bldP spid="67" grpId="0"/>
      <p:bldP spid="68" grpId="0" animBg="1"/>
      <p:bldP spid="5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29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التقريب إلي أقرب عشرة وإلي أقرب مئة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1-7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838200" y="914400"/>
            <a:ext cx="7467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كم دقيقة استعملت ريما جهاز الحاسب الآلي ؟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838200" y="1378803"/>
            <a:ext cx="74676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أقرب عشرة أقل من 116هي 110، وأقرب عشرة أكبر من 116هي 120.</a:t>
            </a:r>
          </a:p>
          <a:p>
            <a:r>
              <a:rPr lang="ar-SA" sz="2400" b="1" dirty="0" smtClean="0">
                <a:solidFill>
                  <a:prstClr val="black"/>
                </a:solidFill>
              </a:rPr>
              <a:t>أستعمل خط الأعداد من 110إلي 120، وأعين عليه العدد 116. </a:t>
            </a:r>
            <a:endParaRPr lang="ar-SA" sz="2400" b="1" dirty="0">
              <a:solidFill>
                <a:prstClr val="black"/>
              </a:solidFill>
            </a:endParaRPr>
          </a:p>
        </p:txBody>
      </p:sp>
      <p:grpSp>
        <p:nvGrpSpPr>
          <p:cNvPr id="11" name="مجموعة 10"/>
          <p:cNvGrpSpPr/>
          <p:nvPr/>
        </p:nvGrpSpPr>
        <p:grpSpPr>
          <a:xfrm>
            <a:off x="1480457" y="3004459"/>
            <a:ext cx="6749143" cy="697076"/>
            <a:chOff x="1480457" y="3842659"/>
            <a:chExt cx="6749143" cy="697076"/>
          </a:xfrm>
        </p:grpSpPr>
        <p:cxnSp>
          <p:nvCxnSpPr>
            <p:cNvPr id="12" name="رابط كسهم مستقيم 11"/>
            <p:cNvCxnSpPr/>
            <p:nvPr/>
          </p:nvCxnSpPr>
          <p:spPr>
            <a:xfrm flipH="1" flipV="1">
              <a:off x="1480457" y="3987227"/>
              <a:ext cx="6291943" cy="10074"/>
            </a:xfrm>
            <a:prstGeom prst="straightConnector1">
              <a:avLst/>
            </a:prstGeom>
            <a:ln w="76200">
              <a:solidFill>
                <a:srgbClr val="7030A0"/>
              </a:solidFill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>
              <a:off x="7772400" y="3842659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>
              <a:off x="7239000" y="3842659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>
              <a:off x="6705600" y="3842659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>
              <a:off x="6172200" y="3867484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>
              <a:off x="5638800" y="3867484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8" name="رابط مستقيم 17"/>
            <p:cNvCxnSpPr/>
            <p:nvPr/>
          </p:nvCxnSpPr>
          <p:spPr>
            <a:xfrm>
              <a:off x="5029200" y="3867484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9" name="رابط مستقيم 18"/>
            <p:cNvCxnSpPr/>
            <p:nvPr/>
          </p:nvCxnSpPr>
          <p:spPr>
            <a:xfrm>
              <a:off x="4419600" y="3842659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0" name="رابط مستقيم 19"/>
            <p:cNvCxnSpPr/>
            <p:nvPr/>
          </p:nvCxnSpPr>
          <p:spPr>
            <a:xfrm>
              <a:off x="3886200" y="3842659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1" name="رابط مستقيم 20"/>
            <p:cNvCxnSpPr/>
            <p:nvPr/>
          </p:nvCxnSpPr>
          <p:spPr>
            <a:xfrm>
              <a:off x="3276600" y="3842659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2" name="رابط مستقيم 21"/>
            <p:cNvCxnSpPr/>
            <p:nvPr/>
          </p:nvCxnSpPr>
          <p:spPr>
            <a:xfrm>
              <a:off x="2743200" y="3842659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3" name="رابط مستقيم 22"/>
            <p:cNvCxnSpPr/>
            <p:nvPr/>
          </p:nvCxnSpPr>
          <p:spPr>
            <a:xfrm>
              <a:off x="2133600" y="3842659"/>
              <a:ext cx="0" cy="304800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24" name="مربع نص 23"/>
            <p:cNvSpPr txBox="1"/>
            <p:nvPr/>
          </p:nvSpPr>
          <p:spPr>
            <a:xfrm>
              <a:off x="7543800" y="4135160"/>
              <a:ext cx="685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>
                  <a:solidFill>
                    <a:srgbClr val="FF0000"/>
                  </a:solidFill>
                </a:rPr>
                <a:t>110</a:t>
              </a:r>
              <a:endParaRPr lang="ar-SA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25" name="مربع نص 24"/>
            <p:cNvSpPr txBox="1"/>
            <p:nvPr/>
          </p:nvSpPr>
          <p:spPr>
            <a:xfrm>
              <a:off x="6934200" y="4139625"/>
              <a:ext cx="685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>
                  <a:solidFill>
                    <a:srgbClr val="FF0000"/>
                  </a:solidFill>
                </a:rPr>
                <a:t>111</a:t>
              </a:r>
              <a:endParaRPr lang="ar-SA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26" name="مربع نص 25"/>
            <p:cNvSpPr txBox="1"/>
            <p:nvPr/>
          </p:nvSpPr>
          <p:spPr>
            <a:xfrm>
              <a:off x="6400800" y="4139625"/>
              <a:ext cx="685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>
                  <a:solidFill>
                    <a:srgbClr val="FF0000"/>
                  </a:solidFill>
                </a:rPr>
                <a:t>112</a:t>
              </a:r>
              <a:endParaRPr lang="ar-SA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27" name="مربع نص 26"/>
            <p:cNvSpPr txBox="1"/>
            <p:nvPr/>
          </p:nvSpPr>
          <p:spPr>
            <a:xfrm>
              <a:off x="5867400" y="4139625"/>
              <a:ext cx="685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>
                  <a:solidFill>
                    <a:srgbClr val="FF0000"/>
                  </a:solidFill>
                </a:rPr>
                <a:t>113</a:t>
              </a:r>
              <a:endParaRPr lang="ar-SA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28" name="مربع نص 27"/>
            <p:cNvSpPr txBox="1"/>
            <p:nvPr/>
          </p:nvSpPr>
          <p:spPr>
            <a:xfrm>
              <a:off x="5334000" y="4139625"/>
              <a:ext cx="685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>
                  <a:solidFill>
                    <a:srgbClr val="FF0000"/>
                  </a:solidFill>
                </a:rPr>
                <a:t>114</a:t>
              </a:r>
              <a:endParaRPr lang="ar-SA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29" name="مربع نص 28"/>
            <p:cNvSpPr txBox="1"/>
            <p:nvPr/>
          </p:nvSpPr>
          <p:spPr>
            <a:xfrm>
              <a:off x="4724400" y="4139625"/>
              <a:ext cx="685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>
                  <a:solidFill>
                    <a:srgbClr val="FF0000"/>
                  </a:solidFill>
                </a:rPr>
                <a:t>115</a:t>
              </a:r>
              <a:endParaRPr lang="ar-SA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4114800" y="4139625"/>
              <a:ext cx="685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>
                  <a:solidFill>
                    <a:srgbClr val="FF0000"/>
                  </a:solidFill>
                </a:rPr>
                <a:t>116</a:t>
              </a:r>
              <a:endParaRPr lang="ar-SA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31" name="مربع نص 30"/>
            <p:cNvSpPr txBox="1"/>
            <p:nvPr/>
          </p:nvSpPr>
          <p:spPr>
            <a:xfrm>
              <a:off x="3581400" y="4139625"/>
              <a:ext cx="685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>
                  <a:solidFill>
                    <a:srgbClr val="FF0000"/>
                  </a:solidFill>
                </a:rPr>
                <a:t>117</a:t>
              </a:r>
              <a:endParaRPr lang="ar-SA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32" name="مربع نص 31"/>
            <p:cNvSpPr txBox="1"/>
            <p:nvPr/>
          </p:nvSpPr>
          <p:spPr>
            <a:xfrm>
              <a:off x="2971800" y="4139625"/>
              <a:ext cx="685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>
                  <a:solidFill>
                    <a:srgbClr val="FF0000"/>
                  </a:solidFill>
                </a:rPr>
                <a:t>118</a:t>
              </a:r>
              <a:endParaRPr lang="ar-SA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33" name="مربع نص 32"/>
            <p:cNvSpPr txBox="1"/>
            <p:nvPr/>
          </p:nvSpPr>
          <p:spPr>
            <a:xfrm>
              <a:off x="2438400" y="4139625"/>
              <a:ext cx="685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>
                  <a:solidFill>
                    <a:srgbClr val="FF0000"/>
                  </a:solidFill>
                </a:rPr>
                <a:t>119</a:t>
              </a:r>
              <a:endParaRPr lang="ar-SA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34" name="مربع نص 33"/>
            <p:cNvSpPr txBox="1"/>
            <p:nvPr/>
          </p:nvSpPr>
          <p:spPr>
            <a:xfrm>
              <a:off x="1752600" y="4139625"/>
              <a:ext cx="685800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 smtClean="0">
                  <a:solidFill>
                    <a:srgbClr val="FF0000"/>
                  </a:solidFill>
                </a:rPr>
                <a:t>120</a:t>
              </a:r>
              <a:endParaRPr lang="ar-SA" sz="20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35" name="مخطط انسيابي: رابط 34"/>
          <p:cNvSpPr/>
          <p:nvPr/>
        </p:nvSpPr>
        <p:spPr>
          <a:xfrm>
            <a:off x="4329100" y="3107943"/>
            <a:ext cx="181000" cy="147482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776300" y="4034135"/>
            <a:ext cx="7467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ألاحظ أن العدد 116أقرب إلي العدد 120منه إلي العدد 110.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776300" y="4579203"/>
            <a:ext cx="74676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إذن أقرب العدد 116إلي 120. </a:t>
            </a:r>
          </a:p>
          <a:p>
            <a:r>
              <a:rPr lang="ar-SA" sz="2400" b="1" dirty="0" smtClean="0">
                <a:solidFill>
                  <a:srgbClr val="FF0000"/>
                </a:solidFill>
              </a:rPr>
              <a:t>إذن استعملت ريما الحاسب الآلي  120 دقيقة تقريبا .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8" name="Teardrop 8"/>
          <p:cNvSpPr/>
          <p:nvPr/>
        </p:nvSpPr>
        <p:spPr>
          <a:xfrm>
            <a:off x="43699" y="26106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37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شكل بيضاوي 38"/>
          <p:cNvSpPr/>
          <p:nvPr/>
        </p:nvSpPr>
        <p:spPr>
          <a:xfrm>
            <a:off x="8229600" y="990600"/>
            <a:ext cx="7620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2</a:t>
            </a:r>
            <a:endParaRPr lang="ar-SA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495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  <p:bldP spid="35" grpId="0" animBg="1"/>
      <p:bldP spid="36" grpId="0"/>
      <p:bldP spid="37" grpId="0"/>
      <p:bldP spid="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29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التقريب إلي أقرب عشرة وإلي أقرب مئة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1-7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609600" y="914400"/>
            <a:ext cx="74676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 قرأ حسين كتابا فيه 267 صفحة ، ما عدد الصفحات التي قرأها مقرباً إلى أقرب مئة؟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8" name="Teardrop 8"/>
          <p:cNvSpPr/>
          <p:nvPr/>
        </p:nvSpPr>
        <p:spPr>
          <a:xfrm>
            <a:off x="43699" y="26106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38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شكل بيضاوي 38"/>
          <p:cNvSpPr/>
          <p:nvPr/>
        </p:nvSpPr>
        <p:spPr>
          <a:xfrm>
            <a:off x="8229600" y="990600"/>
            <a:ext cx="7620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3</a:t>
            </a:r>
            <a:endParaRPr lang="ar-SA" dirty="0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76400"/>
            <a:ext cx="7772399" cy="184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" name="شكل بيضاوي 39"/>
          <p:cNvSpPr/>
          <p:nvPr/>
        </p:nvSpPr>
        <p:spPr>
          <a:xfrm>
            <a:off x="8229600" y="3519488"/>
            <a:ext cx="7620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4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41" name="مربع نص 40"/>
          <p:cNvSpPr txBox="1"/>
          <p:nvPr/>
        </p:nvSpPr>
        <p:spPr>
          <a:xfrm>
            <a:off x="685800" y="3653135"/>
            <a:ext cx="7467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 جمعت سارة 1423 صدفة ، كم صدفة جمعت سارة مقربا إلي أقرب مئة</a:t>
            </a:r>
            <a:endParaRPr lang="ar-SA" sz="2400" b="1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343400"/>
            <a:ext cx="7467600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8582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39" grpId="0" animBg="1"/>
      <p:bldP spid="40" grpId="0" animBg="1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20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التقريب إلي أقرب عشرة وإلي أقرب مئة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1-7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أتأكد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762000" y="791028"/>
            <a:ext cx="6324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أقرب كلا من الأعداد الآتية إلي أقرب عشرة :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2" name="شكل بيضاوي 11"/>
          <p:cNvSpPr/>
          <p:nvPr/>
        </p:nvSpPr>
        <p:spPr>
          <a:xfrm>
            <a:off x="8305800" y="14478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7391400" y="1447800"/>
            <a:ext cx="7483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58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7391400" y="1762780"/>
            <a:ext cx="7483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60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5" name="شكل بيضاوي 14"/>
          <p:cNvSpPr/>
          <p:nvPr/>
        </p:nvSpPr>
        <p:spPr>
          <a:xfrm>
            <a:off x="6629400" y="14478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2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5715000" y="1447800"/>
            <a:ext cx="7483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62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5715000" y="1762780"/>
            <a:ext cx="7483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60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1" name="شكل بيضاوي 20"/>
          <p:cNvSpPr/>
          <p:nvPr/>
        </p:nvSpPr>
        <p:spPr>
          <a:xfrm>
            <a:off x="4762500" y="14478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3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3581400" y="144780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685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3581400" y="176278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690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7" name="شكل بيضاوي 26"/>
          <p:cNvSpPr/>
          <p:nvPr/>
        </p:nvSpPr>
        <p:spPr>
          <a:xfrm>
            <a:off x="2476500" y="14478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4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1295400" y="144780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552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1295400" y="176278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550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1905000" y="2510135"/>
            <a:ext cx="6324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أقرب كلا من الأعداد الآتية إلي أقرب مئة :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1" name="شكل بيضاوي 30"/>
          <p:cNvSpPr/>
          <p:nvPr/>
        </p:nvSpPr>
        <p:spPr>
          <a:xfrm>
            <a:off x="8305800" y="30480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5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7309792" y="3048000"/>
            <a:ext cx="8299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449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33" name="مربع نص 32"/>
          <p:cNvSpPr txBox="1"/>
          <p:nvPr/>
        </p:nvSpPr>
        <p:spPr>
          <a:xfrm>
            <a:off x="7239000" y="3362980"/>
            <a:ext cx="9007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400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4" name="شكل بيضاوي 33"/>
          <p:cNvSpPr/>
          <p:nvPr/>
        </p:nvSpPr>
        <p:spPr>
          <a:xfrm>
            <a:off x="6629400" y="30480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6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5509592" y="3048000"/>
            <a:ext cx="9537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473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5437584" y="3362980"/>
            <a:ext cx="102572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500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7" name="شكل بيضاوي 36"/>
          <p:cNvSpPr/>
          <p:nvPr/>
        </p:nvSpPr>
        <p:spPr>
          <a:xfrm>
            <a:off x="4610100" y="30480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7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38" name="مربع نص 37"/>
          <p:cNvSpPr txBox="1"/>
          <p:nvPr/>
        </p:nvSpPr>
        <p:spPr>
          <a:xfrm>
            <a:off x="3429000" y="304800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415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3429000" y="336298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400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40" name="شكل بيضاوي 39"/>
          <p:cNvSpPr/>
          <p:nvPr/>
        </p:nvSpPr>
        <p:spPr>
          <a:xfrm>
            <a:off x="2476500" y="30480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8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41" name="مربع نص 40"/>
          <p:cNvSpPr txBox="1"/>
          <p:nvPr/>
        </p:nvSpPr>
        <p:spPr>
          <a:xfrm>
            <a:off x="1295400" y="304800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1450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1295400" y="336298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1500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cxnSp>
        <p:nvCxnSpPr>
          <p:cNvPr id="43" name="رابط مستقيم 42"/>
          <p:cNvCxnSpPr/>
          <p:nvPr/>
        </p:nvCxnSpPr>
        <p:spPr>
          <a:xfrm flipH="1">
            <a:off x="914400" y="23622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4" name="رابط مستقيم 43"/>
          <p:cNvCxnSpPr/>
          <p:nvPr/>
        </p:nvCxnSpPr>
        <p:spPr>
          <a:xfrm flipH="1">
            <a:off x="914400" y="38862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5" name="شكل بيضاوي 44"/>
          <p:cNvSpPr/>
          <p:nvPr/>
        </p:nvSpPr>
        <p:spPr>
          <a:xfrm>
            <a:off x="8311208" y="4038600"/>
            <a:ext cx="3048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9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46" name="مربع نص 45"/>
          <p:cNvSpPr txBox="1"/>
          <p:nvPr/>
        </p:nvSpPr>
        <p:spPr>
          <a:xfrm>
            <a:off x="1075084" y="3886200"/>
            <a:ext cx="7230716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تحتاج ليلي إلي 67 ريالا لتشتري حقيبة . كم ريالا تحتاج ليلي مقربا إلي أقرب عشرة ؟ 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47" name="مربع نص 46"/>
          <p:cNvSpPr txBox="1"/>
          <p:nvPr/>
        </p:nvSpPr>
        <p:spPr>
          <a:xfrm>
            <a:off x="2605122" y="4343400"/>
            <a:ext cx="272887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70 ريالا</a:t>
            </a:r>
            <a:endParaRPr lang="ar-SA" sz="3600" b="1" dirty="0">
              <a:solidFill>
                <a:srgbClr val="FF0000"/>
              </a:solidFill>
            </a:endParaRPr>
          </a:p>
        </p:txBody>
      </p:sp>
      <p:cxnSp>
        <p:nvCxnSpPr>
          <p:cNvPr id="48" name="رابط مستقيم 47"/>
          <p:cNvCxnSpPr/>
          <p:nvPr/>
        </p:nvCxnSpPr>
        <p:spPr>
          <a:xfrm flipH="1">
            <a:off x="914400" y="50292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9" name="وسيلة شرح بيضاوية 48"/>
          <p:cNvSpPr/>
          <p:nvPr/>
        </p:nvSpPr>
        <p:spPr>
          <a:xfrm>
            <a:off x="7100292" y="5181600"/>
            <a:ext cx="1205508" cy="457200"/>
          </a:xfrm>
          <a:prstGeom prst="wedgeEllipseCallout">
            <a:avLst>
              <a:gd name="adj1" fmla="val -24334"/>
              <a:gd name="adj2" fmla="val 84038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أتحدث </a:t>
            </a:r>
            <a:endParaRPr lang="ar-SA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0" name="مربع نص 49"/>
          <p:cNvSpPr txBox="1"/>
          <p:nvPr/>
        </p:nvSpPr>
        <p:spPr>
          <a:xfrm>
            <a:off x="775692" y="5112603"/>
            <a:ext cx="63246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ysClr val="windowText" lastClr="000000"/>
                </a:solidFill>
              </a:rPr>
              <a:t>كيف أقرب عددا يقع في المنتصف تمام بين عددين على خط الأعداد ؟ </a:t>
            </a:r>
            <a:endParaRPr lang="ar-SA" sz="2400" b="1" dirty="0">
              <a:solidFill>
                <a:sysClr val="windowText" lastClr="000000"/>
              </a:solidFill>
            </a:endParaRPr>
          </a:p>
        </p:txBody>
      </p:sp>
      <p:sp>
        <p:nvSpPr>
          <p:cNvPr id="51" name="شكل بيضاوي 50"/>
          <p:cNvSpPr/>
          <p:nvPr/>
        </p:nvSpPr>
        <p:spPr>
          <a:xfrm>
            <a:off x="8305800" y="5107021"/>
            <a:ext cx="685800" cy="455579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10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52" name="مربع نص 51"/>
          <p:cNvSpPr txBox="1"/>
          <p:nvPr/>
        </p:nvSpPr>
        <p:spPr>
          <a:xfrm>
            <a:off x="2476500" y="5602069"/>
            <a:ext cx="345277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أقربه إلي العدد الأكبر 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53" name="Teardrop 8"/>
          <p:cNvSpPr/>
          <p:nvPr/>
        </p:nvSpPr>
        <p:spPr>
          <a:xfrm>
            <a:off x="43699" y="26106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38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20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  <p:bldP spid="12" grpId="0" animBg="1"/>
      <p:bldP spid="13" grpId="0"/>
      <p:bldP spid="14" grpId="0"/>
      <p:bldP spid="15" grpId="0" animBg="1"/>
      <p:bldP spid="16" grpId="0"/>
      <p:bldP spid="17" grpId="0"/>
      <p:bldP spid="21" grpId="0" animBg="1"/>
      <p:bldP spid="22" grpId="0"/>
      <p:bldP spid="23" grpId="0"/>
      <p:bldP spid="27" grpId="0" animBg="1"/>
      <p:bldP spid="28" grpId="0"/>
      <p:bldP spid="29" grpId="0"/>
      <p:bldP spid="30" grpId="0"/>
      <p:bldP spid="31" grpId="0" animBg="1"/>
      <p:bldP spid="32" grpId="0"/>
      <p:bldP spid="33" grpId="0"/>
      <p:bldP spid="34" grpId="0" animBg="1"/>
      <p:bldP spid="35" grpId="0"/>
      <p:bldP spid="36" grpId="0"/>
      <p:bldP spid="37" grpId="0" animBg="1"/>
      <p:bldP spid="38" grpId="0"/>
      <p:bldP spid="39" grpId="0"/>
      <p:bldP spid="40" grpId="0" animBg="1"/>
      <p:bldP spid="41" grpId="0"/>
      <p:bldP spid="42" grpId="0"/>
      <p:bldP spid="45" grpId="0" animBg="1"/>
      <p:bldP spid="46" grpId="0"/>
      <p:bldP spid="47" grpId="0"/>
      <p:bldP spid="49" grpId="0" animBg="1"/>
      <p:bldP spid="50" grpId="0"/>
      <p:bldP spid="51" grpId="0" animBg="1"/>
      <p:bldP spid="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21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التقريب إلي أقرب عشرة وإلي أقرب مئة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1-7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70866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أتدرب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762000" y="791028"/>
            <a:ext cx="6324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أقرب كلا من الأعداد الآتية إلي أقرب عشرة :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1" name="شكل بيضاوي 10"/>
          <p:cNvSpPr/>
          <p:nvPr/>
        </p:nvSpPr>
        <p:spPr>
          <a:xfrm>
            <a:off x="8305800" y="1447800"/>
            <a:ext cx="6096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11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7391400" y="1447800"/>
            <a:ext cx="7483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77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7391400" y="1762780"/>
            <a:ext cx="7483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80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4" name="شكل بيضاوي 13"/>
          <p:cNvSpPr/>
          <p:nvPr/>
        </p:nvSpPr>
        <p:spPr>
          <a:xfrm>
            <a:off x="6629400" y="1447800"/>
            <a:ext cx="643597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12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5715000" y="1447800"/>
            <a:ext cx="7483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67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5715000" y="1762780"/>
            <a:ext cx="7483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70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7" name="شكل بيضاوي 16"/>
          <p:cNvSpPr/>
          <p:nvPr/>
        </p:nvSpPr>
        <p:spPr>
          <a:xfrm>
            <a:off x="4556174" y="1447800"/>
            <a:ext cx="625426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13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3375074" y="144780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13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3375074" y="176278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10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0" name="شكل بيضاوي 19"/>
          <p:cNvSpPr/>
          <p:nvPr/>
        </p:nvSpPr>
        <p:spPr>
          <a:xfrm>
            <a:off x="2324100" y="1447800"/>
            <a:ext cx="63246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14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1143000" y="144780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21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1143000" y="176278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20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4" name="شكل بيضاوي 23"/>
          <p:cNvSpPr/>
          <p:nvPr/>
        </p:nvSpPr>
        <p:spPr>
          <a:xfrm>
            <a:off x="8305800" y="2286000"/>
            <a:ext cx="6096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15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7309792" y="2286000"/>
            <a:ext cx="8299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285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6" name="شكل بيضاوي 25"/>
          <p:cNvSpPr/>
          <p:nvPr/>
        </p:nvSpPr>
        <p:spPr>
          <a:xfrm>
            <a:off x="6629399" y="2286000"/>
            <a:ext cx="643597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16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5509592" y="2286000"/>
            <a:ext cx="9537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195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28" name="شكل بيضاوي 27"/>
          <p:cNvSpPr/>
          <p:nvPr/>
        </p:nvSpPr>
        <p:spPr>
          <a:xfrm>
            <a:off x="4610100" y="2286000"/>
            <a:ext cx="6477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17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3429000" y="228600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157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30" name="شكل بيضاوي 29"/>
          <p:cNvSpPr/>
          <p:nvPr/>
        </p:nvSpPr>
        <p:spPr>
          <a:xfrm>
            <a:off x="2362200" y="2286000"/>
            <a:ext cx="63246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18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1219200" y="228600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679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7328892" y="2667000"/>
            <a:ext cx="9007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300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5527476" y="2667000"/>
            <a:ext cx="102572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200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3480792" y="266700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160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1219200" y="266700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680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8" name="مربع نص 37"/>
          <p:cNvSpPr txBox="1"/>
          <p:nvPr/>
        </p:nvSpPr>
        <p:spPr>
          <a:xfrm>
            <a:off x="3268140" y="3549970"/>
            <a:ext cx="493072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أقرب كلا من الأعداد الآتية إلي أقرب مئة :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cxnSp>
        <p:nvCxnSpPr>
          <p:cNvPr id="40" name="رابط مستقيم 39"/>
          <p:cNvCxnSpPr/>
          <p:nvPr/>
        </p:nvCxnSpPr>
        <p:spPr>
          <a:xfrm flipH="1">
            <a:off x="914400" y="33528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1" name="شكل بيضاوي 40"/>
          <p:cNvSpPr/>
          <p:nvPr/>
        </p:nvSpPr>
        <p:spPr>
          <a:xfrm>
            <a:off x="8229600" y="4191000"/>
            <a:ext cx="6096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19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7086600" y="4191000"/>
            <a:ext cx="9769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123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43" name="مربع نص 42"/>
          <p:cNvSpPr txBox="1"/>
          <p:nvPr/>
        </p:nvSpPr>
        <p:spPr>
          <a:xfrm>
            <a:off x="7086600" y="4505980"/>
            <a:ext cx="9769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100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44" name="شكل بيضاوي 43"/>
          <p:cNvSpPr/>
          <p:nvPr/>
        </p:nvSpPr>
        <p:spPr>
          <a:xfrm>
            <a:off x="6301408" y="4191000"/>
            <a:ext cx="643597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20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45" name="مربع نص 44"/>
          <p:cNvSpPr txBox="1"/>
          <p:nvPr/>
        </p:nvSpPr>
        <p:spPr>
          <a:xfrm>
            <a:off x="5257800" y="4191000"/>
            <a:ext cx="8775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244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46" name="مربع نص 45"/>
          <p:cNvSpPr txBox="1"/>
          <p:nvPr/>
        </p:nvSpPr>
        <p:spPr>
          <a:xfrm>
            <a:off x="5257800" y="4505980"/>
            <a:ext cx="8775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200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47" name="شكل بيضاوي 46"/>
          <p:cNvSpPr/>
          <p:nvPr/>
        </p:nvSpPr>
        <p:spPr>
          <a:xfrm>
            <a:off x="4152900" y="4191000"/>
            <a:ext cx="625426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21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48" name="مربع نص 47"/>
          <p:cNvSpPr txBox="1"/>
          <p:nvPr/>
        </p:nvSpPr>
        <p:spPr>
          <a:xfrm>
            <a:off x="2971800" y="419100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749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49" name="مربع نص 48"/>
          <p:cNvSpPr txBox="1"/>
          <p:nvPr/>
        </p:nvSpPr>
        <p:spPr>
          <a:xfrm>
            <a:off x="2971800" y="450598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700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50" name="شكل بيضاوي 49"/>
          <p:cNvSpPr/>
          <p:nvPr/>
        </p:nvSpPr>
        <p:spPr>
          <a:xfrm>
            <a:off x="2019300" y="4191000"/>
            <a:ext cx="63246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22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51" name="مربع نص 50"/>
          <p:cNvSpPr txBox="1"/>
          <p:nvPr/>
        </p:nvSpPr>
        <p:spPr>
          <a:xfrm>
            <a:off x="838200" y="419100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750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52" name="مربع نص 51"/>
          <p:cNvSpPr txBox="1"/>
          <p:nvPr/>
        </p:nvSpPr>
        <p:spPr>
          <a:xfrm>
            <a:off x="838200" y="450598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800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53" name="شكل بيضاوي 52"/>
          <p:cNvSpPr/>
          <p:nvPr/>
        </p:nvSpPr>
        <p:spPr>
          <a:xfrm>
            <a:off x="8229600" y="5029200"/>
            <a:ext cx="6096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23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54" name="مربع نص 53"/>
          <p:cNvSpPr txBox="1"/>
          <p:nvPr/>
        </p:nvSpPr>
        <p:spPr>
          <a:xfrm>
            <a:off x="7233592" y="5029200"/>
            <a:ext cx="8299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353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55" name="شكل بيضاوي 54"/>
          <p:cNvSpPr/>
          <p:nvPr/>
        </p:nvSpPr>
        <p:spPr>
          <a:xfrm>
            <a:off x="6301407" y="5029200"/>
            <a:ext cx="643597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24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56" name="مربع نص 55"/>
          <p:cNvSpPr txBox="1"/>
          <p:nvPr/>
        </p:nvSpPr>
        <p:spPr>
          <a:xfrm>
            <a:off x="5181600" y="5029200"/>
            <a:ext cx="9537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850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57" name="شكل بيضاوي 56"/>
          <p:cNvSpPr/>
          <p:nvPr/>
        </p:nvSpPr>
        <p:spPr>
          <a:xfrm>
            <a:off x="4206826" y="5029200"/>
            <a:ext cx="6477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25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58" name="مربع نص 57"/>
          <p:cNvSpPr txBox="1"/>
          <p:nvPr/>
        </p:nvSpPr>
        <p:spPr>
          <a:xfrm>
            <a:off x="3025726" y="502920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1568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59" name="شكل بيضاوي 58"/>
          <p:cNvSpPr/>
          <p:nvPr/>
        </p:nvSpPr>
        <p:spPr>
          <a:xfrm>
            <a:off x="2057400" y="5029200"/>
            <a:ext cx="63246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26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60" name="مربع نص 59"/>
          <p:cNvSpPr txBox="1"/>
          <p:nvPr/>
        </p:nvSpPr>
        <p:spPr>
          <a:xfrm>
            <a:off x="914400" y="502920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prstClr val="black"/>
                </a:solidFill>
              </a:rPr>
              <a:t>4829</a:t>
            </a:r>
            <a:endParaRPr lang="ar-SA" sz="2800" b="1" dirty="0">
              <a:solidFill>
                <a:prstClr val="black"/>
              </a:solidFill>
            </a:endParaRPr>
          </a:p>
        </p:txBody>
      </p:sp>
      <p:sp>
        <p:nvSpPr>
          <p:cNvPr id="61" name="مربع نص 60"/>
          <p:cNvSpPr txBox="1"/>
          <p:nvPr/>
        </p:nvSpPr>
        <p:spPr>
          <a:xfrm>
            <a:off x="7252692" y="5410200"/>
            <a:ext cx="9007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400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62" name="مربع نص 61"/>
          <p:cNvSpPr txBox="1"/>
          <p:nvPr/>
        </p:nvSpPr>
        <p:spPr>
          <a:xfrm>
            <a:off x="5199484" y="5410200"/>
            <a:ext cx="102572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900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63" name="مربع نص 62"/>
          <p:cNvSpPr txBox="1"/>
          <p:nvPr/>
        </p:nvSpPr>
        <p:spPr>
          <a:xfrm>
            <a:off x="2881884" y="5410200"/>
            <a:ext cx="121064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1600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64" name="مربع نص 63"/>
          <p:cNvSpPr txBox="1"/>
          <p:nvPr/>
        </p:nvSpPr>
        <p:spPr>
          <a:xfrm>
            <a:off x="914400" y="5410200"/>
            <a:ext cx="10150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4800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65" name="Teardrop 8"/>
          <p:cNvSpPr/>
          <p:nvPr/>
        </p:nvSpPr>
        <p:spPr>
          <a:xfrm>
            <a:off x="43699" y="26106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39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858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  <p:bldP spid="11" grpId="0" animBg="1"/>
      <p:bldP spid="12" grpId="0"/>
      <p:bldP spid="13" grpId="0"/>
      <p:bldP spid="14" grpId="0" animBg="1"/>
      <p:bldP spid="15" grpId="0"/>
      <p:bldP spid="16" grpId="0"/>
      <p:bldP spid="17" grpId="0" animBg="1"/>
      <p:bldP spid="18" grpId="0"/>
      <p:bldP spid="19" grpId="0"/>
      <p:bldP spid="20" grpId="0" animBg="1"/>
      <p:bldP spid="21" grpId="0"/>
      <p:bldP spid="22" grpId="0"/>
      <p:bldP spid="24" grpId="0" animBg="1"/>
      <p:bldP spid="25" grpId="0"/>
      <p:bldP spid="26" grpId="0" animBg="1"/>
      <p:bldP spid="27" grpId="0"/>
      <p:bldP spid="28" grpId="0" animBg="1"/>
      <p:bldP spid="29" grpId="0"/>
      <p:bldP spid="30" grpId="0" animBg="1"/>
      <p:bldP spid="31" grpId="0"/>
      <p:bldP spid="34" grpId="0"/>
      <p:bldP spid="35" grpId="0"/>
      <p:bldP spid="36" grpId="0"/>
      <p:bldP spid="37" grpId="0"/>
      <p:bldP spid="38" grpId="0"/>
      <p:bldP spid="41" grpId="0" animBg="1"/>
      <p:bldP spid="42" grpId="0"/>
      <p:bldP spid="43" grpId="0"/>
      <p:bldP spid="44" grpId="0" animBg="1"/>
      <p:bldP spid="45" grpId="0"/>
      <p:bldP spid="46" grpId="0"/>
      <p:bldP spid="47" grpId="0" animBg="1"/>
      <p:bldP spid="48" grpId="0"/>
      <p:bldP spid="49" grpId="0"/>
      <p:bldP spid="50" grpId="0" animBg="1"/>
      <p:bldP spid="51" grpId="0"/>
      <p:bldP spid="52" grpId="0"/>
      <p:bldP spid="53" grpId="0" animBg="1"/>
      <p:bldP spid="54" grpId="0"/>
      <p:bldP spid="55" grpId="0" animBg="1"/>
      <p:bldP spid="56" grpId="0"/>
      <p:bldP spid="57" grpId="0" animBg="1"/>
      <p:bldP spid="58" grpId="0"/>
      <p:bldP spid="59" grpId="0" animBg="1"/>
      <p:bldP spid="60" grpId="0"/>
      <p:bldP spid="61" grpId="0"/>
      <p:bldP spid="62" grpId="0"/>
      <p:bldP spid="63" grpId="0"/>
      <p:bldP spid="6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22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التقريب إلي أقرب عشرة وإلي أقرب مئة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1-7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شكل بيضاوي 8"/>
          <p:cNvSpPr/>
          <p:nvPr/>
        </p:nvSpPr>
        <p:spPr>
          <a:xfrm>
            <a:off x="8305800" y="990600"/>
            <a:ext cx="6096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27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990600" y="914400"/>
            <a:ext cx="73152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مع فهد 179 بطاقة ملونة إذا قال إن معه تقريبا 200 بطاقة فهل قري العدد إلي أقرب عشرة أم إلي أقرب مئة ؟ اشرح .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1981200" y="1735048"/>
            <a:ext cx="54102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أقرب مئة . لأن الرقم 1 في خانة المئات .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1" name="شكل بيضاوي 10"/>
          <p:cNvSpPr/>
          <p:nvPr/>
        </p:nvSpPr>
        <p:spPr>
          <a:xfrm>
            <a:off x="8305800" y="2438400"/>
            <a:ext cx="6096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28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990600" y="2362200"/>
            <a:ext cx="73152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القياس : </a:t>
            </a:r>
            <a:r>
              <a:rPr lang="ar-SA" sz="2400" b="1" dirty="0" smtClean="0">
                <a:solidFill>
                  <a:prstClr val="black"/>
                </a:solidFill>
              </a:rPr>
              <a:t>قطع قطار مسافة 1687 كيلو مترا . فما عدد الكيلو مترات التي قطعها القطار مقربا إلي أقرب مئة ؟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2933092" y="2743200"/>
            <a:ext cx="16764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1700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4" name="شكل بيضاوي 13"/>
          <p:cNvSpPr/>
          <p:nvPr/>
        </p:nvSpPr>
        <p:spPr>
          <a:xfrm>
            <a:off x="8305800" y="3436203"/>
            <a:ext cx="6096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29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990600" y="3360003"/>
            <a:ext cx="73152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نظمت نورة 228 خرزة في خيط . فإذا أضافت إليها 25 خرزة أخرى ، فكم يصبح عدد الخرزات مقربا إلي أقرب مئة ؟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2209800" y="4194686"/>
            <a:ext cx="569172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228 + 25 = 253  ، إذن أقرب إلي 300 .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7" name="شكل بيضاوي 16"/>
          <p:cNvSpPr/>
          <p:nvPr/>
        </p:nvSpPr>
        <p:spPr>
          <a:xfrm>
            <a:off x="8305800" y="4800600"/>
            <a:ext cx="6096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30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990600" y="4724400"/>
            <a:ext cx="73152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prstClr val="black"/>
                </a:solidFill>
              </a:rPr>
              <a:t>وفر خالد 1486 ريالا ووفرت أخته عائشة 1252 ريالا . ما الفرق بين المبلغين مقربا إلي أقرب عشرة ؟ </a:t>
            </a:r>
            <a:endParaRPr lang="ar-SA" sz="2400" b="1" dirty="0">
              <a:solidFill>
                <a:prstClr val="black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1702192" y="5572780"/>
            <a:ext cx="619933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1486 – 1252 = 234  ، إذن أقرب إلي 230 .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0" name="Teardrop 8"/>
          <p:cNvSpPr/>
          <p:nvPr/>
        </p:nvSpPr>
        <p:spPr>
          <a:xfrm>
            <a:off x="43699" y="26106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39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944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2" grpId="0"/>
      <p:bldP spid="3" grpId="0"/>
      <p:bldP spid="11" grpId="0" animBg="1"/>
      <p:bldP spid="12" grpId="0"/>
      <p:bldP spid="13" grpId="0"/>
      <p:bldP spid="14" grpId="0" animBg="1"/>
      <p:bldP spid="15" grpId="0"/>
      <p:bldP spid="16" grpId="0"/>
      <p:bldP spid="17" grpId="0" animBg="1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22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التقريب إلي أقرب عشرة وإلي أقرب مئة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1-7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شكل بيضاوي 13"/>
          <p:cNvSpPr/>
          <p:nvPr/>
        </p:nvSpPr>
        <p:spPr>
          <a:xfrm>
            <a:off x="8305800" y="1752600"/>
            <a:ext cx="7620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31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17" name="شكل بيضاوي 16"/>
          <p:cNvSpPr/>
          <p:nvPr/>
        </p:nvSpPr>
        <p:spPr>
          <a:xfrm>
            <a:off x="8229600" y="3276600"/>
            <a:ext cx="838200" cy="381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prstClr val="white"/>
                </a:solidFill>
              </a:rPr>
              <a:t>32</a:t>
            </a:r>
            <a:endParaRPr lang="ar-SA" dirty="0">
              <a:solidFill>
                <a:prstClr val="white"/>
              </a:solidFill>
            </a:endParaRPr>
          </a:p>
        </p:txBody>
      </p:sp>
      <p:sp>
        <p:nvSpPr>
          <p:cNvPr id="20" name="Teardrop 8"/>
          <p:cNvSpPr/>
          <p:nvPr/>
        </p:nvSpPr>
        <p:spPr>
          <a:xfrm>
            <a:off x="43699" y="26106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39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49" y="1676400"/>
            <a:ext cx="7750551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14400"/>
            <a:ext cx="6934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213422"/>
            <a:ext cx="1504951" cy="510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50" y="3810000"/>
            <a:ext cx="7774364" cy="104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مربع نص 15"/>
          <p:cNvSpPr txBox="1"/>
          <p:nvPr/>
        </p:nvSpPr>
        <p:spPr>
          <a:xfrm>
            <a:off x="304800" y="2286000"/>
            <a:ext cx="64770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 إجابة ممكنة: 376، لأن جميع الأعداد من 350إلي 449 عندما تقرب إلى أقرب مئة يكون الناتج 400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1371600" y="4953000"/>
            <a:ext cx="64770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 عندما أقرب العدد238 إلي أقرب عشرة يكون الناتج 240 وعندما أقربه إلى أقرب مئة يكون الناتج 200 </a:t>
            </a:r>
            <a:endParaRPr lang="ar-SA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541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4" grpId="0" animBg="1"/>
      <p:bldP spid="17" grpId="0" animBg="1"/>
      <p:bldP spid="16" grpId="0"/>
      <p:bldP spid="1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622</Words>
  <Application>Microsoft Office PowerPoint</Application>
  <PresentationFormat>عرض على الشاشة (3:4)‏</PresentationFormat>
  <Paragraphs>202</Paragraphs>
  <Slides>7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DAWHA</cp:lastModifiedBy>
  <cp:revision>16</cp:revision>
  <dcterms:created xsi:type="dcterms:W3CDTF">2015-10-06T14:56:54Z</dcterms:created>
  <dcterms:modified xsi:type="dcterms:W3CDTF">2017-02-22T18:17:19Z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