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9" r:id="rId2"/>
    <p:sldId id="264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0" d="100"/>
          <a:sy n="50" d="100"/>
        </p:scale>
        <p:origin x="22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3683C-FAF6-4121-A21C-81A6A9C695DA}" type="datetimeFigureOut">
              <a:rPr lang="en-US" smtClean="0"/>
              <a:t>2/17/2017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7543B6-3637-46FC-9190-5F97DEA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69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7543B6-3637-46FC-9190-5F97DEAC06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77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155575" y="2415478"/>
            <a:ext cx="6591356" cy="167237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dirty="0" smtClean="0">
                <a:latin typeface="AL-Mohanad Bold"/>
              </a:rPr>
              <a:t>أ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  <a:latin typeface="AL-Mohanad Bold"/>
              </a:rPr>
              <a:t>كملي الفراغ بما يناسبه :</a:t>
            </a:r>
          </a:p>
          <a:p>
            <a:endParaRPr lang="ar-SA" dirty="0" smtClean="0">
              <a:solidFill>
                <a:srgbClr val="C00000"/>
              </a:solidFill>
              <a:latin typeface="AL-Mohanad Bold"/>
            </a:endParaRPr>
          </a:p>
          <a:p>
            <a:r>
              <a:rPr lang="ar-SA" dirty="0" smtClean="0">
                <a:solidFill>
                  <a:srgbClr val="C00000"/>
                </a:solidFill>
                <a:latin typeface="AL-Mohanad Bold"/>
              </a:rPr>
              <a:t>الطقس: </a:t>
            </a:r>
            <a:r>
              <a:rPr lang="ar-SA" dirty="0" smtClean="0">
                <a:latin typeface="AL-Mohanad Bold"/>
              </a:rPr>
              <a:t>هو وصف حالة ........... في مكان معين خلال ........... أو عدة أيام .</a:t>
            </a:r>
          </a:p>
        </p:txBody>
      </p:sp>
      <p:sp>
        <p:nvSpPr>
          <p:cNvPr id="41" name="مربع نص 4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 smtClean="0"/>
              <a:t>: </a:t>
            </a:r>
            <a:endParaRPr lang="ar-SA" sz="1200" b="1" u="sng" dirty="0" smtClean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155575" y="4151468"/>
            <a:ext cx="6591356" cy="182688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عددي</a:t>
            </a:r>
            <a:r>
              <a:rPr lang="ar-SA" dirty="0" smtClean="0"/>
              <a:t> 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العناصر التي تحدد حالة الطقس في اليوم </a:t>
            </a:r>
            <a:r>
              <a:rPr lang="ar-SA" dirty="0" smtClean="0"/>
              <a:t>:</a:t>
            </a:r>
            <a:endParaRPr lang="ar-SA" dirty="0"/>
          </a:p>
          <a:p>
            <a:r>
              <a:rPr lang="ar-SA" dirty="0" smtClean="0"/>
              <a:t>1) .........................              2) ..................................</a:t>
            </a:r>
          </a:p>
          <a:p>
            <a:r>
              <a:rPr lang="ar-SA" dirty="0" smtClean="0"/>
              <a:t>3) .........................              4) ...................................</a:t>
            </a:r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165553" y="6072723"/>
            <a:ext cx="6526894" cy="29392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2" name="مستطيل 21"/>
          <p:cNvSpPr/>
          <p:nvPr/>
        </p:nvSpPr>
        <p:spPr>
          <a:xfrm>
            <a:off x="5536568" y="4245836"/>
            <a:ext cx="9794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الثاني : 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5617339" y="6096904"/>
            <a:ext cx="9428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الثالث: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619119"/>
              </p:ext>
            </p:extLst>
          </p:nvPr>
        </p:nvGraphicFramePr>
        <p:xfrm>
          <a:off x="308113" y="2464146"/>
          <a:ext cx="3066944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29752"/>
                <a:gridCol w="377687"/>
                <a:gridCol w="343596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 مفهوم الطقس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635485"/>
              </p:ext>
            </p:extLst>
          </p:nvPr>
        </p:nvGraphicFramePr>
        <p:xfrm>
          <a:off x="307975" y="4250817"/>
          <a:ext cx="2950983" cy="103190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0226"/>
                <a:gridCol w="700168"/>
                <a:gridCol w="659375"/>
                <a:gridCol w="459454"/>
                <a:gridCol w="377083"/>
                <a:gridCol w="314677"/>
              </a:tblGrid>
              <a:tr h="22349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تعدادالعناصر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 التي </a:t>
                      </a: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تحددحالة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 الطقس خلال اليوم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1211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52264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11243"/>
              </p:ext>
            </p:extLst>
          </p:nvPr>
        </p:nvGraphicFramePr>
        <p:xfrm>
          <a:off x="198592" y="6187880"/>
          <a:ext cx="3241294" cy="100779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06400"/>
                <a:gridCol w="898829"/>
                <a:gridCol w="754682"/>
                <a:gridCol w="422458"/>
                <a:gridCol w="399124"/>
                <a:gridCol w="359801"/>
              </a:tblGrid>
              <a:tr h="31196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وصف حالة الماء من خلال تتبع مصور لدورة الماء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545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1196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 smtClean="0"/>
                <a:t>المملكة العربية السعودية</a:t>
              </a:r>
            </a:p>
            <a:p>
              <a:pPr algn="ctr"/>
              <a:r>
                <a:rPr lang="ar-SA" sz="700" dirty="0" smtClean="0"/>
                <a:t>وزارة التعليم </a:t>
              </a:r>
            </a:p>
            <a:p>
              <a:pPr algn="ctr"/>
              <a:r>
                <a:rPr lang="ar-SA" sz="700" dirty="0" smtClean="0"/>
                <a:t>مكتب التربية والتعليم بمحافظة الجبيل</a:t>
              </a:r>
            </a:p>
            <a:p>
              <a:pPr algn="ctr"/>
              <a:r>
                <a:rPr lang="ar-SA" sz="700" dirty="0" smtClean="0"/>
                <a:t>قسم الصفوف الأولية</a:t>
              </a:r>
              <a:endParaRPr lang="ar-SA" sz="700" dirty="0"/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</a:t>
              </a:r>
              <a:r>
                <a:rPr lang="ar-SA" sz="900" dirty="0" smtClean="0"/>
                <a:t>.......................................................</a:t>
              </a:r>
              <a:r>
                <a:rPr lang="ar-SA" sz="1200" dirty="0" smtClean="0"/>
                <a:t> المدرسة</a:t>
              </a:r>
              <a:r>
                <a:rPr lang="ar-SA" sz="900" dirty="0" smtClean="0"/>
                <a:t>.........................................</a:t>
              </a:r>
              <a:r>
                <a:rPr lang="ar-SA" sz="1200" dirty="0" smtClean="0"/>
                <a:t> الصف </a:t>
              </a:r>
              <a:r>
                <a:rPr lang="ar-SA" sz="900" dirty="0" smtClean="0"/>
                <a:t>........................</a:t>
              </a:r>
              <a:endParaRPr lang="ar-SA" sz="900" dirty="0"/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 smtClean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6639" y="7293767"/>
            <a:ext cx="2677607" cy="1709726"/>
          </a:xfrm>
          <a:prstGeom prst="rect">
            <a:avLst/>
          </a:prstGeom>
        </p:spPr>
      </p:pic>
      <p:cxnSp>
        <p:nvCxnSpPr>
          <p:cNvPr id="7" name="رابط كسهم مستقيم 6"/>
          <p:cNvCxnSpPr/>
          <p:nvPr/>
        </p:nvCxnSpPr>
        <p:spPr>
          <a:xfrm flipH="1">
            <a:off x="5207230" y="7801046"/>
            <a:ext cx="487016" cy="795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مستطيل مستدير الزوايا 7"/>
          <p:cNvSpPr/>
          <p:nvPr/>
        </p:nvSpPr>
        <p:spPr>
          <a:xfrm>
            <a:off x="5791956" y="7355451"/>
            <a:ext cx="934280" cy="53174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رابط كسهم مستقيم 10"/>
          <p:cNvCxnSpPr>
            <a:stCxn id="13" idx="1"/>
          </p:cNvCxnSpPr>
          <p:nvPr/>
        </p:nvCxnSpPr>
        <p:spPr>
          <a:xfrm flipH="1" flipV="1">
            <a:off x="5026824" y="8315544"/>
            <a:ext cx="639370" cy="1433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مستطيل مستدير الزوايا 12"/>
          <p:cNvSpPr/>
          <p:nvPr/>
        </p:nvSpPr>
        <p:spPr>
          <a:xfrm>
            <a:off x="5666194" y="8190953"/>
            <a:ext cx="1015028" cy="5359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2805213" y="7926359"/>
            <a:ext cx="613848" cy="1689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مستطيل مستدير الزوايا 17"/>
          <p:cNvSpPr/>
          <p:nvPr/>
        </p:nvSpPr>
        <p:spPr>
          <a:xfrm>
            <a:off x="1837144" y="7826300"/>
            <a:ext cx="934280" cy="53174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مستطيل 20"/>
          <p:cNvSpPr/>
          <p:nvPr/>
        </p:nvSpPr>
        <p:spPr>
          <a:xfrm>
            <a:off x="3473895" y="6390500"/>
            <a:ext cx="3262161" cy="4911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600" dirty="0" smtClean="0"/>
              <a:t>من </a:t>
            </a:r>
            <a:r>
              <a:rPr lang="ar-SA" sz="1400" dirty="0" smtClean="0"/>
              <a:t>خلال المصور الذي أمامك تتبعي حالة دورة الماء ثم أكتبيها في المكان المناسب:</a:t>
            </a:r>
            <a:endParaRPr lang="en-US" sz="14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2577822" y="111432"/>
            <a:ext cx="1361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dirty="0" smtClean="0"/>
              <a:t>نموذج رقم (1)</a:t>
            </a:r>
            <a:endParaRPr lang="en-US" sz="1200" dirty="0"/>
          </a:p>
        </p:txBody>
      </p:sp>
      <p:sp>
        <p:nvSpPr>
          <p:cNvPr id="32" name="مستطيل مستدير الزوايا 31"/>
          <p:cNvSpPr/>
          <p:nvPr/>
        </p:nvSpPr>
        <p:spPr>
          <a:xfrm>
            <a:off x="974818" y="412601"/>
            <a:ext cx="4869470" cy="433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b="1" dirty="0" smtClean="0">
                <a:solidFill>
                  <a:schemeClr val="tx1"/>
                </a:solidFill>
              </a:rPr>
              <a:t>الاختبار الدوري للصف </a:t>
            </a:r>
            <a:r>
              <a:rPr lang="ar-SA" sz="1600" b="1" dirty="0" smtClean="0">
                <a:solidFill>
                  <a:srgbClr val="FF0000"/>
                </a:solidFill>
              </a:rPr>
              <a:t>الثالث</a:t>
            </a:r>
            <a:r>
              <a:rPr lang="ar-SA" sz="1600" b="1" dirty="0" smtClean="0">
                <a:solidFill>
                  <a:schemeClr val="tx1"/>
                </a:solidFill>
              </a:rPr>
              <a:t> مادة العلوم /  الفترة </a:t>
            </a:r>
            <a:r>
              <a:rPr lang="ar-SA" sz="1600" b="1" dirty="0" smtClean="0">
                <a:solidFill>
                  <a:srgbClr val="FF0000"/>
                </a:solidFill>
              </a:rPr>
              <a:t>الثالثة</a:t>
            </a:r>
            <a:endParaRPr lang="ar-SA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90311" y="43965"/>
            <a:ext cx="6654735" cy="262108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153304" y="10910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الرابع</a:t>
            </a:r>
            <a:r>
              <a:rPr lang="ar-SA" sz="1200" b="1" u="sng" dirty="0" smtClean="0"/>
              <a:t>: </a:t>
            </a:r>
            <a:endParaRPr lang="ar-SA" sz="1200" b="1" u="sng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90311" y="2709010"/>
            <a:ext cx="6628097" cy="209133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اختاري وحدة القياس المناسبة لكل مما يلي:</a:t>
            </a:r>
            <a:endParaRPr lang="ar-SA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ar-SA" dirty="0">
                <a:solidFill>
                  <a:srgbClr val="FF0000"/>
                </a:solidFill>
              </a:rPr>
              <a:t>المتر – اللتر - الكيلوجرام</a:t>
            </a:r>
          </a:p>
          <a:p>
            <a:r>
              <a:rPr lang="ar-SA" dirty="0" smtClean="0"/>
              <a:t>1- وحدة قياس الكتلة..............</a:t>
            </a:r>
          </a:p>
          <a:p>
            <a:endParaRPr lang="ar-SA" dirty="0" smtClean="0"/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90311" y="4843024"/>
            <a:ext cx="6656620" cy="404481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199342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                                                                 معلمة المادة :</a:t>
            </a:r>
            <a:endParaRPr lang="ar-SA" sz="1050" b="1" dirty="0"/>
          </a:p>
        </p:txBody>
      </p:sp>
      <p:sp>
        <p:nvSpPr>
          <p:cNvPr id="22" name="مستطيل 21"/>
          <p:cNvSpPr/>
          <p:nvPr/>
        </p:nvSpPr>
        <p:spPr>
          <a:xfrm>
            <a:off x="5584763" y="2796941"/>
            <a:ext cx="11336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الخامس : 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5760181" y="5092294"/>
            <a:ext cx="100540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السادس: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224296"/>
              </p:ext>
            </p:extLst>
          </p:nvPr>
        </p:nvGraphicFramePr>
        <p:xfrm>
          <a:off x="152165" y="1395119"/>
          <a:ext cx="3125229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6709"/>
                <a:gridCol w="796940"/>
                <a:gridCol w="750508"/>
                <a:gridCol w="405281"/>
                <a:gridCol w="361956"/>
                <a:gridCol w="343835"/>
              </a:tblGrid>
              <a:tr h="32308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تسمية بعض التغيرات </a:t>
                      </a: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الكيميائيةالتي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 تحدث في الحياة اليومية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987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3618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10931"/>
              </p:ext>
            </p:extLst>
          </p:nvPr>
        </p:nvGraphicFramePr>
        <p:xfrm>
          <a:off x="142005" y="2796941"/>
          <a:ext cx="3153216" cy="106084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9680"/>
                <a:gridCol w="735879"/>
                <a:gridCol w="717326"/>
                <a:gridCol w="420233"/>
                <a:gridCol w="373789"/>
                <a:gridCol w="316309"/>
              </a:tblGrid>
              <a:tr h="326627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قياس بعض صفات المادة كالطول والحجم والكتلة عملياً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6627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9028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010780"/>
              </p:ext>
            </p:extLst>
          </p:nvPr>
        </p:nvGraphicFramePr>
        <p:xfrm>
          <a:off x="199344" y="4980396"/>
          <a:ext cx="3078051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6008"/>
                <a:gridCol w="753486"/>
                <a:gridCol w="716673"/>
                <a:gridCol w="402997"/>
                <a:gridCol w="348984"/>
                <a:gridCol w="369903"/>
              </a:tblGrid>
              <a:tr h="316741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تعيين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التغير الفيزيائي من خلال قراءة مجموعة من الصور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6741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319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صورة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0424" y="6183594"/>
            <a:ext cx="5547576" cy="2603825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277394" y="416976"/>
            <a:ext cx="34881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00" dirty="0" smtClean="0">
                <a:solidFill>
                  <a:schemeClr val="accent1">
                    <a:lumMod val="75000"/>
                  </a:schemeClr>
                </a:solidFill>
              </a:rPr>
              <a:t>ضعي علامة (   )أو (   )أمام العبارات التالية: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645614" y="386099"/>
            <a:ext cx="581225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1-تغير لون التفاح دليل </a:t>
            </a:r>
            <a:r>
              <a:rPr lang="ar-SA" smtClean="0"/>
              <a:t>على حدوث </a:t>
            </a:r>
            <a:r>
              <a:rPr lang="ar-SA" dirty="0" smtClean="0"/>
              <a:t>التغير الكيميائي(   )</a:t>
            </a:r>
            <a:endParaRPr lang="en-US" dirty="0"/>
          </a:p>
        </p:txBody>
      </p:sp>
      <p:sp>
        <p:nvSpPr>
          <p:cNvPr id="3" name="مستطيل 2"/>
          <p:cNvSpPr/>
          <p:nvPr/>
        </p:nvSpPr>
        <p:spPr>
          <a:xfrm>
            <a:off x="1645614" y="912689"/>
            <a:ext cx="669897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2- التغير الكيميائي لا ينتج عنه مادة جديدة(    )</a:t>
            </a:r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49904">
            <a:off x="5582456" y="494182"/>
            <a:ext cx="197109" cy="248686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671" y="524099"/>
            <a:ext cx="126980" cy="126980"/>
          </a:xfrm>
          <a:prstGeom prst="rect">
            <a:avLst/>
          </a:prstGeom>
        </p:spPr>
      </p:pic>
      <p:sp>
        <p:nvSpPr>
          <p:cNvPr id="8" name="مستطيل 7"/>
          <p:cNvSpPr/>
          <p:nvPr/>
        </p:nvSpPr>
        <p:spPr>
          <a:xfrm>
            <a:off x="3463962" y="6183593"/>
            <a:ext cx="3270101" cy="5262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SA" sz="1600" dirty="0" err="1" smtClean="0"/>
              <a:t>انت</a:t>
            </a:r>
            <a:r>
              <a:rPr lang="ar-SA" sz="1600" dirty="0" err="1" smtClean="0">
                <a:solidFill>
                  <a:schemeClr val="tx1"/>
                </a:solidFill>
              </a:rPr>
              <a:t>ضعي</a:t>
            </a:r>
            <a:r>
              <a:rPr lang="ar-SA" sz="1600" dirty="0" smtClean="0">
                <a:solidFill>
                  <a:schemeClr val="tx1"/>
                </a:solidFill>
              </a:rPr>
              <a:t> الكلمة المناسبة في الفراغات التالية</a:t>
            </a:r>
            <a:r>
              <a:rPr lang="ar-SA" dirty="0" smtClean="0">
                <a:solidFill>
                  <a:schemeClr val="tx1"/>
                </a:solidFill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392</Words>
  <Application>Microsoft Office PowerPoint</Application>
  <PresentationFormat>عرض على الشاشة (3:4)‏</PresentationFormat>
  <Paragraphs>114</Paragraphs>
  <Slides>2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9" baseType="lpstr">
      <vt:lpstr>AL-Mohanad Bold</vt:lpstr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69</cp:revision>
  <dcterms:created xsi:type="dcterms:W3CDTF">2016-10-19T21:09:54Z</dcterms:created>
  <dcterms:modified xsi:type="dcterms:W3CDTF">2017-02-17T09:34:13Z</dcterms:modified>
</cp:coreProperties>
</file>