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8" r:id="rId2"/>
    <p:sldId id="299" r:id="rId3"/>
    <p:sldId id="289" r:id="rId4"/>
    <p:sldId id="290" r:id="rId5"/>
    <p:sldId id="301" r:id="rId6"/>
    <p:sldId id="302" r:id="rId7"/>
    <p:sldId id="291" r:id="rId8"/>
    <p:sldId id="292" r:id="rId9"/>
    <p:sldId id="293" r:id="rId10"/>
    <p:sldId id="294" r:id="rId11"/>
    <p:sldId id="295" r:id="rId12"/>
    <p:sldId id="296" r:id="rId13"/>
    <p:sldId id="297" r:id="rId14"/>
    <p:sldId id="303" r:id="rId15"/>
    <p:sldId id="304" r:id="rId16"/>
    <p:sldId id="305" r:id="rId17"/>
    <p:sldId id="306" r:id="rId18"/>
    <p:sldId id="307" r:id="rId19"/>
    <p:sldId id="309" r:id="rId20"/>
    <p:sldId id="310" r:id="rId21"/>
    <p:sldId id="311" r:id="rId22"/>
    <p:sldId id="314" r:id="rId23"/>
    <p:sldId id="315" r:id="rId24"/>
    <p:sldId id="316" r:id="rId25"/>
    <p:sldId id="317" r:id="rId26"/>
    <p:sldId id="318" r:id="rId27"/>
    <p:sldId id="319" r:id="rId28"/>
    <p:sldId id="320" r:id="rId29"/>
    <p:sldId id="321" r:id="rId30"/>
    <p:sldId id="322" r:id="rId31"/>
    <p:sldId id="330" r:id="rId32"/>
    <p:sldId id="331" r:id="rId33"/>
    <p:sldId id="332" r:id="rId34"/>
    <p:sldId id="333" r:id="rId35"/>
    <p:sldId id="344" r:id="rId36"/>
    <p:sldId id="334" r:id="rId37"/>
    <p:sldId id="335" r:id="rId38"/>
    <p:sldId id="336" r:id="rId39"/>
    <p:sldId id="337" r:id="rId40"/>
    <p:sldId id="338" r:id="rId41"/>
    <p:sldId id="339" r:id="rId42"/>
    <p:sldId id="345" r:id="rId43"/>
    <p:sldId id="346" r:id="rId44"/>
    <p:sldId id="340" r:id="rId45"/>
    <p:sldId id="341" r:id="rId46"/>
    <p:sldId id="342" r:id="rId4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a:srgbClr val="99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3238" autoAdjust="0"/>
  </p:normalViewPr>
  <p:slideViewPr>
    <p:cSldViewPr>
      <p:cViewPr varScale="1">
        <p:scale>
          <a:sx n="52" d="100"/>
          <a:sy n="52" d="100"/>
        </p:scale>
        <p:origin x="-90" y="-3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3082500507"/>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607309607"/>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2340500443"/>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819385513"/>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3396107361"/>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3293933820"/>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1410969099"/>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425120557"/>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3976805647"/>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941202450"/>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1DDB8-5409-4CDA-89BF-CDCFAA816F72}" type="datetimeFigureOut">
              <a:rPr lang="ar-EG" smtClean="0"/>
              <a:pPr/>
              <a:t>24/12/1437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2889052255"/>
      </p:ext>
    </p:extLst>
  </p:cSld>
  <p:clrMapOvr>
    <a:masterClrMapping/>
  </p:clrMapOvr>
  <mc:AlternateContent xmlns:mc="http://schemas.openxmlformats.org/markup-compatibility/2006">
    <mc:Choice xmlns="" xmlns:p14="http://schemas.microsoft.com/office/powerpoint/2010/main" Requires="p14">
      <p:transition>
        <p14:flip dir="l"/>
        <p:sndAc>
          <p:stSnd>
            <p:snd r:embed="rId3" name="mouseDown.wav"/>
          </p:stSnd>
        </p:sndAc>
      </p:transition>
    </mc:Choice>
    <mc:Fallback>
      <p:transition>
        <p:fade/>
        <p:sndAc>
          <p:stSnd>
            <p:snd r:embed="rId1" name="mouseDown.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10.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9F1DDB8-5409-4CDA-89BF-CDCFAA816F72}" type="datetimeFigureOut">
              <a:rPr lang="ar-EG" smtClean="0"/>
              <a:pPr/>
              <a:t>24/12/1437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7907027-CA9F-49EA-999A-388427A017E2}" type="slidenum">
              <a:rPr lang="ar-EG" smtClean="0"/>
              <a:pPr/>
              <a:t>‹#›</a:t>
            </a:fld>
            <a:endParaRPr lang="ar-EG"/>
          </a:p>
        </p:txBody>
      </p:sp>
    </p:spTree>
    <p:extLst>
      <p:ext uri="{BB962C8B-B14F-4D97-AF65-F5344CB8AC3E}">
        <p14:creationId xmlns="" xmlns:p14="http://schemas.microsoft.com/office/powerpoint/2010/main" val="325342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p14:flip dir="l"/>
        <p:sndAc>
          <p:stSnd>
            <p:snd r:embed="rId15" name="mouseDown.wav"/>
          </p:stSnd>
        </p:sndAc>
      </p:transition>
    </mc:Choice>
    <mc:Fallback>
      <p:transition>
        <p:fade/>
        <p:sndAc>
          <p:stSnd>
            <p:snd r:embed="rId13" name="mouseDown.wav"/>
          </p:stSnd>
        </p:sndAc>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2.wav"/><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2.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0.wav"/></Relationships>
</file>

<file path=ppt/slides/_rels/slide1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0.wav"/></Relationships>
</file>

<file path=ppt/slides/_rels/slide18.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0.wav"/></Relationships>
</file>

<file path=ppt/slides/_rels/slide1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2.wav"/></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5.wav"/></Relationships>
</file>

<file path=ppt/slides/_rels/slide2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21.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gif"/></Relationships>
</file>

<file path=ppt/slides/_rels/slide22.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gif"/></Relationships>
</file>

<file path=ppt/slides/_rels/slide23.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6.gif"/><Relationship Id="rId4" Type="http://schemas.openxmlformats.org/officeDocument/2006/relationships/audio" Target="../media/audio9.wav"/></Relationships>
</file>

<file path=ppt/slides/_rels/slide24.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gif"/></Relationships>
</file>

<file path=ppt/slides/_rels/slide25.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gif"/></Relationships>
</file>

<file path=ppt/slides/_rels/slide26.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6.gif"/><Relationship Id="rId4" Type="http://schemas.openxmlformats.org/officeDocument/2006/relationships/audio" Target="../media/audio10.wav"/></Relationships>
</file>

<file path=ppt/slides/_rels/slide27.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gif"/></Relationships>
</file>

<file path=ppt/slides/_rels/slide28.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15.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audio" Target="../media/audio17.wav"/><Relationship Id="rId4" Type="http://schemas.openxmlformats.org/officeDocument/2006/relationships/audio" Target="../media/audio16.wav"/></Relationships>
</file>

<file path=ppt/slides/_rels/slide29.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8.wmf"/><Relationship Id="rId4" Type="http://schemas.openxmlformats.org/officeDocument/2006/relationships/audio" Target="../media/audio19.wav"/></Relationships>
</file>

<file path=ppt/slides/_rels/slide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audio" Target="../media/audio22.wav"/><Relationship Id="rId4" Type="http://schemas.openxmlformats.org/officeDocument/2006/relationships/audio" Target="../media/audio21.wav"/></Relationships>
</file>

<file path=ppt/slides/_rels/slide31.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9.wmf"/></Relationships>
</file>

<file path=ppt/slides/_rels/slide32.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audio" Target="../media/audio13.wav"/><Relationship Id="rId7"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audio" Target="../media/audio25.wav"/><Relationship Id="rId4" Type="http://schemas.openxmlformats.org/officeDocument/2006/relationships/audio" Target="../media/audio24.wav"/><Relationship Id="rId9" Type="http://schemas.openxmlformats.org/officeDocument/2006/relationships/audio" Target="../media/audio110.wav"/></Relationships>
</file>

<file path=ppt/slides/_rels/slide33.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24.wav"/><Relationship Id="rId7"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audio" Target="../media/audio25.wav"/></Relationships>
</file>

<file path=ppt/slides/_rels/slide34.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24.wav"/><Relationship Id="rId7"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audio" Target="../media/audio25.wav"/></Relationships>
</file>

<file path=ppt/slides/_rels/slide35.xml.rels><?xml version="1.0" encoding="UTF-8" standalone="yes"?>
<Relationships xmlns="http://schemas.openxmlformats.org/package/2006/relationships"><Relationship Id="rId3" Type="http://schemas.openxmlformats.org/officeDocument/2006/relationships/audio" Target="../media/audio25.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36.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14.gif"/><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28.wav"/></Relationships>
</file>

<file path=ppt/slides/_rels/slide38.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9.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40.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audio" Target="../media/audio25.wav"/><Relationship Id="rId4" Type="http://schemas.openxmlformats.org/officeDocument/2006/relationships/audio" Target="../media/audio30.wav"/></Relationships>
</file>

<file path=ppt/slides/_rels/slide41.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25.wav"/></Relationships>
</file>

<file path=ppt/slides/_rels/slide42.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43.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44.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25.wav"/></Relationships>
</file>

<file path=ppt/slides/_rels/slide45.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25.wav"/></Relationships>
</file>

<file path=ppt/slides/_rels/slide46.xml.rels><?xml version="1.0" encoding="UTF-8" standalone="yes"?>
<Relationships xmlns="http://schemas.openxmlformats.org/package/2006/relationships"><Relationship Id="rId3" Type="http://schemas.openxmlformats.org/officeDocument/2006/relationships/audio" Target="../media/audio31.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audio" Target="../media/audio32.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3568" y="3732358"/>
            <a:ext cx="8064896" cy="2448272"/>
            <a:chOff x="683568" y="1844824"/>
            <a:chExt cx="8064896" cy="2448272"/>
          </a:xfrm>
        </p:grpSpPr>
        <p:grpSp>
          <p:nvGrpSpPr>
            <p:cNvPr id="3" name="Group 2"/>
            <p:cNvGrpSpPr/>
            <p:nvPr/>
          </p:nvGrpSpPr>
          <p:grpSpPr>
            <a:xfrm>
              <a:off x="683568" y="1844824"/>
              <a:ext cx="8064896" cy="2448272"/>
              <a:chOff x="683568" y="1844824"/>
              <a:chExt cx="8064896" cy="2448272"/>
            </a:xfrm>
          </p:grpSpPr>
          <p:grpSp>
            <p:nvGrpSpPr>
              <p:cNvPr id="5" name="Group 4"/>
              <p:cNvGrpSpPr/>
              <p:nvPr/>
            </p:nvGrpSpPr>
            <p:grpSpPr>
              <a:xfrm>
                <a:off x="683568" y="1844824"/>
                <a:ext cx="8064896" cy="2448272"/>
                <a:chOff x="2123728" y="1988840"/>
                <a:chExt cx="5976664" cy="1944216"/>
              </a:xfrm>
            </p:grpSpPr>
            <p:sp>
              <p:nvSpPr>
                <p:cNvPr id="8" name="Pentagon 7"/>
                <p:cNvSpPr/>
                <p:nvPr/>
              </p:nvSpPr>
              <p:spPr>
                <a:xfrm>
                  <a:off x="2123728" y="1988840"/>
                  <a:ext cx="5976664" cy="1944216"/>
                </a:xfrm>
                <a:prstGeom prst="homePlat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4800" dirty="0">
                    <a:ln>
                      <a:solidFill>
                        <a:srgbClr val="C00000"/>
                      </a:solidFill>
                    </a:ln>
                    <a:solidFill>
                      <a:srgbClr val="0000CC"/>
                    </a:solidFill>
                    <a:latin typeface="Times New Roman" pitchFamily="18" charset="0"/>
                  </a:endParaRPr>
                </a:p>
              </p:txBody>
            </p:sp>
            <p:sp>
              <p:nvSpPr>
                <p:cNvPr id="9" name="Rounded Rectangle 8"/>
                <p:cNvSpPr/>
                <p:nvPr/>
              </p:nvSpPr>
              <p:spPr>
                <a:xfrm>
                  <a:off x="2339752" y="1988840"/>
                  <a:ext cx="4878288" cy="1944216"/>
                </a:xfrm>
                <a:prstGeom prst="roundRect">
                  <a:avLst/>
                </a:prstGeom>
                <a:gradFill flip="none" rotWithShape="1">
                  <a:gsLst>
                    <a:gs pos="0">
                      <a:schemeClr val="bg1"/>
                    </a:gs>
                    <a:gs pos="50000">
                      <a:schemeClr val="bg1">
                        <a:lumMod val="95000"/>
                      </a:schemeClr>
                    </a:gs>
                    <a:gs pos="100000">
                      <a:schemeClr val="bg1">
                        <a:lumMod val="85000"/>
                      </a:scheme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4800" dirty="0">
                    <a:ln>
                      <a:solidFill>
                        <a:srgbClr val="C00000"/>
                      </a:solidFill>
                    </a:ln>
                    <a:solidFill>
                      <a:srgbClr val="0000CC"/>
                    </a:solidFill>
                    <a:latin typeface="Times New Roman" pitchFamily="18" charset="0"/>
                  </a:endParaRPr>
                </a:p>
              </p:txBody>
            </p:sp>
          </p:grpSp>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059832" y="4083546"/>
                <a:ext cx="4143375" cy="209550"/>
              </a:xfrm>
              <a:prstGeom prst="rect">
                <a:avLst/>
              </a:prstGeom>
            </p:spPr>
          </p:pic>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740352" y="2639194"/>
                <a:ext cx="716277" cy="859532"/>
              </a:xfrm>
              <a:prstGeom prst="rect">
                <a:avLst/>
              </a:prstGeom>
            </p:spPr>
          </p:pic>
        </p:grpSp>
        <p:sp>
          <p:nvSpPr>
            <p:cNvPr id="4" name="Rectangle 3"/>
            <p:cNvSpPr/>
            <p:nvPr/>
          </p:nvSpPr>
          <p:spPr>
            <a:xfrm>
              <a:off x="1115616" y="2189538"/>
              <a:ext cx="6102424" cy="1862048"/>
            </a:xfrm>
            <a:prstGeom prst="rect">
              <a:avLst/>
            </a:prstGeom>
          </p:spPr>
          <p:txBody>
            <a:bodyPr wrap="square">
              <a:spAutoFit/>
            </a:bodyPr>
            <a:lstStyle/>
            <a:p>
              <a:pPr algn="ctr"/>
              <a:r>
                <a:rPr lang="ar-EG" sz="11500" b="1" dirty="0" smtClean="0">
                  <a:ln>
                    <a:solidFill>
                      <a:srgbClr val="C00000"/>
                    </a:solidFill>
                  </a:ln>
                  <a:solidFill>
                    <a:srgbClr val="0000CC"/>
                  </a:solidFill>
                </a:rPr>
                <a:t>نقد الشعر</a:t>
              </a:r>
              <a:endParaRPr lang="ar-EG" sz="11500" b="1" dirty="0">
                <a:ln>
                  <a:solidFill>
                    <a:srgbClr val="C00000"/>
                  </a:solidFill>
                </a:ln>
                <a:solidFill>
                  <a:srgbClr val="0000CC"/>
                </a:solidFill>
              </a:endParaRPr>
            </a:p>
          </p:txBody>
        </p:sp>
      </p:grpSp>
      <p:grpSp>
        <p:nvGrpSpPr>
          <p:cNvPr id="10" name="Group 9"/>
          <p:cNvGrpSpPr/>
          <p:nvPr/>
        </p:nvGrpSpPr>
        <p:grpSpPr>
          <a:xfrm>
            <a:off x="2411760" y="522066"/>
            <a:ext cx="4824537" cy="1881304"/>
            <a:chOff x="2805291" y="332656"/>
            <a:chExt cx="3660493" cy="1881304"/>
          </a:xfrm>
        </p:grpSpPr>
        <p:sp>
          <p:nvSpPr>
            <p:cNvPr id="11" name="Oval 10"/>
            <p:cNvSpPr/>
            <p:nvPr/>
          </p:nvSpPr>
          <p:spPr>
            <a:xfrm>
              <a:off x="2805291" y="433597"/>
              <a:ext cx="3660493" cy="1780363"/>
            </a:xfrm>
            <a:prstGeom prst="ellipse">
              <a:avLst/>
            </a:prstGeom>
            <a:gradFill flip="none" rotWithShape="1">
              <a:gsLst>
                <a:gs pos="0">
                  <a:schemeClr val="accent3">
                    <a:lumMod val="40000"/>
                    <a:lumOff val="60000"/>
                  </a:schemeClr>
                </a:gs>
                <a:gs pos="50000">
                  <a:schemeClr val="bg1"/>
                </a:gs>
                <a:gs pos="100000">
                  <a:schemeClr val="accent6">
                    <a:lumMod val="20000"/>
                    <a:lumOff val="80000"/>
                  </a:schemeClr>
                </a:gs>
              </a:gsLst>
              <a:lin ang="162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dirty="0">
                <a:ln>
                  <a:solidFill>
                    <a:sysClr val="windowText" lastClr="000000"/>
                  </a:solidFill>
                </a:ln>
                <a:solidFill>
                  <a:srgbClr val="FF0000"/>
                </a:solidFill>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419872" y="332656"/>
              <a:ext cx="2443909" cy="504056"/>
            </a:xfrm>
            <a:prstGeom prst="rect">
              <a:avLst/>
            </a:prstGeom>
          </p:spPr>
        </p:pic>
      </p:grpSp>
      <p:sp>
        <p:nvSpPr>
          <p:cNvPr id="13" name="TextBox 12"/>
          <p:cNvSpPr txBox="1"/>
          <p:nvPr/>
        </p:nvSpPr>
        <p:spPr>
          <a:xfrm>
            <a:off x="2987823" y="1107226"/>
            <a:ext cx="3744417" cy="1015663"/>
          </a:xfrm>
          <a:prstGeom prst="rect">
            <a:avLst/>
          </a:prstGeom>
          <a:noFill/>
        </p:spPr>
        <p:txBody>
          <a:bodyPr wrap="square" rtlCol="1">
            <a:spAutoFit/>
          </a:bodyPr>
          <a:lstStyle/>
          <a:p>
            <a:pPr algn="ctr"/>
            <a:r>
              <a:rPr lang="ar-EG" sz="6000" b="1" dirty="0" smtClean="0">
                <a:ln>
                  <a:solidFill>
                    <a:sysClr val="windowText" lastClr="000000"/>
                  </a:solidFill>
                </a:ln>
                <a:solidFill>
                  <a:srgbClr val="FF0000"/>
                </a:solidFill>
              </a:rPr>
              <a:t>الوحدة الثانية</a:t>
            </a:r>
            <a:endParaRPr lang="ar-EG" sz="6000" b="1" dirty="0">
              <a:ln>
                <a:solidFill>
                  <a:sysClr val="windowText" lastClr="000000"/>
                </a:solidFill>
              </a:ln>
              <a:solidFill>
                <a:srgbClr val="FF0000"/>
              </a:solidFill>
            </a:endParaRPr>
          </a:p>
        </p:txBody>
      </p:sp>
    </p:spTree>
    <p:extLst>
      <p:ext uri="{BB962C8B-B14F-4D97-AF65-F5344CB8AC3E}">
        <p14:creationId xmlns="" xmlns:p14="http://schemas.microsoft.com/office/powerpoint/2010/main" val="3678337059"/>
      </p:ext>
    </p:extLst>
  </p:cSld>
  <p:clrMapOvr>
    <a:masterClrMapping/>
  </p:clrMapOvr>
  <mc:AlternateContent xmlns:mc="http://schemas.openxmlformats.org/markup-compatibility/2006">
    <mc:Choice xmlns="" xmlns:p14="http://schemas.microsoft.com/office/powerpoint/2010/main" Requires="p14">
      <p:transition>
        <p14:warp dir="in"/>
        <p:sndAc>
          <p:stSnd>
            <p:snd r:embed="rId8"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FallenBonusXX.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subTnLst>
                                    <p:audio>
                                      <p:cMediaNode>
                                        <p:cTn display="0" masterRel="sameClick">
                                          <p:stCondLst>
                                            <p:cond evt="begin" delay="0">
                                              <p:tn val="8"/>
                                            </p:cond>
                                          </p:stCondLst>
                                          <p:endCondLst>
                                            <p:cond evt="onStopAudio" delay="0">
                                              <p:tgtEl>
                                                <p:sldTgt/>
                                              </p:tgtEl>
                                            </p:cond>
                                          </p:endCondLst>
                                        </p:cTn>
                                        <p:tgtEl>
                                          <p:sndTgt r:embed="rId3" name="FallenBonusXX.wav"/>
                                        </p:tgtEl>
                                      </p:cMediaNode>
                                    </p:audio>
                                  </p:sub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
                                        <p:tgtEl>
                                          <p:spTgt spid="2"/>
                                        </p:tgtEl>
                                      </p:cBhvr>
                                    </p:animEffect>
                                    <p:anim calcmode="lin" valueType="num">
                                      <p:cBhvr>
                                        <p:cTn id="16" dur="200" fill="hold"/>
                                        <p:tgtEl>
                                          <p:spTgt spid="2"/>
                                        </p:tgtEl>
                                        <p:attrNameLst>
                                          <p:attrName>ppt_x</p:attrName>
                                        </p:attrNameLst>
                                      </p:cBhvr>
                                      <p:tavLst>
                                        <p:tav tm="0">
                                          <p:val>
                                            <p:strVal val="#ppt_x"/>
                                          </p:val>
                                        </p:tav>
                                        <p:tav tm="100000">
                                          <p:val>
                                            <p:strVal val="#ppt_x"/>
                                          </p:val>
                                        </p:tav>
                                      </p:tavLst>
                                    </p:anim>
                                    <p:anim calcmode="lin" valueType="num">
                                      <p:cBhvr>
                                        <p:cTn id="17" dur="200" fill="hold"/>
                                        <p:tgtEl>
                                          <p:spTgt spid="2"/>
                                        </p:tgtEl>
                                        <p:attrNameLst>
                                          <p:attrName>ppt_y</p:attrName>
                                        </p:attrNameLst>
                                      </p:cBhvr>
                                      <p:tavLst>
                                        <p:tav tm="0">
                                          <p:val>
                                            <p:strVal val="#ppt_y+0.31"/>
                                          </p:val>
                                        </p:tav>
                                        <p:tav tm="100000">
                                          <p:val>
                                            <p:strVal val="#ppt_y+0.31"/>
                                          </p:val>
                                        </p:tav>
                                      </p:tavLst>
                                    </p:anim>
                                    <p:anim calcmode="lin" valueType="num">
                                      <p:cBhvr>
                                        <p:cTn id="18"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061 - arcade game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259632" y="692696"/>
            <a:ext cx="6858000" cy="5632311"/>
          </a:xfrm>
          <a:prstGeom prst="rect">
            <a:avLst/>
          </a:prstGeom>
        </p:spPr>
        <p:txBody>
          <a:bodyPr wrap="square">
            <a:spAutoFit/>
          </a:bodyPr>
          <a:lstStyle/>
          <a:p>
            <a:pPr algn="ctr"/>
            <a:r>
              <a:rPr lang="ar-SA" sz="4000" b="1" dirty="0"/>
              <a:t>وهي الركن الثاني من أركان النظم الشعري، وكانت تسمَّى القصائد بحروف قافيتها، فيقال: لامية الشِّنْفَرَى، وسينية البُحْتُرِي، وهمزية البُوصِيرِي</a:t>
            </a:r>
            <a:r>
              <a:rPr lang="ar-SA" sz="4000" b="1" dirty="0" smtClean="0"/>
              <a:t>.</a:t>
            </a:r>
            <a:endParaRPr lang="ar-EG" sz="4000" b="1" dirty="0" smtClean="0"/>
          </a:p>
          <a:p>
            <a:pPr algn="ctr"/>
            <a:r>
              <a:rPr lang="ar-SA" sz="4000" b="1" dirty="0"/>
              <a:t>واختيار القافية، وإيقافها، وحرفها المميز، يمثل مستوى إبداعياًّ يجعله الناقد مجالاً من مجالات الحكم على الشعر. ولذا فهي تنال عناية أوفر من المد، والإشباع، أو غيرهما</a:t>
            </a:r>
            <a:r>
              <a:rPr lang="ar-SA" sz="4000" b="1" dirty="0" smtClean="0"/>
              <a:t>.</a:t>
            </a:r>
            <a:endParaRPr lang="en-US" sz="4000" dirty="0"/>
          </a:p>
        </p:txBody>
      </p:sp>
    </p:spTree>
    <p:extLst>
      <p:ext uri="{BB962C8B-B14F-4D97-AF65-F5344CB8AC3E}">
        <p14:creationId xmlns="" xmlns:p14="http://schemas.microsoft.com/office/powerpoint/2010/main" val="997685105"/>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353 - conga beat.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0353 - conga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259632" y="1771069"/>
            <a:ext cx="6858000" cy="3170099"/>
          </a:xfrm>
          <a:prstGeom prst="rect">
            <a:avLst/>
          </a:prstGeom>
        </p:spPr>
        <p:txBody>
          <a:bodyPr wrap="square">
            <a:spAutoFit/>
          </a:bodyPr>
          <a:lstStyle/>
          <a:p>
            <a:pPr algn="ctr"/>
            <a:r>
              <a:rPr lang="ar-SA" sz="4000" b="1" dirty="0"/>
              <a:t>فاختيار حرف (الباء) في بائية أبي تمَّام كان اختياراً موفقاً ملائماً للغرض الحماسي للقصيدة، وهو أدعى لبروز ظاهرة التفخيم، وقوة الجرس، وشدة الإيقاع:</a:t>
            </a:r>
            <a:endParaRPr lang="en-US" sz="4000" dirty="0"/>
          </a:p>
        </p:txBody>
      </p:sp>
    </p:spTree>
    <p:extLst>
      <p:ext uri="{BB962C8B-B14F-4D97-AF65-F5344CB8AC3E}">
        <p14:creationId xmlns="" xmlns:p14="http://schemas.microsoft.com/office/powerpoint/2010/main" val="929741691"/>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0353 - conga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252536" y="1556792"/>
            <a:ext cx="8715404" cy="3785652"/>
          </a:xfrm>
          <a:prstGeom prst="rect">
            <a:avLst/>
          </a:prstGeom>
        </p:spPr>
        <p:txBody>
          <a:bodyPr wrap="square">
            <a:spAutoFit/>
          </a:bodyPr>
          <a:lstStyle/>
          <a:p>
            <a:r>
              <a:rPr lang="ar-SA" sz="4000" b="1" dirty="0">
                <a:solidFill>
                  <a:srgbClr val="0000CC"/>
                </a:solidFill>
              </a:rPr>
              <a:t>السَّيفُ أصْدَقَ أنباءً منَ الكُتُبِ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في </a:t>
            </a:r>
            <a:r>
              <a:rPr lang="ar-SA" sz="4000" b="1" dirty="0">
                <a:solidFill>
                  <a:srgbClr val="0000CC"/>
                </a:solidFill>
              </a:rPr>
              <a:t>حَدِّهِ الحَدُّ بَينَ </a:t>
            </a:r>
            <a:r>
              <a:rPr lang="ar-SA" sz="4000" b="1" dirty="0" smtClean="0">
                <a:solidFill>
                  <a:srgbClr val="0000CC"/>
                </a:solidFill>
              </a:rPr>
              <a:t>الجِــــدِّ </a:t>
            </a:r>
            <a:r>
              <a:rPr lang="ar-SA" sz="4000" b="1" dirty="0">
                <a:solidFill>
                  <a:srgbClr val="0000CC"/>
                </a:solidFill>
              </a:rPr>
              <a:t>واللَّعَبِ</a:t>
            </a:r>
            <a:endParaRPr lang="en-US" sz="4000" dirty="0">
              <a:solidFill>
                <a:srgbClr val="0000CC"/>
              </a:solidFill>
            </a:endParaRPr>
          </a:p>
          <a:p>
            <a:r>
              <a:rPr lang="ar-SA" sz="4000" b="1" dirty="0">
                <a:solidFill>
                  <a:srgbClr val="0000CC"/>
                </a:solidFill>
              </a:rPr>
              <a:t>فَتْحُ الفُتُوحِ تَعَالى أن يُحيطَ بِه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نَظْمٌ </a:t>
            </a:r>
            <a:r>
              <a:rPr lang="ar-SA" sz="4000" b="1" dirty="0">
                <a:solidFill>
                  <a:srgbClr val="0000CC"/>
                </a:solidFill>
              </a:rPr>
              <a:t>مِنَ الشِّعرِ أو نَثرٌ مِنَ الخُطَبِ</a:t>
            </a:r>
            <a:endParaRPr lang="en-US" sz="4000" dirty="0">
              <a:solidFill>
                <a:srgbClr val="0000CC"/>
              </a:solidFill>
            </a:endParaRPr>
          </a:p>
          <a:p>
            <a:r>
              <a:rPr lang="ar-SA" sz="4000" b="1" dirty="0">
                <a:solidFill>
                  <a:srgbClr val="0000CC"/>
                </a:solidFill>
              </a:rPr>
              <a:t>فَتحٌ تَفَتَّحُ أبَوابُ </a:t>
            </a:r>
            <a:r>
              <a:rPr lang="ar-SA" sz="4000" b="1" dirty="0" smtClean="0">
                <a:solidFill>
                  <a:srgbClr val="0000CC"/>
                </a:solidFill>
              </a:rPr>
              <a:t>السّمــــاءِ </a:t>
            </a:r>
            <a:r>
              <a:rPr lang="ar-SA" sz="4000" b="1" dirty="0">
                <a:solidFill>
                  <a:srgbClr val="0000CC"/>
                </a:solidFill>
              </a:rPr>
              <a:t>لَهُ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وتَبْرزُ </a:t>
            </a:r>
            <a:r>
              <a:rPr lang="ar-SA" sz="4000" b="1" dirty="0">
                <a:solidFill>
                  <a:srgbClr val="0000CC"/>
                </a:solidFill>
              </a:rPr>
              <a:t>الأرضُ في </a:t>
            </a:r>
            <a:r>
              <a:rPr lang="ar-SA" sz="4000" b="1" dirty="0" smtClean="0">
                <a:solidFill>
                  <a:srgbClr val="0000CC"/>
                </a:solidFill>
              </a:rPr>
              <a:t>أثوابِـها </a:t>
            </a:r>
            <a:r>
              <a:rPr lang="ar-SA" sz="4000" b="1" dirty="0">
                <a:solidFill>
                  <a:srgbClr val="0000CC"/>
                </a:solidFill>
              </a:rPr>
              <a:t>القُشُبِ</a:t>
            </a:r>
            <a:endParaRPr lang="en-US" sz="4000" dirty="0">
              <a:solidFill>
                <a:srgbClr val="0000CC"/>
              </a:solidFill>
            </a:endParaRPr>
          </a:p>
        </p:txBody>
      </p:sp>
    </p:spTree>
    <p:extLst>
      <p:ext uri="{BB962C8B-B14F-4D97-AF65-F5344CB8AC3E}">
        <p14:creationId xmlns="" xmlns:p14="http://schemas.microsoft.com/office/powerpoint/2010/main" val="1724498734"/>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on_hive.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bon_hive.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bon_h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259632" y="1196752"/>
            <a:ext cx="6858000" cy="4401205"/>
          </a:xfrm>
          <a:prstGeom prst="rect">
            <a:avLst/>
          </a:prstGeom>
        </p:spPr>
        <p:txBody>
          <a:bodyPr wrap="square">
            <a:spAutoFit/>
          </a:bodyPr>
          <a:lstStyle/>
          <a:p>
            <a:pPr algn="ctr"/>
            <a:r>
              <a:rPr lang="ar-SA" sz="4000" b="1" dirty="0"/>
              <a:t>وإذا بدت لنا القافية السابقة لطابع القوة والروح الحماسية التي تنتظم قصيدة أبي تمّام، فإننا نجدها في الأبيات التالية لحِطَّانَ بن المُعَلَّى تنحو مَنْحًى آخر غير ما رأيناه، فنراها تبدو نغماً شجياًّ هادئاً، فيه حزن ووهن، يحملان على الرحمة والشفقة، والعاطفة الحانية:</a:t>
            </a:r>
            <a:endParaRPr lang="en-US" sz="4000" dirty="0"/>
          </a:p>
        </p:txBody>
      </p:sp>
    </p:spTree>
    <p:extLst>
      <p:ext uri="{BB962C8B-B14F-4D97-AF65-F5344CB8AC3E}">
        <p14:creationId xmlns="" xmlns:p14="http://schemas.microsoft.com/office/powerpoint/2010/main" val="3427012659"/>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0353 - conga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252536" y="1556792"/>
            <a:ext cx="8715404" cy="2554545"/>
          </a:xfrm>
          <a:prstGeom prst="rect">
            <a:avLst/>
          </a:prstGeom>
        </p:spPr>
        <p:txBody>
          <a:bodyPr wrap="square">
            <a:spAutoFit/>
          </a:bodyPr>
          <a:lstStyle/>
          <a:p>
            <a:r>
              <a:rPr lang="ar-SA" sz="4000" b="1" dirty="0">
                <a:solidFill>
                  <a:srgbClr val="0000CC"/>
                </a:solidFill>
              </a:rPr>
              <a:t>أبكانيَ </a:t>
            </a:r>
            <a:r>
              <a:rPr lang="ar-SA" sz="4000" b="1" dirty="0" smtClean="0">
                <a:solidFill>
                  <a:srgbClr val="0000CC"/>
                </a:solidFill>
              </a:rPr>
              <a:t>الدَّهْــرُ </a:t>
            </a:r>
            <a:r>
              <a:rPr lang="ar-SA" sz="4000" b="1" dirty="0">
                <a:solidFill>
                  <a:srgbClr val="0000CC"/>
                </a:solidFill>
              </a:rPr>
              <a:t>ويا رُبَّما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أضْحَكَني الــدّهرُ </a:t>
            </a:r>
            <a:r>
              <a:rPr lang="ar-SA" sz="4000" b="1" dirty="0">
                <a:solidFill>
                  <a:srgbClr val="0000CC"/>
                </a:solidFill>
              </a:rPr>
              <a:t>بِما يُرضِي</a:t>
            </a:r>
            <a:endParaRPr lang="en-US" sz="4000" dirty="0">
              <a:solidFill>
                <a:srgbClr val="0000CC"/>
              </a:solidFill>
            </a:endParaRPr>
          </a:p>
          <a:p>
            <a:r>
              <a:rPr lang="ar-SA" sz="4000" b="1" dirty="0">
                <a:solidFill>
                  <a:srgbClr val="0000CC"/>
                </a:solidFill>
              </a:rPr>
              <a:t>لَولا بُنَيَّاتُ كزُغَبِ القَطا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رَدَدْنَ </a:t>
            </a:r>
            <a:r>
              <a:rPr lang="ar-SA" sz="4000" b="1" dirty="0">
                <a:solidFill>
                  <a:srgbClr val="0000CC"/>
                </a:solidFill>
              </a:rPr>
              <a:t>مِن بَعضي إلى </a:t>
            </a:r>
            <a:r>
              <a:rPr lang="ar-SA" sz="4000" b="1" dirty="0" smtClean="0">
                <a:solidFill>
                  <a:srgbClr val="0000CC"/>
                </a:solidFill>
              </a:rPr>
              <a:t>بعضي</a:t>
            </a:r>
            <a:r>
              <a:rPr lang="ar-SA" sz="4000" baseline="30000" dirty="0" smtClean="0">
                <a:solidFill>
                  <a:srgbClr val="0000CC"/>
                </a:solidFill>
              </a:rPr>
              <a:t>(</a:t>
            </a:r>
            <a:r>
              <a:rPr lang="ar-EG" sz="4000" baseline="30000" dirty="0" smtClean="0">
                <a:solidFill>
                  <a:srgbClr val="0000CC"/>
                </a:solidFill>
              </a:rPr>
              <a:t>1</a:t>
            </a:r>
            <a:r>
              <a:rPr lang="ar-SA" sz="4000" baseline="30000" dirty="0" smtClean="0">
                <a:solidFill>
                  <a:srgbClr val="0000CC"/>
                </a:solidFill>
              </a:rPr>
              <a:t>)</a:t>
            </a:r>
            <a:endParaRPr lang="en-US" sz="4000" dirty="0">
              <a:solidFill>
                <a:srgbClr val="0000CC"/>
              </a:solidFill>
            </a:endParaRPr>
          </a:p>
        </p:txBody>
      </p:sp>
      <p:grpSp>
        <p:nvGrpSpPr>
          <p:cNvPr id="9" name="Group 8"/>
          <p:cNvGrpSpPr/>
          <p:nvPr/>
        </p:nvGrpSpPr>
        <p:grpSpPr>
          <a:xfrm>
            <a:off x="1043608" y="5548010"/>
            <a:ext cx="7416824" cy="473278"/>
            <a:chOff x="2106406" y="5733256"/>
            <a:chExt cx="6065994" cy="473278"/>
          </a:xfrm>
        </p:grpSpPr>
        <p:sp>
          <p:nvSpPr>
            <p:cNvPr id="10" name="TextBox 9"/>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11" name="Straight Connector 10"/>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5439162" y="5605751"/>
            <a:ext cx="2727029" cy="400110"/>
          </a:xfrm>
          <a:prstGeom prst="rect">
            <a:avLst/>
          </a:prstGeom>
        </p:spPr>
        <p:txBody>
          <a:bodyPr wrap="none">
            <a:spAutoFit/>
          </a:bodyPr>
          <a:lstStyle/>
          <a:p>
            <a:r>
              <a:rPr lang="ar-SA" sz="2000" b="1" dirty="0"/>
              <a:t>(</a:t>
            </a:r>
            <a:r>
              <a:rPr lang="ar-EG" sz="2000" b="1" dirty="0"/>
              <a:t>1</a:t>
            </a:r>
            <a:r>
              <a:rPr lang="ar-SA" sz="2000" b="1" dirty="0"/>
              <a:t>) </a:t>
            </a:r>
            <a:r>
              <a:rPr lang="ar-EG" sz="2000" b="1" dirty="0"/>
              <a:t>زُغَب القطا: صغار الحمام.</a:t>
            </a:r>
            <a:endParaRPr lang="en-US" sz="2000" b="1" dirty="0"/>
          </a:p>
        </p:txBody>
      </p:sp>
    </p:spTree>
    <p:extLst>
      <p:ext uri="{BB962C8B-B14F-4D97-AF65-F5344CB8AC3E}">
        <p14:creationId xmlns="" xmlns:p14="http://schemas.microsoft.com/office/powerpoint/2010/main" val="2850354173"/>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on_hive.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bon_hive.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0941 - pop.wav"/>
                                        </p:tgtEl>
                                      </p:cMediaNode>
                                    </p:audio>
                                  </p:subTnLst>
                                </p:cTn>
                              </p:par>
                              <p:par>
                                <p:cTn id="19" presetID="2" presetClass="entr" presetSubtype="4"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additive="base">
                                        <p:cTn id="2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252536" y="1556792"/>
            <a:ext cx="8715404" cy="2554545"/>
          </a:xfrm>
          <a:prstGeom prst="rect">
            <a:avLst/>
          </a:prstGeom>
        </p:spPr>
        <p:txBody>
          <a:bodyPr wrap="square">
            <a:spAutoFit/>
          </a:bodyPr>
          <a:lstStyle/>
          <a:p>
            <a:r>
              <a:rPr lang="ar-SA" sz="4000" b="1" dirty="0">
                <a:solidFill>
                  <a:srgbClr val="0000CC"/>
                </a:solidFill>
              </a:rPr>
              <a:t>لَكانَ لي مُضْطَرَبٌ واسِعٌ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في </a:t>
            </a:r>
            <a:r>
              <a:rPr lang="ar-SA" sz="4000" b="1" dirty="0">
                <a:solidFill>
                  <a:srgbClr val="0000CC"/>
                </a:solidFill>
              </a:rPr>
              <a:t>الأَرْضِ ذاتِ الطُّولِ والعَرْضِ</a:t>
            </a:r>
            <a:endParaRPr lang="en-US" sz="4000" dirty="0">
              <a:solidFill>
                <a:srgbClr val="0000CC"/>
              </a:solidFill>
            </a:endParaRPr>
          </a:p>
          <a:p>
            <a:r>
              <a:rPr lang="ar-SA" sz="4000" b="1" dirty="0" smtClean="0">
                <a:solidFill>
                  <a:srgbClr val="0000CC"/>
                </a:solidFill>
              </a:rPr>
              <a:t>وإنَّمــــــــــا </a:t>
            </a:r>
            <a:r>
              <a:rPr lang="ar-SA" sz="4000" b="1" dirty="0">
                <a:solidFill>
                  <a:srgbClr val="0000CC"/>
                </a:solidFill>
              </a:rPr>
              <a:t>أولادُنَا بَيْنَنا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أكبـــــــــادُنَا </a:t>
            </a:r>
            <a:r>
              <a:rPr lang="ar-SA" sz="4000" b="1" dirty="0">
                <a:solidFill>
                  <a:srgbClr val="0000CC"/>
                </a:solidFill>
              </a:rPr>
              <a:t>تَمْشِي عَلَى الأرْضِ</a:t>
            </a:r>
            <a:endParaRPr lang="en-US" sz="4000" dirty="0">
              <a:solidFill>
                <a:srgbClr val="0000CC"/>
              </a:solidFill>
            </a:endParaRPr>
          </a:p>
        </p:txBody>
      </p:sp>
    </p:spTree>
    <p:extLst>
      <p:ext uri="{BB962C8B-B14F-4D97-AF65-F5344CB8AC3E}">
        <p14:creationId xmlns="" xmlns:p14="http://schemas.microsoft.com/office/powerpoint/2010/main" val="2850354173"/>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on_hive.wav"/>
                                        </p:tgtEl>
                                      </p:cMediaNode>
                                    </p:audio>
                                  </p:sub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1" dur="500"/>
                                        <p:tgtEl>
                                          <p:spTgt spid="8">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bon_h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187624" y="1628800"/>
            <a:ext cx="6858000" cy="3170099"/>
          </a:xfrm>
          <a:prstGeom prst="rect">
            <a:avLst/>
          </a:prstGeom>
        </p:spPr>
        <p:txBody>
          <a:bodyPr wrap="square">
            <a:spAutoFit/>
          </a:bodyPr>
          <a:lstStyle/>
          <a:p>
            <a:pPr algn="ctr"/>
            <a:r>
              <a:rPr lang="ar-SA" sz="4000" b="1" dirty="0"/>
              <a:t>انظر كيف تؤدي القافية دوراً كبيراً في التأثير النفسي حين تصور القصيدة لحظات وداع شاعر لأرضه، وبلاد محبوبه فتكون عوناً على رقة قصِيدته وعذوبتها، يقول الصُّمَّة القُشيري:</a:t>
            </a:r>
            <a:endParaRPr lang="en-US" sz="4000" dirty="0"/>
          </a:p>
        </p:txBody>
      </p:sp>
    </p:spTree>
    <p:extLst>
      <p:ext uri="{BB962C8B-B14F-4D97-AF65-F5344CB8AC3E}">
        <p14:creationId xmlns="" xmlns:p14="http://schemas.microsoft.com/office/powerpoint/2010/main" val="2850354173"/>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0353 - conga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252536" y="1700808"/>
            <a:ext cx="8715404" cy="2554545"/>
          </a:xfrm>
          <a:prstGeom prst="rect">
            <a:avLst/>
          </a:prstGeom>
        </p:spPr>
        <p:txBody>
          <a:bodyPr wrap="square">
            <a:spAutoFit/>
          </a:bodyPr>
          <a:lstStyle/>
          <a:p>
            <a:r>
              <a:rPr lang="ar-SA" sz="4000" b="1" dirty="0">
                <a:solidFill>
                  <a:srgbClr val="0000CC"/>
                </a:solidFill>
              </a:rPr>
              <a:t>قِفا ودِّعا نَجداً ومَنْ </a:t>
            </a:r>
            <a:r>
              <a:rPr lang="ar-SA" sz="4000" b="1" dirty="0" smtClean="0">
                <a:solidFill>
                  <a:srgbClr val="0000CC"/>
                </a:solidFill>
              </a:rPr>
              <a:t>حَــــلَّ </a:t>
            </a:r>
            <a:r>
              <a:rPr lang="ar-SA" sz="4000" b="1" dirty="0">
                <a:solidFill>
                  <a:srgbClr val="0000CC"/>
                </a:solidFill>
              </a:rPr>
              <a:t>بالحِمَى				</a:t>
            </a:r>
            <a:r>
              <a:rPr lang="ar-EG" sz="4000" b="1" dirty="0" smtClean="0">
                <a:solidFill>
                  <a:srgbClr val="0000CC"/>
                </a:solidFill>
              </a:rPr>
              <a:t>		</a:t>
            </a:r>
            <a:r>
              <a:rPr lang="ar-SA" sz="4000" b="1" dirty="0" smtClean="0">
                <a:solidFill>
                  <a:srgbClr val="0000CC"/>
                </a:solidFill>
              </a:rPr>
              <a:t>وقَلَّ </a:t>
            </a:r>
            <a:r>
              <a:rPr lang="ar-SA" sz="4000" b="1" dirty="0">
                <a:solidFill>
                  <a:srgbClr val="0000CC"/>
                </a:solidFill>
              </a:rPr>
              <a:t>لِنَجْد </a:t>
            </a:r>
            <a:r>
              <a:rPr lang="ar-SA" sz="4000" b="1" dirty="0" smtClean="0">
                <a:solidFill>
                  <a:srgbClr val="0000CC"/>
                </a:solidFill>
              </a:rPr>
              <a:t>عِنْــــــــــدَنا </a:t>
            </a:r>
            <a:r>
              <a:rPr lang="ar-SA" sz="4000" b="1" dirty="0">
                <a:solidFill>
                  <a:srgbClr val="0000CC"/>
                </a:solidFill>
              </a:rPr>
              <a:t>أَنْ تُوَدَّعا</a:t>
            </a:r>
            <a:endParaRPr lang="en-US" sz="4000" dirty="0">
              <a:solidFill>
                <a:srgbClr val="0000CC"/>
              </a:solidFill>
            </a:endParaRPr>
          </a:p>
          <a:p>
            <a:r>
              <a:rPr lang="ar-SA" sz="4000" b="1" dirty="0">
                <a:solidFill>
                  <a:srgbClr val="0000CC"/>
                </a:solidFill>
              </a:rPr>
              <a:t>بنفْسِيَ تلكَ الأرضُ ما أطْيَبَ الرُّبا!				</a:t>
            </a:r>
            <a:r>
              <a:rPr lang="ar-EG" sz="4000" b="1" dirty="0" smtClean="0">
                <a:solidFill>
                  <a:srgbClr val="0000CC"/>
                </a:solidFill>
              </a:rPr>
              <a:t>		</a:t>
            </a:r>
            <a:r>
              <a:rPr lang="ar-SA" sz="4000" b="1" dirty="0" smtClean="0">
                <a:solidFill>
                  <a:srgbClr val="0000CC"/>
                </a:solidFill>
              </a:rPr>
              <a:t>وما </a:t>
            </a:r>
            <a:r>
              <a:rPr lang="ar-SA" sz="4000" b="1" dirty="0">
                <a:solidFill>
                  <a:srgbClr val="0000CC"/>
                </a:solidFill>
              </a:rPr>
              <a:t>أحسنَ المُصطافَ والمُتَربَّعا!</a:t>
            </a:r>
            <a:r>
              <a:rPr lang="ar-SA" sz="4000" baseline="30000" dirty="0">
                <a:solidFill>
                  <a:srgbClr val="0000CC"/>
                </a:solidFill>
              </a:rPr>
              <a:t> </a:t>
            </a:r>
            <a:r>
              <a:rPr lang="ar-SA" sz="4000" baseline="30000" dirty="0" smtClean="0">
                <a:solidFill>
                  <a:srgbClr val="0000CC"/>
                </a:solidFill>
              </a:rPr>
              <a:t>(</a:t>
            </a:r>
            <a:r>
              <a:rPr lang="ar-EG" sz="4000" baseline="30000" dirty="0" smtClean="0">
                <a:solidFill>
                  <a:srgbClr val="0000CC"/>
                </a:solidFill>
              </a:rPr>
              <a:t>2</a:t>
            </a:r>
            <a:r>
              <a:rPr lang="ar-SA" sz="4000" baseline="30000" dirty="0" smtClean="0">
                <a:solidFill>
                  <a:srgbClr val="0000CC"/>
                </a:solidFill>
              </a:rPr>
              <a:t>)</a:t>
            </a:r>
            <a:endParaRPr lang="en-US" sz="4000" dirty="0">
              <a:solidFill>
                <a:srgbClr val="0000CC"/>
              </a:solidFill>
            </a:endParaRPr>
          </a:p>
        </p:txBody>
      </p:sp>
      <p:grpSp>
        <p:nvGrpSpPr>
          <p:cNvPr id="9" name="Group 8"/>
          <p:cNvGrpSpPr/>
          <p:nvPr/>
        </p:nvGrpSpPr>
        <p:grpSpPr>
          <a:xfrm>
            <a:off x="1043608" y="5548010"/>
            <a:ext cx="7416824" cy="473278"/>
            <a:chOff x="2106406" y="5733256"/>
            <a:chExt cx="6065994" cy="473278"/>
          </a:xfrm>
        </p:grpSpPr>
        <p:sp>
          <p:nvSpPr>
            <p:cNvPr id="10" name="TextBox 9"/>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11" name="Straight Connector 10"/>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633633" y="5605751"/>
            <a:ext cx="6532558" cy="400110"/>
          </a:xfrm>
          <a:prstGeom prst="rect">
            <a:avLst/>
          </a:prstGeom>
        </p:spPr>
        <p:txBody>
          <a:bodyPr wrap="none">
            <a:spAutoFit/>
          </a:bodyPr>
          <a:lstStyle/>
          <a:p>
            <a:r>
              <a:rPr lang="ar-SA" sz="2000" b="1" dirty="0"/>
              <a:t>(</a:t>
            </a:r>
            <a:r>
              <a:rPr lang="ar-EG" sz="2000" b="1" dirty="0"/>
              <a:t>2</a:t>
            </a:r>
            <a:r>
              <a:rPr lang="ar-SA" sz="2000" b="1" dirty="0"/>
              <a:t>) </a:t>
            </a:r>
            <a:r>
              <a:rPr lang="ar-EG" sz="2000" b="1" dirty="0"/>
              <a:t>المصطاف: المصيف.			المتربعا: زمن الربيع.</a:t>
            </a:r>
            <a:endParaRPr lang="en-US" sz="2000" b="1" dirty="0"/>
          </a:p>
        </p:txBody>
      </p:sp>
    </p:spTree>
    <p:extLst>
      <p:ext uri="{BB962C8B-B14F-4D97-AF65-F5344CB8AC3E}">
        <p14:creationId xmlns="" xmlns:p14="http://schemas.microsoft.com/office/powerpoint/2010/main" val="2850354173"/>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on_hive.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bon_hive.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0941 - pop.wav"/>
                                        </p:tgtEl>
                                      </p:cMediaNode>
                                    </p:audio>
                                  </p:subTnLst>
                                </p:cTn>
                              </p:par>
                              <p:par>
                                <p:cTn id="19" presetID="2" presetClass="entr" presetSubtype="4"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additive="base">
                                        <p:cTn id="2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0" y="1052736"/>
            <a:ext cx="8715404" cy="4401205"/>
          </a:xfrm>
          <a:prstGeom prst="rect">
            <a:avLst/>
          </a:prstGeom>
        </p:spPr>
        <p:txBody>
          <a:bodyPr wrap="square">
            <a:spAutoFit/>
          </a:bodyPr>
          <a:lstStyle/>
          <a:p>
            <a:r>
              <a:rPr lang="ar-SA" sz="4000" b="1" dirty="0">
                <a:solidFill>
                  <a:srgbClr val="0000CC"/>
                </a:solidFill>
              </a:rPr>
              <a:t>وليستْ </a:t>
            </a:r>
            <a:r>
              <a:rPr lang="ar-SA" sz="4000" b="1" dirty="0" err="1" smtClean="0">
                <a:solidFill>
                  <a:srgbClr val="0000CC"/>
                </a:solidFill>
              </a:rPr>
              <a:t>عَشِـيّاتُ</a:t>
            </a:r>
            <a:r>
              <a:rPr lang="ar-SA" sz="4000" b="1" dirty="0" smtClean="0">
                <a:solidFill>
                  <a:srgbClr val="0000CC"/>
                </a:solidFill>
              </a:rPr>
              <a:t> </a:t>
            </a:r>
            <a:r>
              <a:rPr lang="ar-SA" sz="4000" b="1" dirty="0">
                <a:solidFill>
                  <a:srgbClr val="0000CC"/>
                </a:solidFill>
              </a:rPr>
              <a:t>الحِمَى بِرَواجع				</a:t>
            </a:r>
            <a:r>
              <a:rPr lang="ar-EG" sz="4000" b="1" dirty="0" smtClean="0">
                <a:solidFill>
                  <a:srgbClr val="0000CC"/>
                </a:solidFill>
              </a:rPr>
              <a:t>		</a:t>
            </a:r>
            <a:r>
              <a:rPr lang="ar-SA" sz="4000" b="1" dirty="0" smtClean="0">
                <a:solidFill>
                  <a:srgbClr val="0000CC"/>
                </a:solidFill>
              </a:rPr>
              <a:t>      إليكَ </a:t>
            </a:r>
            <a:r>
              <a:rPr lang="ar-SA" sz="4000" b="1" dirty="0">
                <a:solidFill>
                  <a:srgbClr val="0000CC"/>
                </a:solidFill>
              </a:rPr>
              <a:t>ولكنْ خَلِّ </a:t>
            </a:r>
            <a:r>
              <a:rPr lang="ar-SA" sz="4000" b="1" dirty="0" smtClean="0">
                <a:solidFill>
                  <a:srgbClr val="0000CC"/>
                </a:solidFill>
              </a:rPr>
              <a:t>عينـــــــيكَ تَدْمَعا</a:t>
            </a:r>
            <a:r>
              <a:rPr lang="ar-SA" sz="4000" baseline="30000" dirty="0" smtClean="0">
                <a:solidFill>
                  <a:srgbClr val="0000CC"/>
                </a:solidFill>
              </a:rPr>
              <a:t>(</a:t>
            </a:r>
            <a:r>
              <a:rPr lang="ar-EG" sz="4000" baseline="30000" dirty="0" smtClean="0">
                <a:solidFill>
                  <a:srgbClr val="0000CC"/>
                </a:solidFill>
              </a:rPr>
              <a:t>3</a:t>
            </a:r>
            <a:r>
              <a:rPr lang="ar-SA" sz="4000" baseline="30000" dirty="0" smtClean="0">
                <a:solidFill>
                  <a:srgbClr val="0000CC"/>
                </a:solidFill>
              </a:rPr>
              <a:t>)</a:t>
            </a:r>
            <a:endParaRPr lang="en-US" sz="4000" dirty="0">
              <a:solidFill>
                <a:srgbClr val="0000CC"/>
              </a:solidFill>
            </a:endParaRPr>
          </a:p>
          <a:p>
            <a:r>
              <a:rPr lang="ar-SA" sz="4000" b="1" dirty="0">
                <a:solidFill>
                  <a:srgbClr val="0000CC"/>
                </a:solidFill>
              </a:rPr>
              <a:t>ولَّما رأيتُ </a:t>
            </a:r>
            <a:r>
              <a:rPr lang="ar-SA" sz="4000" b="1" dirty="0" smtClean="0">
                <a:solidFill>
                  <a:srgbClr val="0000CC"/>
                </a:solidFill>
              </a:rPr>
              <a:t>البــشْرَ </a:t>
            </a:r>
            <a:r>
              <a:rPr lang="ar-SA" sz="4000" b="1" dirty="0">
                <a:solidFill>
                  <a:srgbClr val="0000CC"/>
                </a:solidFill>
              </a:rPr>
              <a:t>أعْرض دُوننًا				</a:t>
            </a:r>
            <a:r>
              <a:rPr lang="ar-EG" sz="4000" b="1" dirty="0" smtClean="0">
                <a:solidFill>
                  <a:srgbClr val="0000CC"/>
                </a:solidFill>
              </a:rPr>
              <a:t>		</a:t>
            </a:r>
            <a:r>
              <a:rPr lang="ar-SA" sz="4000" b="1" dirty="0" smtClean="0">
                <a:solidFill>
                  <a:srgbClr val="0000CC"/>
                </a:solidFill>
              </a:rPr>
              <a:t>      وَحَالَت </a:t>
            </a:r>
            <a:r>
              <a:rPr lang="ar-SA" sz="4000" b="1" dirty="0">
                <a:solidFill>
                  <a:srgbClr val="0000CC"/>
                </a:solidFill>
              </a:rPr>
              <a:t>بناتُ الشَّوقِ يَحْنُنَّ </a:t>
            </a:r>
            <a:r>
              <a:rPr lang="ar-SA" sz="4000" b="1" dirty="0" smtClean="0">
                <a:solidFill>
                  <a:srgbClr val="0000CC"/>
                </a:solidFill>
              </a:rPr>
              <a:t>نُزَّعا</a:t>
            </a:r>
            <a:r>
              <a:rPr lang="ar-SA" sz="4000" baseline="30000" dirty="0" smtClean="0">
                <a:solidFill>
                  <a:srgbClr val="0000CC"/>
                </a:solidFill>
              </a:rPr>
              <a:t>(</a:t>
            </a:r>
            <a:r>
              <a:rPr lang="ar-EG" sz="4000" baseline="30000" dirty="0" smtClean="0">
                <a:solidFill>
                  <a:srgbClr val="0000CC"/>
                </a:solidFill>
              </a:rPr>
              <a:t>4</a:t>
            </a:r>
            <a:r>
              <a:rPr lang="ar-SA" sz="4000" baseline="30000" dirty="0" err="1" smtClean="0">
                <a:solidFill>
                  <a:srgbClr val="0000CC"/>
                </a:solidFill>
              </a:rPr>
              <a:t>)</a:t>
            </a:r>
            <a:endParaRPr lang="ar-SA" sz="4000" baseline="30000" dirty="0" smtClean="0">
              <a:solidFill>
                <a:srgbClr val="0000CC"/>
              </a:solidFill>
            </a:endParaRPr>
          </a:p>
          <a:p>
            <a:r>
              <a:rPr lang="ar-SA" sz="4000" b="1" dirty="0" smtClean="0">
                <a:solidFill>
                  <a:srgbClr val="0000CC"/>
                </a:solidFill>
              </a:rPr>
              <a:t>بَكتْ عَيْنِي اليُسْرَى فلمَّا زَجَرْتُها				</a:t>
            </a:r>
            <a:r>
              <a:rPr lang="ar-EG" sz="4000" b="1" dirty="0" smtClean="0">
                <a:solidFill>
                  <a:srgbClr val="0000CC"/>
                </a:solidFill>
              </a:rPr>
              <a:t>			</a:t>
            </a:r>
            <a:r>
              <a:rPr lang="ar-SA" sz="4000" b="1" dirty="0" smtClean="0">
                <a:solidFill>
                  <a:srgbClr val="0000CC"/>
                </a:solidFill>
              </a:rPr>
              <a:t>عَنِ الجَهْلِ بَعْدَ الحِلْمِ أسبلتا مَعا</a:t>
            </a:r>
            <a:endParaRPr lang="en-US" sz="4000" dirty="0" smtClean="0">
              <a:solidFill>
                <a:srgbClr val="0000CC"/>
              </a:solidFill>
            </a:endParaRPr>
          </a:p>
          <a:p>
            <a:endParaRPr lang="en-US" sz="4000" dirty="0">
              <a:solidFill>
                <a:srgbClr val="0000CC"/>
              </a:solidFill>
            </a:endParaRPr>
          </a:p>
        </p:txBody>
      </p:sp>
      <p:grpSp>
        <p:nvGrpSpPr>
          <p:cNvPr id="9" name="Group 8"/>
          <p:cNvGrpSpPr/>
          <p:nvPr/>
        </p:nvGrpSpPr>
        <p:grpSpPr>
          <a:xfrm>
            <a:off x="1043608" y="5229200"/>
            <a:ext cx="7416824" cy="473278"/>
            <a:chOff x="2106406" y="5733256"/>
            <a:chExt cx="6065994" cy="473278"/>
          </a:xfrm>
        </p:grpSpPr>
        <p:sp>
          <p:nvSpPr>
            <p:cNvPr id="10" name="TextBox 9"/>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11" name="Straight Connector 10"/>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2369411" y="5286941"/>
            <a:ext cx="5796780" cy="707886"/>
          </a:xfrm>
          <a:prstGeom prst="rect">
            <a:avLst/>
          </a:prstGeom>
        </p:spPr>
        <p:txBody>
          <a:bodyPr wrap="none">
            <a:spAutoFit/>
          </a:bodyPr>
          <a:lstStyle/>
          <a:p>
            <a:r>
              <a:rPr lang="ar-SA" sz="2000" b="1" dirty="0" smtClean="0"/>
              <a:t>(</a:t>
            </a:r>
            <a:r>
              <a:rPr lang="ar-EG" sz="2000" b="1" dirty="0" smtClean="0"/>
              <a:t>3</a:t>
            </a:r>
            <a:r>
              <a:rPr lang="ar-SA" sz="2000" b="1" dirty="0" smtClean="0"/>
              <a:t>) </a:t>
            </a:r>
            <a:r>
              <a:rPr lang="ar-EG" sz="2000" b="1" dirty="0"/>
              <a:t>عشيات: جمع عيشة، وهو الوقت من زوال الشمس إلى المغرب.</a:t>
            </a:r>
            <a:endParaRPr lang="en-US" sz="2000" b="1" dirty="0"/>
          </a:p>
          <a:p>
            <a:r>
              <a:rPr lang="ar-SA" sz="2000" b="1" dirty="0" smtClean="0"/>
              <a:t>(</a:t>
            </a:r>
            <a:r>
              <a:rPr lang="ar-EG" sz="2000" b="1" dirty="0" smtClean="0"/>
              <a:t>4</a:t>
            </a:r>
            <a:r>
              <a:rPr lang="ar-SA" sz="2000" b="1" dirty="0" smtClean="0"/>
              <a:t>) </a:t>
            </a:r>
            <a:r>
              <a:rPr lang="ar-EG" sz="2000" b="1" dirty="0"/>
              <a:t>البشر: اسم جبل.</a:t>
            </a:r>
            <a:endParaRPr lang="en-US" sz="2000" b="1" dirty="0"/>
          </a:p>
        </p:txBody>
      </p:sp>
    </p:spTree>
    <p:extLst>
      <p:ext uri="{BB962C8B-B14F-4D97-AF65-F5344CB8AC3E}">
        <p14:creationId xmlns="" xmlns:p14="http://schemas.microsoft.com/office/powerpoint/2010/main" val="2850354173"/>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on_hiv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0941 - pop.wav"/>
                                        </p:tgtEl>
                                      </p:cMediaNode>
                                    </p:audio>
                                  </p:subTnLst>
                                </p:cTn>
                              </p:par>
                              <p:par>
                                <p:cTn id="14" presetID="2" presetClass="entr" presetSubtype="4" fill="hold" grpId="0" nodeType="with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additive="base">
                                        <p:cTn id="1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0941 - pop.wav"/>
                                        </p:tgtEl>
                                      </p:cMediaNode>
                                    </p:audio>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2" dur="500"/>
                                        <p:tgtEl>
                                          <p:spTgt spid="8">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bon_hive.wav"/>
                                        </p:tgtEl>
                                      </p:cMediaNode>
                                    </p:audio>
                                  </p:sub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7" dur="500"/>
                                        <p:tgtEl>
                                          <p:spTgt spid="8">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bon_hive.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 calcmode="lin" valueType="num">
                                      <p:cBhvr additive="base">
                                        <p:cTn id="3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9552" y="332656"/>
            <a:ext cx="8215338" cy="6192688"/>
            <a:chOff x="928662" y="1142984"/>
            <a:chExt cx="7286676" cy="5072098"/>
          </a:xfrm>
          <a:scene3d>
            <a:camera prst="orthographicFront">
              <a:rot lat="0" lon="0" rev="0"/>
            </a:camera>
            <a:lightRig rig="glow" dir="t">
              <a:rot lat="0" lon="0" rev="14100000"/>
            </a:lightRig>
          </a:scene3d>
        </p:grpSpPr>
        <p:sp>
          <p:nvSpPr>
            <p:cNvPr id="5" name="Flowchart: Terminator 4"/>
            <p:cNvSpPr/>
            <p:nvPr/>
          </p:nvSpPr>
          <p:spPr>
            <a:xfrm>
              <a:off x="1214414" y="4143380"/>
              <a:ext cx="7000924" cy="2071702"/>
            </a:xfrm>
            <a:prstGeom prst="flowChartTerminator">
              <a:avLst/>
            </a:prstGeom>
            <a:solidFill>
              <a:srgbClr val="C00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Flowchart: Terminator 5"/>
            <p:cNvSpPr/>
            <p:nvPr/>
          </p:nvSpPr>
          <p:spPr>
            <a:xfrm rot="5400000">
              <a:off x="-857288" y="2928934"/>
              <a:ext cx="5000660" cy="1428760"/>
            </a:xfrm>
            <a:prstGeom prst="flowChartTerminator">
              <a:avLst/>
            </a:prstGeom>
            <a:ln>
              <a:solidFill>
                <a:schemeClr val="bg1"/>
              </a:solidFill>
            </a:ln>
            <a:effectLst/>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1928794" y="1214422"/>
              <a:ext cx="6072230" cy="4500594"/>
            </a:xfrm>
            <a:prstGeom prst="rect">
              <a:avLst/>
            </a:prstGeom>
            <a:solidFill>
              <a:schemeClr val="bg1">
                <a:lumMod val="9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Round Single Corner Rectangle 7"/>
            <p:cNvSpPr/>
            <p:nvPr/>
          </p:nvSpPr>
          <p:spPr>
            <a:xfrm>
              <a:off x="1357290" y="1428736"/>
              <a:ext cx="6429420" cy="4572032"/>
            </a:xfrm>
            <a:prstGeom prst="round1Rect">
              <a:avLst/>
            </a:prstGeom>
            <a:gradFill flip="none" rotWithShape="1">
              <a:gsLst>
                <a:gs pos="0">
                  <a:srgbClr val="006666"/>
                </a:gs>
                <a:gs pos="50000">
                  <a:schemeClr val="tx1">
                    <a:lumMod val="50000"/>
                    <a:lumOff val="50000"/>
                  </a:schemeClr>
                </a:gs>
                <a:gs pos="100000">
                  <a:schemeClr val="bg1"/>
                </a:gs>
              </a:gsLst>
              <a:lin ang="54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9" name="Rectangle 1"/>
          <p:cNvSpPr>
            <a:spLocks noChangeArrowheads="1"/>
          </p:cNvSpPr>
          <p:nvPr/>
        </p:nvSpPr>
        <p:spPr bwMode="auto">
          <a:xfrm>
            <a:off x="3419872" y="764704"/>
            <a:ext cx="259229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SA" sz="8800" b="1" dirty="0">
                <a:ln w="18415" cmpd="sng">
                  <a:solidFill>
                    <a:srgbClr val="FFFFFF"/>
                  </a:solidFill>
                  <a:prstDash val="solid"/>
                </a:ln>
                <a:solidFill>
                  <a:srgbClr val="FFFFFF"/>
                </a:solidFill>
                <a:effectLst>
                  <a:outerShdw blurRad="63500" dir="3600000" algn="tl" rotWithShape="0">
                    <a:srgbClr val="000000">
                      <a:alpha val="70000"/>
                    </a:srgbClr>
                  </a:outerShdw>
                </a:effectLst>
              </a:rPr>
              <a:t>إثراء</a:t>
            </a:r>
            <a:endPar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1691680" y="2399397"/>
            <a:ext cx="6318448" cy="3477875"/>
          </a:xfrm>
          <a:prstGeom prst="rect">
            <a:avLst/>
          </a:prstGeom>
        </p:spPr>
        <p:txBody>
          <a:bodyPr wrap="square">
            <a:spAutoFit/>
          </a:bodyPr>
          <a:lstStyle/>
          <a:p>
            <a:r>
              <a:rPr lang="ar-SA" sz="4400" b="1" dirty="0">
                <a:solidFill>
                  <a:srgbClr val="FFFF00"/>
                </a:solidFill>
              </a:rPr>
              <a:t>الإمالة: </a:t>
            </a:r>
            <a:r>
              <a:rPr lang="ar-SA" sz="4400" b="1" dirty="0"/>
              <a:t>أن تنحو بالفتحة نحو الكسرة وبالألف نحو الياء.</a:t>
            </a:r>
            <a:endParaRPr lang="en-US" sz="4400" dirty="0"/>
          </a:p>
          <a:p>
            <a:r>
              <a:rPr lang="ar-SA" sz="4400" b="1" dirty="0">
                <a:solidFill>
                  <a:srgbClr val="FFFF00"/>
                </a:solidFill>
              </a:rPr>
              <a:t>التفخيم: </a:t>
            </a:r>
            <a:r>
              <a:rPr lang="ar-SA" sz="4400" b="1" dirty="0"/>
              <a:t>تسمين صوت الحرف عند النطق به فيمتلئ الفم بصدى الحرف.</a:t>
            </a:r>
            <a:endParaRPr lang="en-US" sz="4400" dirty="0"/>
          </a:p>
        </p:txBody>
      </p:sp>
    </p:spTree>
    <p:extLst>
      <p:ext uri="{BB962C8B-B14F-4D97-AF65-F5344CB8AC3E}">
        <p14:creationId xmlns="" xmlns:p14="http://schemas.microsoft.com/office/powerpoint/2010/main" val="2850354173"/>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fireball1.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subTnLst>
                                    <p:audio>
                                      <p:cMediaNode>
                                        <p:cTn display="0" masterRel="sameClick">
                                          <p:stCondLst>
                                            <p:cond evt="begin" delay="0">
                                              <p:tn val="8"/>
                                            </p:cond>
                                          </p:stCondLst>
                                          <p:endCondLst>
                                            <p:cond evt="onStopAudio" delay="0">
                                              <p:tgtEl>
                                                <p:sldTgt/>
                                              </p:tgtEl>
                                            </p:cond>
                                          </p:endCondLst>
                                        </p:cTn>
                                        <p:tgtEl>
                                          <p:sndTgt r:embed="rId3" name="cached_fireball1.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air_waterball_splat.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4" name="air_waterball_spl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67944" y="530828"/>
            <a:ext cx="4464496" cy="1962068"/>
            <a:chOff x="2857488" y="357166"/>
            <a:chExt cx="5857916" cy="2500330"/>
          </a:xfrm>
        </p:grpSpPr>
        <p:grpSp>
          <p:nvGrpSpPr>
            <p:cNvPr id="3" name="Group 4"/>
            <p:cNvGrpSpPr/>
            <p:nvPr/>
          </p:nvGrpSpPr>
          <p:grpSpPr>
            <a:xfrm>
              <a:off x="2857488" y="357166"/>
              <a:ext cx="5857916" cy="2500330"/>
              <a:chOff x="3000364" y="214290"/>
              <a:chExt cx="5857916" cy="2500330"/>
            </a:xfrm>
            <a:scene3d>
              <a:camera prst="orthographicFront">
                <a:rot lat="0" lon="0" rev="0"/>
              </a:camera>
              <a:lightRig rig="glow" dir="t">
                <a:rot lat="0" lon="0" rev="14100000"/>
              </a:lightRig>
            </a:scene3d>
          </p:grpSpPr>
          <p:sp>
            <p:nvSpPr>
              <p:cNvPr id="5" name="Cloud 4"/>
              <p:cNvSpPr/>
              <p:nvPr/>
            </p:nvSpPr>
            <p:spPr>
              <a:xfrm>
                <a:off x="3000364" y="214290"/>
                <a:ext cx="5857916" cy="2500330"/>
              </a:xfrm>
              <a:prstGeom prst="cloud">
                <a:avLst/>
              </a:prstGeom>
              <a:gradFill flip="none" rotWithShape="1">
                <a:gsLst>
                  <a:gs pos="0">
                    <a:srgbClr val="9900CC"/>
                  </a:gs>
                  <a:gs pos="50000">
                    <a:srgbClr val="990033">
                      <a:shade val="67500"/>
                      <a:satMod val="115000"/>
                    </a:srgbClr>
                  </a:gs>
                  <a:gs pos="100000">
                    <a:schemeClr val="bg1">
                      <a:lumMod val="85000"/>
                    </a:scheme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endParaRPr>
              </a:p>
            </p:txBody>
          </p:sp>
          <p:sp>
            <p:nvSpPr>
              <p:cNvPr id="6" name="Flowchart: Sequential Access Storage 2"/>
              <p:cNvSpPr/>
              <p:nvPr/>
            </p:nvSpPr>
            <p:spPr>
              <a:xfrm>
                <a:off x="3500430" y="428604"/>
                <a:ext cx="5072098" cy="1857388"/>
              </a:xfrm>
              <a:prstGeom prst="flowChartMagneticTape">
                <a:avLst/>
              </a:prstGeom>
              <a:gradFill flip="none" rotWithShape="1">
                <a:gsLst>
                  <a:gs pos="0">
                    <a:srgbClr val="800080"/>
                  </a:gs>
                  <a:gs pos="50000">
                    <a:schemeClr val="bg1">
                      <a:lumMod val="85000"/>
                    </a:schemeClr>
                  </a:gs>
                  <a:gs pos="100000">
                    <a:schemeClr val="bg1"/>
                  </a:gs>
                </a:gsLst>
                <a:lin ang="54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endParaRPr>
              </a:p>
            </p:txBody>
          </p:sp>
        </p:grpSp>
        <p:sp>
          <p:nvSpPr>
            <p:cNvPr id="4" name="Rectangle 3"/>
            <p:cNvSpPr>
              <a:spLocks noChangeArrowheads="1"/>
            </p:cNvSpPr>
            <p:nvPr/>
          </p:nvSpPr>
          <p:spPr bwMode="auto">
            <a:xfrm>
              <a:off x="3714744" y="785794"/>
              <a:ext cx="4286280" cy="1494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ar-EG" sz="80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sp>
        <p:nvSpPr>
          <p:cNvPr id="7" name="TextBox 1"/>
          <p:cNvSpPr txBox="1"/>
          <p:nvPr/>
        </p:nvSpPr>
        <p:spPr>
          <a:xfrm>
            <a:off x="4427984" y="980728"/>
            <a:ext cx="3960440" cy="923330"/>
          </a:xfrm>
          <a:prstGeom prst="rect">
            <a:avLst/>
          </a:prstGeom>
          <a:noFill/>
        </p:spPr>
        <p:txBody>
          <a:bodyPr wrap="square" rtlCol="1">
            <a:spAutoFit/>
          </a:bodyPr>
          <a:lstStyle/>
          <a:p>
            <a:pPr algn="ctr"/>
            <a:r>
              <a:rPr lang="ar-EG" sz="5400" b="1" dirty="0" smtClean="0">
                <a:ln>
                  <a:solidFill>
                    <a:srgbClr val="C00000"/>
                  </a:solidFill>
                </a:ln>
                <a:solidFill>
                  <a:srgbClr val="FF0000"/>
                </a:solidFill>
              </a:rPr>
              <a:t>الدرس الخامس</a:t>
            </a:r>
            <a:endParaRPr lang="ar-EG" sz="5400" b="1" dirty="0">
              <a:ln>
                <a:solidFill>
                  <a:srgbClr val="C00000"/>
                </a:solidFill>
              </a:ln>
              <a:solidFill>
                <a:srgbClr val="FF0000"/>
              </a:solidFill>
              <a:effectLst>
                <a:outerShdw blurRad="63500" dir="3600000" algn="tl" rotWithShape="0">
                  <a:srgbClr val="000000">
                    <a:alpha val="70000"/>
                  </a:srgbClr>
                </a:outerShdw>
              </a:effectLst>
            </a:endParaRPr>
          </a:p>
        </p:txBody>
      </p:sp>
      <p:grpSp>
        <p:nvGrpSpPr>
          <p:cNvPr id="8" name="Group 7"/>
          <p:cNvGrpSpPr/>
          <p:nvPr/>
        </p:nvGrpSpPr>
        <p:grpSpPr>
          <a:xfrm>
            <a:off x="539554" y="3976418"/>
            <a:ext cx="7448435" cy="2225454"/>
            <a:chOff x="5072066" y="642918"/>
            <a:chExt cx="2921592" cy="2143140"/>
          </a:xfrm>
        </p:grpSpPr>
        <p:grpSp>
          <p:nvGrpSpPr>
            <p:cNvPr id="9" name="Group 5"/>
            <p:cNvGrpSpPr/>
            <p:nvPr/>
          </p:nvGrpSpPr>
          <p:grpSpPr>
            <a:xfrm>
              <a:off x="5072066" y="642918"/>
              <a:ext cx="2857520" cy="2143140"/>
              <a:chOff x="1428728" y="517902"/>
              <a:chExt cx="6715172" cy="5893634"/>
            </a:xfrm>
            <a:scene3d>
              <a:camera prst="orthographicFront">
                <a:rot lat="0" lon="0" rev="0"/>
              </a:camera>
              <a:lightRig rig="glow" dir="t">
                <a:rot lat="0" lon="0" rev="14100000"/>
              </a:lightRig>
            </a:scene3d>
          </p:grpSpPr>
          <p:sp>
            <p:nvSpPr>
              <p:cNvPr id="11" name="Rounded Rectangle 10"/>
              <p:cNvSpPr/>
              <p:nvPr/>
            </p:nvSpPr>
            <p:spPr>
              <a:xfrm>
                <a:off x="1428728" y="785793"/>
                <a:ext cx="6500859" cy="5625743"/>
              </a:xfrm>
              <a:prstGeom prst="roundRect">
                <a:avLst>
                  <a:gd name="adj" fmla="val 9548"/>
                </a:avLst>
              </a:prstGeom>
              <a:solidFill>
                <a:schemeClr val="bg2">
                  <a:lumMod val="90000"/>
                </a:schemeClr>
              </a:solidFill>
              <a:ln w="57150">
                <a:solidFill>
                  <a:srgbClr val="FF0000"/>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ounded Rectangle 11"/>
              <p:cNvSpPr/>
              <p:nvPr/>
            </p:nvSpPr>
            <p:spPr>
              <a:xfrm>
                <a:off x="1428728" y="517902"/>
                <a:ext cx="4643471" cy="4786345"/>
              </a:xfrm>
              <a:prstGeom prst="roundRect">
                <a:avLst>
                  <a:gd name="adj" fmla="val 7456"/>
                </a:avLst>
              </a:prstGeom>
              <a:solidFill>
                <a:schemeClr val="tx1">
                  <a:lumMod val="50000"/>
                  <a:lumOff val="50000"/>
                </a:schemeClr>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2"/>
              <p:cNvSpPr/>
              <p:nvPr/>
            </p:nvSpPr>
            <p:spPr>
              <a:xfrm>
                <a:off x="1871679" y="1000109"/>
                <a:ext cx="6272221" cy="5072097"/>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0" name="Rectangle 1"/>
            <p:cNvSpPr>
              <a:spLocks noChangeArrowheads="1"/>
            </p:cNvSpPr>
            <p:nvPr/>
          </p:nvSpPr>
          <p:spPr bwMode="auto">
            <a:xfrm>
              <a:off x="5229140" y="931945"/>
              <a:ext cx="2764518" cy="168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SA"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تابع مقاييس </a:t>
              </a:r>
              <a:r>
                <a:rPr lang="ar-SA"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نقد الشعر </a:t>
              </a:r>
              <a:r>
                <a:rPr lang="ar-EG"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ar-EG"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SA" sz="5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(4 </a:t>
              </a:r>
              <a:r>
                <a:rPr lang="ar-SA"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مقاييس نقد الأسلوب)</a:t>
              </a:r>
              <a:endParaRPr lang="ar-EG" sz="5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 xmlns:p14="http://schemas.microsoft.com/office/powerpoint/2010/main" val="2385873011"/>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48 - حد حاسم للويندوز.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par>
                          <p:cTn id="17" fill="hold">
                            <p:stCondLst>
                              <p:cond delay="500"/>
                            </p:stCondLst>
                            <p:childTnLst>
                              <p:par>
                                <p:cTn id="18" presetID="26"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43">
                                          <p:stCondLst>
                                            <p:cond delay="0"/>
                                          </p:stCondLst>
                                        </p:cTn>
                                        <p:tgtEl>
                                          <p:spTgt spid="8"/>
                                        </p:tgtEl>
                                      </p:cBhvr>
                                    </p:animEffect>
                                    <p:anim calcmode="lin" valueType="num">
                                      <p:cBhvr>
                                        <p:cTn id="21" dur="448"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163"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163" tmFilter="0, 0; 0.125,0.2665; 0.25,0.4; 0.375,0.465; 0.5,0.5;  0.625,0.535; 0.75,0.6; 0.875,0.7335; 1,1">
                                          <p:stCondLst>
                                            <p:cond delay="163"/>
                                          </p:stCondLst>
                                        </p:cTn>
                                        <p:tgtEl>
                                          <p:spTgt spid="8"/>
                                        </p:tgtEl>
                                        <p:attrNameLst>
                                          <p:attrName>ppt_y</p:attrName>
                                        </p:attrNameLst>
                                      </p:cBhvr>
                                      <p:tavLst>
                                        <p:tav tm="0" fmla="#ppt_y-sin(pi*$)/9">
                                          <p:val>
                                            <p:fltVal val="0"/>
                                          </p:val>
                                        </p:tav>
                                        <p:tav tm="100000">
                                          <p:val>
                                            <p:fltVal val="1"/>
                                          </p:val>
                                        </p:tav>
                                      </p:tavLst>
                                    </p:anim>
                                    <p:anim calcmode="lin" valueType="num">
                                      <p:cBhvr>
                                        <p:cTn id="24" dur="2" tmFilter="0, 0; 0.125,0.2665; 0.25,0.4; 0.375,0.465; 0.5,0.5;  0.625,0.535; 0.75,0.6; 0.875,0.7335; 1,1">
                                          <p:stCondLst>
                                            <p:cond delay="325"/>
                                          </p:stCondLst>
                                        </p:cTn>
                                        <p:tgtEl>
                                          <p:spTgt spid="8"/>
                                        </p:tgtEl>
                                        <p:attrNameLst>
                                          <p:attrName>ppt_y</p:attrName>
                                        </p:attrNameLst>
                                      </p:cBhvr>
                                      <p:tavLst>
                                        <p:tav tm="0" fmla="#ppt_y-sin(pi*$)/27">
                                          <p:val>
                                            <p:fltVal val="0"/>
                                          </p:val>
                                        </p:tav>
                                        <p:tav tm="100000">
                                          <p:val>
                                            <p:fltVal val="1"/>
                                          </p:val>
                                        </p:tav>
                                      </p:tavLst>
                                    </p:anim>
                                    <p:anim calcmode="lin" valueType="num">
                                      <p:cBhvr>
                                        <p:cTn id="25" dur="1" tmFilter="0, 0; 0.125,0.2665; 0.25,0.4; 0.375,0.465; 0.5,0.5;  0.625,0.535; 0.75,0.6; 0.875,0.7335; 1,1">
                                          <p:stCondLst>
                                            <p:cond delay="499"/>
                                          </p:stCondLst>
                                        </p:cTn>
                                        <p:tgtEl>
                                          <p:spTgt spid="8"/>
                                        </p:tgtEl>
                                        <p:attrNameLst>
                                          <p:attrName>ppt_y</p:attrName>
                                        </p:attrNameLst>
                                      </p:cBhvr>
                                      <p:tavLst>
                                        <p:tav tm="0" fmla="#ppt_y-sin(pi*$)/81">
                                          <p:val>
                                            <p:fltVal val="0"/>
                                          </p:val>
                                        </p:tav>
                                        <p:tav tm="100000">
                                          <p:val>
                                            <p:fltVal val="1"/>
                                          </p:val>
                                        </p:tav>
                                      </p:tavLst>
                                    </p:anim>
                                    <p:animScale>
                                      <p:cBhvr>
                                        <p:cTn id="26" dur="1">
                                          <p:stCondLst>
                                            <p:cond delay="160"/>
                                          </p:stCondLst>
                                        </p:cTn>
                                        <p:tgtEl>
                                          <p:spTgt spid="8"/>
                                        </p:tgtEl>
                                      </p:cBhvr>
                                      <p:to x="100000" y="60000"/>
                                    </p:animScale>
                                    <p:animScale>
                                      <p:cBhvr>
                                        <p:cTn id="27" dur="1" decel="50000">
                                          <p:stCondLst>
                                            <p:cond delay="166"/>
                                          </p:stCondLst>
                                        </p:cTn>
                                        <p:tgtEl>
                                          <p:spTgt spid="8"/>
                                        </p:tgtEl>
                                      </p:cBhvr>
                                      <p:to x="100000" y="100000"/>
                                    </p:animScale>
                                    <p:animScale>
                                      <p:cBhvr>
                                        <p:cTn id="28" dur="1">
                                          <p:stCondLst>
                                            <p:cond delay="323"/>
                                          </p:stCondLst>
                                        </p:cTn>
                                        <p:tgtEl>
                                          <p:spTgt spid="8"/>
                                        </p:tgtEl>
                                      </p:cBhvr>
                                      <p:to x="100000" y="80000"/>
                                    </p:animScale>
                                    <p:animScale>
                                      <p:cBhvr>
                                        <p:cTn id="29" dur="1" decel="50000">
                                          <p:stCondLst>
                                            <p:cond delay="329"/>
                                          </p:stCondLst>
                                        </p:cTn>
                                        <p:tgtEl>
                                          <p:spTgt spid="8"/>
                                        </p:tgtEl>
                                      </p:cBhvr>
                                      <p:to x="100000" y="100000"/>
                                    </p:animScale>
                                    <p:animScale>
                                      <p:cBhvr>
                                        <p:cTn id="30" dur="1">
                                          <p:stCondLst>
                                            <p:cond delay="499"/>
                                          </p:stCondLst>
                                        </p:cTn>
                                        <p:tgtEl>
                                          <p:spTgt spid="8"/>
                                        </p:tgtEl>
                                      </p:cBhvr>
                                      <p:to x="100000" y="90000"/>
                                    </p:animScale>
                                    <p:animScale>
                                      <p:cBhvr>
                                        <p:cTn id="31" dur="1" decel="50000">
                                          <p:stCondLst>
                                            <p:cond delay="499"/>
                                          </p:stCondLst>
                                        </p:cTn>
                                        <p:tgtEl>
                                          <p:spTgt spid="8"/>
                                        </p:tgtEl>
                                      </p:cBhvr>
                                      <p:to x="100000" y="100000"/>
                                    </p:animScale>
                                    <p:animScale>
                                      <p:cBhvr>
                                        <p:cTn id="32" dur="1">
                                          <p:stCondLst>
                                            <p:cond delay="499"/>
                                          </p:stCondLst>
                                        </p:cTn>
                                        <p:tgtEl>
                                          <p:spTgt spid="8"/>
                                        </p:tgtEl>
                                      </p:cBhvr>
                                      <p:to x="100000" y="95000"/>
                                    </p:animScale>
                                    <p:animScale>
                                      <p:cBhvr>
                                        <p:cTn id="33" dur="1" decel="50000">
                                          <p:stCondLst>
                                            <p:cond delay="499"/>
                                          </p:stCondLst>
                                        </p:cTn>
                                        <p:tgtEl>
                                          <p:spTgt spid="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4" name="0639 - hiss wo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8662" y="1571612"/>
            <a:ext cx="7215238" cy="3571900"/>
            <a:chOff x="928662" y="1785926"/>
            <a:chExt cx="7215238" cy="3571900"/>
          </a:xfrm>
        </p:grpSpPr>
        <p:grpSp>
          <p:nvGrpSpPr>
            <p:cNvPr id="3" name="Group 6"/>
            <p:cNvGrpSpPr/>
            <p:nvPr/>
          </p:nvGrpSpPr>
          <p:grpSpPr>
            <a:xfrm>
              <a:off x="928662" y="1785926"/>
              <a:ext cx="7215238" cy="3571900"/>
              <a:chOff x="928662" y="1928802"/>
              <a:chExt cx="7215238" cy="3571900"/>
            </a:xfrm>
            <a:scene3d>
              <a:camera prst="orthographicFront">
                <a:rot lat="0" lon="0" rev="0"/>
              </a:camera>
              <a:lightRig rig="glow" dir="t">
                <a:rot lat="0" lon="0" rev="14100000"/>
              </a:lightRig>
            </a:scene3d>
          </p:grpSpPr>
          <p:sp>
            <p:nvSpPr>
              <p:cNvPr id="5" name="L-Shape 4"/>
              <p:cNvSpPr/>
              <p:nvPr/>
            </p:nvSpPr>
            <p:spPr>
              <a:xfrm flipH="1">
                <a:off x="6572264" y="2214554"/>
                <a:ext cx="1571636" cy="3286148"/>
              </a:xfrm>
              <a:prstGeom prst="corner">
                <a:avLst>
                  <a:gd name="adj1" fmla="val 21848"/>
                  <a:gd name="adj2" fmla="val 25601"/>
                </a:avLst>
              </a:prstGeom>
              <a:solidFill>
                <a:srgbClr val="002060"/>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ed Rectangle 5"/>
              <p:cNvSpPr/>
              <p:nvPr/>
            </p:nvSpPr>
            <p:spPr>
              <a:xfrm>
                <a:off x="1928794" y="2214554"/>
                <a:ext cx="6072230" cy="3071834"/>
              </a:xfrm>
              <a:prstGeom prst="roundRect">
                <a:avLst/>
              </a:prstGeom>
              <a:gradFill flip="none" rotWithShape="1">
                <a:gsLst>
                  <a:gs pos="0">
                    <a:srgbClr val="3366FF">
                      <a:tint val="66000"/>
                      <a:satMod val="160000"/>
                    </a:srgbClr>
                  </a:gs>
                  <a:gs pos="50000">
                    <a:srgbClr val="3366FF">
                      <a:tint val="44500"/>
                      <a:satMod val="160000"/>
                    </a:srgbClr>
                  </a:gs>
                  <a:gs pos="100000">
                    <a:srgbClr val="3366FF">
                      <a:tint val="23500"/>
                      <a:satMod val="160000"/>
                    </a:srgbClr>
                  </a:gs>
                </a:gsLst>
                <a:lin ang="108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Cloud 6"/>
              <p:cNvSpPr/>
              <p:nvPr/>
            </p:nvSpPr>
            <p:spPr>
              <a:xfrm>
                <a:off x="928662" y="1928802"/>
                <a:ext cx="3786214" cy="3500462"/>
              </a:xfrm>
              <a:prstGeom prst="cloud">
                <a:avLst/>
              </a:prstGeom>
              <a:gradFill flip="none" rotWithShape="1">
                <a:gsLst>
                  <a:gs pos="0">
                    <a:srgbClr val="6600CC">
                      <a:shade val="30000"/>
                      <a:satMod val="115000"/>
                    </a:srgbClr>
                  </a:gs>
                  <a:gs pos="50000">
                    <a:srgbClr val="6600CC">
                      <a:shade val="67500"/>
                      <a:satMod val="115000"/>
                    </a:srgbClr>
                  </a:gs>
                  <a:gs pos="100000">
                    <a:srgbClr val="6600CC">
                      <a:shade val="100000"/>
                      <a:satMod val="115000"/>
                    </a:srgbClr>
                  </a:gs>
                </a:gsLst>
                <a:lin ang="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Display 2"/>
              <p:cNvSpPr/>
              <p:nvPr/>
            </p:nvSpPr>
            <p:spPr>
              <a:xfrm>
                <a:off x="1357290" y="2428868"/>
                <a:ext cx="6500858" cy="2643206"/>
              </a:xfrm>
              <a:prstGeom prst="flowChartDisplay">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4" name="TextBox 3"/>
            <p:cNvSpPr txBox="1"/>
            <p:nvPr/>
          </p:nvSpPr>
          <p:spPr>
            <a:xfrm>
              <a:off x="1619672" y="3091057"/>
              <a:ext cx="6048672" cy="1200329"/>
            </a:xfrm>
            <a:prstGeom prst="rect">
              <a:avLst/>
            </a:prstGeom>
            <a:noFill/>
          </p:spPr>
          <p:txBody>
            <a:bodyPr wrap="square" rtlCol="1">
              <a:spAutoFit/>
            </a:bodyPr>
            <a:lstStyle/>
            <a:p>
              <a:pPr marL="441325" lvl="0" indent="-441325" algn="ctr">
                <a:buFont typeface="Arial" pitchFamily="34" charset="0"/>
                <a:buChar char="•"/>
              </a:pPr>
              <a:r>
                <a:rPr lang="ar-EG" sz="72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الموسيق</a:t>
              </a:r>
              <a:r>
                <a:rPr lang="ar-SA"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a:t>
              </a:r>
              <a:r>
                <a:rPr lang="ar-EG"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الداخلية</a:t>
              </a:r>
              <a:endParaRPr lang="en-US" sz="7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 xmlns:p14="http://schemas.microsoft.com/office/powerpoint/2010/main" val="2850354173"/>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162 -  خطأ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844" y="404664"/>
            <a:ext cx="8676000" cy="6120000"/>
            <a:chOff x="285720" y="714356"/>
            <a:chExt cx="8429684" cy="5786478"/>
          </a:xfrm>
        </p:grpSpPr>
        <p:sp>
          <p:nvSpPr>
            <p:cNvPr id="3" name="Flowchart: Off-page Connector 2"/>
            <p:cNvSpPr/>
            <p:nvPr/>
          </p:nvSpPr>
          <p:spPr>
            <a:xfrm>
              <a:off x="428596" y="857232"/>
              <a:ext cx="8286808" cy="5643602"/>
            </a:xfrm>
            <a:prstGeom prst="flowChartOffpageConnector">
              <a:avLst/>
            </a:prstGeom>
            <a:solidFill>
              <a:srgbClr val="6600F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571472" y="928670"/>
              <a:ext cx="3143272" cy="5357850"/>
            </a:xfrm>
            <a:prstGeom prst="corner">
              <a:avLst/>
            </a:prstGeom>
            <a:solidFill>
              <a:srgbClr val="002060"/>
            </a:soli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642910" y="1071546"/>
              <a:ext cx="7929618" cy="5000660"/>
            </a:xfrm>
            <a:prstGeom prst="plaque">
              <a:avLst/>
            </a:prstGeom>
            <a:gradFill flip="none" rotWithShape="1">
              <a:gsLst>
                <a:gs pos="0">
                  <a:schemeClr val="bg1">
                    <a:lumMod val="75000"/>
                  </a:schemeClr>
                </a:gs>
                <a:gs pos="50000">
                  <a:schemeClr val="bg1"/>
                </a:gs>
                <a:gs pos="100000">
                  <a:srgbClr val="CCFF99"/>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6" name="Picture 5" descr="d1d434c951f043ef078d64b444940b29.gif"/>
            <p:cNvPicPr>
              <a:picLocks noChangeAspect="1"/>
            </p:cNvPicPr>
            <p:nvPr/>
          </p:nvPicPr>
          <p:blipFill>
            <a:blip r:embed="rId4" cstate="print"/>
            <a:stretch>
              <a:fillRect/>
            </a:stretch>
          </p:blipFill>
          <p:spPr>
            <a:xfrm>
              <a:off x="285720" y="714356"/>
              <a:ext cx="3067050" cy="1066800"/>
            </a:xfrm>
            <a:prstGeom prst="rect">
              <a:avLst/>
            </a:prstGeom>
          </p:spPr>
        </p:pic>
        <p:pic>
          <p:nvPicPr>
            <p:cNvPr id="7" name="Picture 6" descr="d1d434c951f043ef078d64b444940b29.gif"/>
            <p:cNvPicPr>
              <a:picLocks noChangeAspect="1"/>
            </p:cNvPicPr>
            <p:nvPr/>
          </p:nvPicPr>
          <p:blipFill>
            <a:blip r:embed="rId4" cstate="print"/>
            <a:stretch>
              <a:fillRect/>
            </a:stretch>
          </p:blipFill>
          <p:spPr>
            <a:xfrm>
              <a:off x="3000364" y="714356"/>
              <a:ext cx="3067050" cy="1066800"/>
            </a:xfrm>
            <a:prstGeom prst="rect">
              <a:avLst/>
            </a:prstGeom>
          </p:spPr>
        </p:pic>
        <p:pic>
          <p:nvPicPr>
            <p:cNvPr id="8" name="Picture 7" descr="d1d434c951f043ef078d64b444940b29.gif"/>
            <p:cNvPicPr>
              <a:picLocks noChangeAspect="1"/>
            </p:cNvPicPr>
            <p:nvPr/>
          </p:nvPicPr>
          <p:blipFill>
            <a:blip r:embed="rId4" cstate="print"/>
            <a:stretch>
              <a:fillRect/>
            </a:stretch>
          </p:blipFill>
          <p:spPr>
            <a:xfrm>
              <a:off x="5643570" y="785794"/>
              <a:ext cx="3067050" cy="1066800"/>
            </a:xfrm>
            <a:prstGeom prst="rect">
              <a:avLst/>
            </a:prstGeom>
          </p:spPr>
        </p:pic>
      </p:grpSp>
      <p:sp>
        <p:nvSpPr>
          <p:cNvPr id="9" name="Rectangle 8"/>
          <p:cNvSpPr/>
          <p:nvPr/>
        </p:nvSpPr>
        <p:spPr>
          <a:xfrm>
            <a:off x="971600" y="1434256"/>
            <a:ext cx="7340153" cy="4154984"/>
          </a:xfrm>
          <a:prstGeom prst="rect">
            <a:avLst/>
          </a:prstGeom>
        </p:spPr>
        <p:txBody>
          <a:bodyPr wrap="square">
            <a:spAutoFit/>
          </a:bodyPr>
          <a:lstStyle/>
          <a:p>
            <a:pPr algn="ctr"/>
            <a:r>
              <a:rPr lang="ar-SA" sz="4400" b="1" dirty="0"/>
              <a:t>وهي نغم خاص تمتاز به القصيدة، بسبب نجاح الشاعر في اختيار المفردات، وترتيبها وفق نسخ خاص، وما يتبع ذلك من حركات الإعراب، والمدِّ، والإمالة، والتفخيم، وفنون البديع اللفظي المتعددة.</a:t>
            </a:r>
            <a:endParaRPr lang="en-US" sz="4400" dirty="0"/>
          </a:p>
        </p:txBody>
      </p:sp>
    </p:spTree>
    <p:extLst>
      <p:ext uri="{BB962C8B-B14F-4D97-AF65-F5344CB8AC3E}">
        <p14:creationId xmlns="" xmlns:p14="http://schemas.microsoft.com/office/powerpoint/2010/main" val="2850354173"/>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66 - arcade game error sound.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844" y="404664"/>
            <a:ext cx="8676000" cy="6120000"/>
            <a:chOff x="285720" y="714356"/>
            <a:chExt cx="8429684" cy="5786478"/>
          </a:xfrm>
        </p:grpSpPr>
        <p:sp>
          <p:nvSpPr>
            <p:cNvPr id="3" name="Flowchart: Off-page Connector 2"/>
            <p:cNvSpPr/>
            <p:nvPr/>
          </p:nvSpPr>
          <p:spPr>
            <a:xfrm>
              <a:off x="428596" y="857232"/>
              <a:ext cx="8286808" cy="5643602"/>
            </a:xfrm>
            <a:prstGeom prst="flowChartOffpageConnector">
              <a:avLst/>
            </a:prstGeom>
            <a:solidFill>
              <a:srgbClr val="6600F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571472" y="928670"/>
              <a:ext cx="3143272" cy="5357850"/>
            </a:xfrm>
            <a:prstGeom prst="corner">
              <a:avLst/>
            </a:prstGeom>
            <a:solidFill>
              <a:srgbClr val="002060"/>
            </a:soli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642910" y="1071546"/>
              <a:ext cx="7929618" cy="5000660"/>
            </a:xfrm>
            <a:prstGeom prst="plaque">
              <a:avLst/>
            </a:prstGeom>
            <a:gradFill flip="none" rotWithShape="1">
              <a:gsLst>
                <a:gs pos="0">
                  <a:schemeClr val="bg1">
                    <a:lumMod val="75000"/>
                  </a:schemeClr>
                </a:gs>
                <a:gs pos="50000">
                  <a:schemeClr val="bg1"/>
                </a:gs>
                <a:gs pos="100000">
                  <a:srgbClr val="CCFF99"/>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6" name="Picture 5" descr="d1d434c951f043ef078d64b444940b29.gif"/>
            <p:cNvPicPr>
              <a:picLocks noChangeAspect="1"/>
            </p:cNvPicPr>
            <p:nvPr/>
          </p:nvPicPr>
          <p:blipFill>
            <a:blip r:embed="rId4" cstate="print"/>
            <a:stretch>
              <a:fillRect/>
            </a:stretch>
          </p:blipFill>
          <p:spPr>
            <a:xfrm>
              <a:off x="285720" y="714356"/>
              <a:ext cx="3067050" cy="1066800"/>
            </a:xfrm>
            <a:prstGeom prst="rect">
              <a:avLst/>
            </a:prstGeom>
          </p:spPr>
        </p:pic>
        <p:pic>
          <p:nvPicPr>
            <p:cNvPr id="7" name="Picture 6" descr="d1d434c951f043ef078d64b444940b29.gif"/>
            <p:cNvPicPr>
              <a:picLocks noChangeAspect="1"/>
            </p:cNvPicPr>
            <p:nvPr/>
          </p:nvPicPr>
          <p:blipFill>
            <a:blip r:embed="rId4" cstate="print"/>
            <a:stretch>
              <a:fillRect/>
            </a:stretch>
          </p:blipFill>
          <p:spPr>
            <a:xfrm>
              <a:off x="3000364" y="714356"/>
              <a:ext cx="3067050" cy="1066800"/>
            </a:xfrm>
            <a:prstGeom prst="rect">
              <a:avLst/>
            </a:prstGeom>
          </p:spPr>
        </p:pic>
        <p:pic>
          <p:nvPicPr>
            <p:cNvPr id="8" name="Picture 7" descr="d1d434c951f043ef078d64b444940b29.gif"/>
            <p:cNvPicPr>
              <a:picLocks noChangeAspect="1"/>
            </p:cNvPicPr>
            <p:nvPr/>
          </p:nvPicPr>
          <p:blipFill>
            <a:blip r:embed="rId4" cstate="print"/>
            <a:stretch>
              <a:fillRect/>
            </a:stretch>
          </p:blipFill>
          <p:spPr>
            <a:xfrm>
              <a:off x="5643570" y="785794"/>
              <a:ext cx="3067050" cy="1066800"/>
            </a:xfrm>
            <a:prstGeom prst="rect">
              <a:avLst/>
            </a:prstGeom>
          </p:spPr>
        </p:pic>
      </p:grpSp>
      <p:sp>
        <p:nvSpPr>
          <p:cNvPr id="9" name="Rectangle 8"/>
          <p:cNvSpPr/>
          <p:nvPr/>
        </p:nvSpPr>
        <p:spPr>
          <a:xfrm>
            <a:off x="683568" y="1189196"/>
            <a:ext cx="7842320" cy="4832092"/>
          </a:xfrm>
          <a:prstGeom prst="rect">
            <a:avLst/>
          </a:prstGeom>
        </p:spPr>
        <p:txBody>
          <a:bodyPr wrap="square">
            <a:spAutoFit/>
          </a:bodyPr>
          <a:lstStyle/>
          <a:p>
            <a:pPr algn="ctr"/>
            <a:r>
              <a:rPr lang="ar-SA" sz="4400" b="1" dirty="0"/>
              <a:t>ومن ذلك نلحظ الفرق الكبير بين سطر النثر، وبيت الشعر، فالسطر الواحد في نص نثري يمتاز بتتابع الفكرة </a:t>
            </a:r>
            <a:r>
              <a:rPr lang="ar-SA" sz="4400" b="1" dirty="0" smtClean="0"/>
              <a:t>واطّرَادِها</a:t>
            </a:r>
            <a:r>
              <a:rPr lang="ar-EG" sz="4400" b="1" dirty="0" smtClean="0"/>
              <a:t> </a:t>
            </a:r>
            <a:r>
              <a:rPr lang="ar-SA" sz="4400" b="1" dirty="0"/>
              <a:t>حتى تتضح للقارئ، أما البيت الشعري فيقتضي تصرُّف الشاعر بتقديم وتأخير، أو حذف، أو تكرار، وذلك للمحافظة على الاتِّسَاق الصوتي المطلوب</a:t>
            </a:r>
            <a:r>
              <a:rPr lang="ar-SA" sz="4400" b="1" dirty="0" smtClean="0"/>
              <a:t>.</a:t>
            </a:r>
            <a:endParaRPr lang="en-US" sz="4400" dirty="0"/>
          </a:p>
        </p:txBody>
      </p:sp>
    </p:spTree>
    <p:extLst>
      <p:ext uri="{BB962C8B-B14F-4D97-AF65-F5344CB8AC3E}">
        <p14:creationId xmlns="" xmlns:p14="http://schemas.microsoft.com/office/powerpoint/2010/main" val="3310943014"/>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844" y="404664"/>
            <a:ext cx="8676000" cy="6120000"/>
            <a:chOff x="285720" y="714356"/>
            <a:chExt cx="8429684" cy="5786478"/>
          </a:xfrm>
        </p:grpSpPr>
        <p:sp>
          <p:nvSpPr>
            <p:cNvPr id="3" name="Flowchart: Off-page Connector 2"/>
            <p:cNvSpPr/>
            <p:nvPr/>
          </p:nvSpPr>
          <p:spPr>
            <a:xfrm>
              <a:off x="428596" y="857232"/>
              <a:ext cx="8286808" cy="5643602"/>
            </a:xfrm>
            <a:prstGeom prst="flowChartOffpageConnector">
              <a:avLst/>
            </a:prstGeom>
            <a:solidFill>
              <a:srgbClr val="6600F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571472" y="928670"/>
              <a:ext cx="3143272" cy="5357850"/>
            </a:xfrm>
            <a:prstGeom prst="corner">
              <a:avLst/>
            </a:prstGeom>
            <a:solidFill>
              <a:srgbClr val="002060"/>
            </a:soli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642910" y="1071546"/>
              <a:ext cx="7929618" cy="5000660"/>
            </a:xfrm>
            <a:prstGeom prst="plaque">
              <a:avLst/>
            </a:prstGeom>
            <a:gradFill flip="none" rotWithShape="1">
              <a:gsLst>
                <a:gs pos="0">
                  <a:schemeClr val="bg1">
                    <a:lumMod val="75000"/>
                  </a:schemeClr>
                </a:gs>
                <a:gs pos="50000">
                  <a:schemeClr val="bg1"/>
                </a:gs>
                <a:gs pos="100000">
                  <a:srgbClr val="CCFF99"/>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6" name="Picture 5" descr="d1d434c951f043ef078d64b444940b29.gif"/>
            <p:cNvPicPr>
              <a:picLocks noChangeAspect="1"/>
            </p:cNvPicPr>
            <p:nvPr/>
          </p:nvPicPr>
          <p:blipFill>
            <a:blip r:embed="rId5" cstate="print"/>
            <a:stretch>
              <a:fillRect/>
            </a:stretch>
          </p:blipFill>
          <p:spPr>
            <a:xfrm>
              <a:off x="285720" y="714356"/>
              <a:ext cx="3067050" cy="1066800"/>
            </a:xfrm>
            <a:prstGeom prst="rect">
              <a:avLst/>
            </a:prstGeom>
          </p:spPr>
        </p:pic>
        <p:pic>
          <p:nvPicPr>
            <p:cNvPr id="7" name="Picture 6" descr="d1d434c951f043ef078d64b444940b29.gif"/>
            <p:cNvPicPr>
              <a:picLocks noChangeAspect="1"/>
            </p:cNvPicPr>
            <p:nvPr/>
          </p:nvPicPr>
          <p:blipFill>
            <a:blip r:embed="rId5" cstate="print"/>
            <a:stretch>
              <a:fillRect/>
            </a:stretch>
          </p:blipFill>
          <p:spPr>
            <a:xfrm>
              <a:off x="3000364" y="714356"/>
              <a:ext cx="3067050" cy="1066800"/>
            </a:xfrm>
            <a:prstGeom prst="rect">
              <a:avLst/>
            </a:prstGeom>
          </p:spPr>
        </p:pic>
        <p:pic>
          <p:nvPicPr>
            <p:cNvPr id="8" name="Picture 7" descr="d1d434c951f043ef078d64b444940b29.gif"/>
            <p:cNvPicPr>
              <a:picLocks noChangeAspect="1"/>
            </p:cNvPicPr>
            <p:nvPr/>
          </p:nvPicPr>
          <p:blipFill>
            <a:blip r:embed="rId5" cstate="print"/>
            <a:stretch>
              <a:fillRect/>
            </a:stretch>
          </p:blipFill>
          <p:spPr>
            <a:xfrm>
              <a:off x="5643570" y="785794"/>
              <a:ext cx="3067050" cy="1066800"/>
            </a:xfrm>
            <a:prstGeom prst="rect">
              <a:avLst/>
            </a:prstGeom>
          </p:spPr>
        </p:pic>
      </p:grpSp>
      <p:sp>
        <p:nvSpPr>
          <p:cNvPr id="9" name="Rectangle 8"/>
          <p:cNvSpPr/>
          <p:nvPr/>
        </p:nvSpPr>
        <p:spPr>
          <a:xfrm>
            <a:off x="683568" y="1694418"/>
            <a:ext cx="7842320" cy="1446550"/>
          </a:xfrm>
          <a:prstGeom prst="rect">
            <a:avLst/>
          </a:prstGeom>
        </p:spPr>
        <p:txBody>
          <a:bodyPr wrap="square">
            <a:spAutoFit/>
          </a:bodyPr>
          <a:lstStyle/>
          <a:p>
            <a:pPr algn="ctr"/>
            <a:r>
              <a:rPr lang="ar-SA" sz="4400" b="1" dirty="0"/>
              <a:t>ومن </a:t>
            </a:r>
            <a:r>
              <a:rPr lang="ar-SA" sz="4400" b="1" dirty="0" smtClean="0"/>
              <a:t>أ</a:t>
            </a:r>
            <a:r>
              <a:rPr lang="ar-EG" sz="4400" b="1" dirty="0" smtClean="0"/>
              <a:t>م</a:t>
            </a:r>
            <a:r>
              <a:rPr lang="ar-SA" sz="4400" b="1" dirty="0" smtClean="0"/>
              <a:t>ثلة </a:t>
            </a:r>
            <a:r>
              <a:rPr lang="ar-SA" sz="4400" b="1" dirty="0"/>
              <a:t>الموسيقا الداخلية ما نراه في بيت الخنساء في وصف أخيها صخر:</a:t>
            </a:r>
            <a:endParaRPr lang="en-US" sz="4400" dirty="0"/>
          </a:p>
        </p:txBody>
      </p:sp>
      <p:sp>
        <p:nvSpPr>
          <p:cNvPr id="10" name="Rectangle 9"/>
          <p:cNvSpPr/>
          <p:nvPr/>
        </p:nvSpPr>
        <p:spPr>
          <a:xfrm>
            <a:off x="-252536" y="3689737"/>
            <a:ext cx="8715404" cy="1323439"/>
          </a:xfrm>
          <a:prstGeom prst="rect">
            <a:avLst/>
          </a:prstGeom>
        </p:spPr>
        <p:txBody>
          <a:bodyPr wrap="square">
            <a:spAutoFit/>
          </a:bodyPr>
          <a:lstStyle/>
          <a:p>
            <a:r>
              <a:rPr lang="ar-SA" sz="4000" b="1" dirty="0">
                <a:solidFill>
                  <a:srgbClr val="0000CC"/>
                </a:solidFill>
              </a:rPr>
              <a:t>حمَّالُ ألويةٍ هبّاط أوْدِيَةٍ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       </a:t>
            </a:r>
            <a:r>
              <a:rPr lang="ar-EG" sz="4000" b="1" dirty="0" smtClean="0">
                <a:solidFill>
                  <a:srgbClr val="0000CC"/>
                </a:solidFill>
              </a:rPr>
              <a:t>	</a:t>
            </a:r>
            <a:r>
              <a:rPr lang="ar-SA" sz="4000" b="1" dirty="0" smtClean="0">
                <a:solidFill>
                  <a:srgbClr val="0000CC"/>
                </a:solidFill>
              </a:rPr>
              <a:t>شَهّادُ </a:t>
            </a:r>
            <a:r>
              <a:rPr lang="ar-SA" sz="4000" b="1" dirty="0">
                <a:solidFill>
                  <a:srgbClr val="0000CC"/>
                </a:solidFill>
              </a:rPr>
              <a:t>أَنْدِيةٍ للجَيْشِ جَرّارُ</a:t>
            </a:r>
            <a:endParaRPr lang="en-US" sz="4000" dirty="0">
              <a:solidFill>
                <a:srgbClr val="0000CC"/>
              </a:solidFill>
            </a:endParaRPr>
          </a:p>
        </p:txBody>
      </p:sp>
    </p:spTree>
    <p:extLst>
      <p:ext uri="{BB962C8B-B14F-4D97-AF65-F5344CB8AC3E}">
        <p14:creationId xmlns="" xmlns:p14="http://schemas.microsoft.com/office/powerpoint/2010/main" val="3310943014"/>
      </p:ext>
    </p:extLst>
  </p:cSld>
  <p:clrMapOvr>
    <a:masterClrMapping/>
  </p:clrMapOvr>
  <mc:AlternateContent xmlns:mc="http://schemas.openxmlformats.org/markup-compatibility/2006">
    <mc:Choice xmlns="" xmlns:p14="http://schemas.microsoft.com/office/powerpoint/2010/main" Requires="p14">
      <p:transition>
        <p14:flip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bon_h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844" y="404664"/>
            <a:ext cx="8676000" cy="6120000"/>
            <a:chOff x="285720" y="714356"/>
            <a:chExt cx="8429684" cy="5786478"/>
          </a:xfrm>
        </p:grpSpPr>
        <p:sp>
          <p:nvSpPr>
            <p:cNvPr id="3" name="Flowchart: Off-page Connector 2"/>
            <p:cNvSpPr/>
            <p:nvPr/>
          </p:nvSpPr>
          <p:spPr>
            <a:xfrm>
              <a:off x="428596" y="857232"/>
              <a:ext cx="8286808" cy="5643602"/>
            </a:xfrm>
            <a:prstGeom prst="flowChartOffpageConnector">
              <a:avLst/>
            </a:prstGeom>
            <a:solidFill>
              <a:srgbClr val="6600F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571472" y="928670"/>
              <a:ext cx="3143272" cy="5357850"/>
            </a:xfrm>
            <a:prstGeom prst="corner">
              <a:avLst/>
            </a:prstGeom>
            <a:solidFill>
              <a:srgbClr val="002060"/>
            </a:soli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642910" y="1071546"/>
              <a:ext cx="7929618" cy="5000660"/>
            </a:xfrm>
            <a:prstGeom prst="plaque">
              <a:avLst/>
            </a:prstGeom>
            <a:gradFill flip="none" rotWithShape="1">
              <a:gsLst>
                <a:gs pos="0">
                  <a:schemeClr val="bg1">
                    <a:lumMod val="75000"/>
                  </a:schemeClr>
                </a:gs>
                <a:gs pos="50000">
                  <a:schemeClr val="bg1"/>
                </a:gs>
                <a:gs pos="100000">
                  <a:srgbClr val="CCFF99"/>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6" name="Picture 5" descr="d1d434c951f043ef078d64b444940b29.gif"/>
            <p:cNvPicPr>
              <a:picLocks noChangeAspect="1"/>
            </p:cNvPicPr>
            <p:nvPr/>
          </p:nvPicPr>
          <p:blipFill>
            <a:blip r:embed="rId4" cstate="print"/>
            <a:stretch>
              <a:fillRect/>
            </a:stretch>
          </p:blipFill>
          <p:spPr>
            <a:xfrm>
              <a:off x="285720" y="714356"/>
              <a:ext cx="3067050" cy="1066800"/>
            </a:xfrm>
            <a:prstGeom prst="rect">
              <a:avLst/>
            </a:prstGeom>
          </p:spPr>
        </p:pic>
        <p:pic>
          <p:nvPicPr>
            <p:cNvPr id="7" name="Picture 6" descr="d1d434c951f043ef078d64b444940b29.gif"/>
            <p:cNvPicPr>
              <a:picLocks noChangeAspect="1"/>
            </p:cNvPicPr>
            <p:nvPr/>
          </p:nvPicPr>
          <p:blipFill>
            <a:blip r:embed="rId4" cstate="print"/>
            <a:stretch>
              <a:fillRect/>
            </a:stretch>
          </p:blipFill>
          <p:spPr>
            <a:xfrm>
              <a:off x="3000364" y="714356"/>
              <a:ext cx="3067050" cy="1066800"/>
            </a:xfrm>
            <a:prstGeom prst="rect">
              <a:avLst/>
            </a:prstGeom>
          </p:spPr>
        </p:pic>
        <p:pic>
          <p:nvPicPr>
            <p:cNvPr id="8" name="Picture 7" descr="d1d434c951f043ef078d64b444940b29.gif"/>
            <p:cNvPicPr>
              <a:picLocks noChangeAspect="1"/>
            </p:cNvPicPr>
            <p:nvPr/>
          </p:nvPicPr>
          <p:blipFill>
            <a:blip r:embed="rId4" cstate="print"/>
            <a:stretch>
              <a:fillRect/>
            </a:stretch>
          </p:blipFill>
          <p:spPr>
            <a:xfrm>
              <a:off x="5643570" y="785794"/>
              <a:ext cx="3067050" cy="1066800"/>
            </a:xfrm>
            <a:prstGeom prst="rect">
              <a:avLst/>
            </a:prstGeom>
          </p:spPr>
        </p:pic>
      </p:grpSp>
      <p:sp>
        <p:nvSpPr>
          <p:cNvPr id="9" name="Rectangle 8"/>
          <p:cNvSpPr/>
          <p:nvPr/>
        </p:nvSpPr>
        <p:spPr>
          <a:xfrm>
            <a:off x="683568" y="1823333"/>
            <a:ext cx="7842320" cy="3477875"/>
          </a:xfrm>
          <a:prstGeom prst="rect">
            <a:avLst/>
          </a:prstGeom>
        </p:spPr>
        <p:txBody>
          <a:bodyPr wrap="square">
            <a:spAutoFit/>
          </a:bodyPr>
          <a:lstStyle/>
          <a:p>
            <a:pPr algn="ctr"/>
            <a:r>
              <a:rPr lang="ar-SA" sz="4400" b="1" dirty="0"/>
              <a:t>ففي هذا البيت نلحظ التوافق بين الصيغ التعبيرية التي تقدم على صيغة المبالغة (حمَّال – هبَّاط – شهَّاد) كما تبدو في التزام وزن واحد بعد كل من صيغ المبالغة السابقة (ألوية – أودية – أندية).</a:t>
            </a:r>
            <a:endParaRPr lang="en-US" sz="4400" dirty="0"/>
          </a:p>
        </p:txBody>
      </p:sp>
    </p:spTree>
    <p:extLst>
      <p:ext uri="{BB962C8B-B14F-4D97-AF65-F5344CB8AC3E}">
        <p14:creationId xmlns="" xmlns:p14="http://schemas.microsoft.com/office/powerpoint/2010/main" val="3310943014"/>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844" y="404664"/>
            <a:ext cx="8676000" cy="6120000"/>
            <a:chOff x="285720" y="714356"/>
            <a:chExt cx="8429684" cy="5786478"/>
          </a:xfrm>
        </p:grpSpPr>
        <p:sp>
          <p:nvSpPr>
            <p:cNvPr id="3" name="Flowchart: Off-page Connector 2"/>
            <p:cNvSpPr/>
            <p:nvPr/>
          </p:nvSpPr>
          <p:spPr>
            <a:xfrm>
              <a:off x="428596" y="857232"/>
              <a:ext cx="8286808" cy="5643602"/>
            </a:xfrm>
            <a:prstGeom prst="flowChartOffpageConnector">
              <a:avLst/>
            </a:prstGeom>
            <a:solidFill>
              <a:srgbClr val="6600F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571472" y="928670"/>
              <a:ext cx="3143272" cy="5357850"/>
            </a:xfrm>
            <a:prstGeom prst="corner">
              <a:avLst/>
            </a:prstGeom>
            <a:solidFill>
              <a:srgbClr val="002060"/>
            </a:soli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642910" y="1071546"/>
              <a:ext cx="7929618" cy="5000660"/>
            </a:xfrm>
            <a:prstGeom prst="plaque">
              <a:avLst/>
            </a:prstGeom>
            <a:gradFill flip="none" rotWithShape="1">
              <a:gsLst>
                <a:gs pos="0">
                  <a:schemeClr val="bg1">
                    <a:lumMod val="75000"/>
                  </a:schemeClr>
                </a:gs>
                <a:gs pos="50000">
                  <a:schemeClr val="bg1"/>
                </a:gs>
                <a:gs pos="100000">
                  <a:srgbClr val="CCFF99"/>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6" name="Picture 5" descr="d1d434c951f043ef078d64b444940b29.gif"/>
            <p:cNvPicPr>
              <a:picLocks noChangeAspect="1"/>
            </p:cNvPicPr>
            <p:nvPr/>
          </p:nvPicPr>
          <p:blipFill>
            <a:blip r:embed="rId4" cstate="print"/>
            <a:stretch>
              <a:fillRect/>
            </a:stretch>
          </p:blipFill>
          <p:spPr>
            <a:xfrm>
              <a:off x="285720" y="714356"/>
              <a:ext cx="3067050" cy="1066800"/>
            </a:xfrm>
            <a:prstGeom prst="rect">
              <a:avLst/>
            </a:prstGeom>
          </p:spPr>
        </p:pic>
        <p:pic>
          <p:nvPicPr>
            <p:cNvPr id="7" name="Picture 6" descr="d1d434c951f043ef078d64b444940b29.gif"/>
            <p:cNvPicPr>
              <a:picLocks noChangeAspect="1"/>
            </p:cNvPicPr>
            <p:nvPr/>
          </p:nvPicPr>
          <p:blipFill>
            <a:blip r:embed="rId4" cstate="print"/>
            <a:stretch>
              <a:fillRect/>
            </a:stretch>
          </p:blipFill>
          <p:spPr>
            <a:xfrm>
              <a:off x="3000364" y="714356"/>
              <a:ext cx="3067050" cy="1066800"/>
            </a:xfrm>
            <a:prstGeom prst="rect">
              <a:avLst/>
            </a:prstGeom>
          </p:spPr>
        </p:pic>
        <p:pic>
          <p:nvPicPr>
            <p:cNvPr id="8" name="Picture 7" descr="d1d434c951f043ef078d64b444940b29.gif"/>
            <p:cNvPicPr>
              <a:picLocks noChangeAspect="1"/>
            </p:cNvPicPr>
            <p:nvPr/>
          </p:nvPicPr>
          <p:blipFill>
            <a:blip r:embed="rId4" cstate="print"/>
            <a:stretch>
              <a:fillRect/>
            </a:stretch>
          </p:blipFill>
          <p:spPr>
            <a:xfrm>
              <a:off x="5643570" y="785794"/>
              <a:ext cx="3067050" cy="1066800"/>
            </a:xfrm>
            <a:prstGeom prst="rect">
              <a:avLst/>
            </a:prstGeom>
          </p:spPr>
        </p:pic>
      </p:grpSp>
      <p:sp>
        <p:nvSpPr>
          <p:cNvPr id="9" name="Rectangle 8"/>
          <p:cNvSpPr/>
          <p:nvPr/>
        </p:nvSpPr>
        <p:spPr>
          <a:xfrm>
            <a:off x="683568" y="1823333"/>
            <a:ext cx="7842320" cy="3477875"/>
          </a:xfrm>
          <a:prstGeom prst="rect">
            <a:avLst/>
          </a:prstGeom>
        </p:spPr>
        <p:txBody>
          <a:bodyPr wrap="square">
            <a:spAutoFit/>
          </a:bodyPr>
          <a:lstStyle/>
          <a:p>
            <a:pPr algn="ctr"/>
            <a:r>
              <a:rPr lang="ar-SA" sz="4400" b="1" dirty="0"/>
              <a:t>أما ما أحدثه تكرار حرف السين (وهو من حروف الهمس) في قصيدة البحتري التي وصف فيها إيوان كسرى من موسيقا متميزة فيوحي بجو الصمت المطبق على آثار كانت ذات يوم تعّج بالحركة والحياة:</a:t>
            </a:r>
            <a:endParaRPr lang="en-US" sz="4400" dirty="0"/>
          </a:p>
        </p:txBody>
      </p:sp>
    </p:spTree>
    <p:extLst>
      <p:ext uri="{BB962C8B-B14F-4D97-AF65-F5344CB8AC3E}">
        <p14:creationId xmlns="" xmlns:p14="http://schemas.microsoft.com/office/powerpoint/2010/main" val="3310943014"/>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844" y="404664"/>
            <a:ext cx="8676000" cy="6120000"/>
            <a:chOff x="285720" y="714356"/>
            <a:chExt cx="8429684" cy="5786478"/>
          </a:xfrm>
        </p:grpSpPr>
        <p:sp>
          <p:nvSpPr>
            <p:cNvPr id="3" name="Flowchart: Off-page Connector 2"/>
            <p:cNvSpPr/>
            <p:nvPr/>
          </p:nvSpPr>
          <p:spPr>
            <a:xfrm>
              <a:off x="428596" y="857232"/>
              <a:ext cx="8286808" cy="5643602"/>
            </a:xfrm>
            <a:prstGeom prst="flowChartOffpageConnector">
              <a:avLst/>
            </a:prstGeom>
            <a:solidFill>
              <a:srgbClr val="6600F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571472" y="928670"/>
              <a:ext cx="3143272" cy="5357850"/>
            </a:xfrm>
            <a:prstGeom prst="corner">
              <a:avLst/>
            </a:prstGeom>
            <a:solidFill>
              <a:srgbClr val="002060"/>
            </a:soli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642910" y="1071546"/>
              <a:ext cx="7929618" cy="5000660"/>
            </a:xfrm>
            <a:prstGeom prst="plaque">
              <a:avLst/>
            </a:prstGeom>
            <a:gradFill flip="none" rotWithShape="1">
              <a:gsLst>
                <a:gs pos="0">
                  <a:schemeClr val="bg1">
                    <a:lumMod val="75000"/>
                  </a:schemeClr>
                </a:gs>
                <a:gs pos="50000">
                  <a:schemeClr val="bg1"/>
                </a:gs>
                <a:gs pos="100000">
                  <a:srgbClr val="CCFF99"/>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6" name="Picture 5" descr="d1d434c951f043ef078d64b444940b29.gif"/>
            <p:cNvPicPr>
              <a:picLocks noChangeAspect="1"/>
            </p:cNvPicPr>
            <p:nvPr/>
          </p:nvPicPr>
          <p:blipFill>
            <a:blip r:embed="rId5" cstate="print"/>
            <a:stretch>
              <a:fillRect/>
            </a:stretch>
          </p:blipFill>
          <p:spPr>
            <a:xfrm>
              <a:off x="285720" y="714356"/>
              <a:ext cx="3067050" cy="1066800"/>
            </a:xfrm>
            <a:prstGeom prst="rect">
              <a:avLst/>
            </a:prstGeom>
          </p:spPr>
        </p:pic>
        <p:pic>
          <p:nvPicPr>
            <p:cNvPr id="7" name="Picture 6" descr="d1d434c951f043ef078d64b444940b29.gif"/>
            <p:cNvPicPr>
              <a:picLocks noChangeAspect="1"/>
            </p:cNvPicPr>
            <p:nvPr/>
          </p:nvPicPr>
          <p:blipFill>
            <a:blip r:embed="rId5" cstate="print"/>
            <a:stretch>
              <a:fillRect/>
            </a:stretch>
          </p:blipFill>
          <p:spPr>
            <a:xfrm>
              <a:off x="3000364" y="714356"/>
              <a:ext cx="3067050" cy="1066800"/>
            </a:xfrm>
            <a:prstGeom prst="rect">
              <a:avLst/>
            </a:prstGeom>
          </p:spPr>
        </p:pic>
        <p:pic>
          <p:nvPicPr>
            <p:cNvPr id="8" name="Picture 7" descr="d1d434c951f043ef078d64b444940b29.gif"/>
            <p:cNvPicPr>
              <a:picLocks noChangeAspect="1"/>
            </p:cNvPicPr>
            <p:nvPr/>
          </p:nvPicPr>
          <p:blipFill>
            <a:blip r:embed="rId5" cstate="print"/>
            <a:stretch>
              <a:fillRect/>
            </a:stretch>
          </p:blipFill>
          <p:spPr>
            <a:xfrm>
              <a:off x="5643570" y="785794"/>
              <a:ext cx="3067050" cy="1066800"/>
            </a:xfrm>
            <a:prstGeom prst="rect">
              <a:avLst/>
            </a:prstGeom>
          </p:spPr>
        </p:pic>
      </p:grpSp>
      <p:sp>
        <p:nvSpPr>
          <p:cNvPr id="9" name="Rectangle 8"/>
          <p:cNvSpPr/>
          <p:nvPr/>
        </p:nvSpPr>
        <p:spPr>
          <a:xfrm>
            <a:off x="-396552" y="1443548"/>
            <a:ext cx="8715404" cy="3785652"/>
          </a:xfrm>
          <a:prstGeom prst="rect">
            <a:avLst/>
          </a:prstGeom>
        </p:spPr>
        <p:txBody>
          <a:bodyPr wrap="square">
            <a:spAutoFit/>
          </a:bodyPr>
          <a:lstStyle/>
          <a:p>
            <a:r>
              <a:rPr lang="ar-SA" sz="4000" b="1" dirty="0">
                <a:solidFill>
                  <a:srgbClr val="0000CC"/>
                </a:solidFill>
              </a:rPr>
              <a:t>صُنْتُ نَفْسي عمّا يُدَنِّسُ نَفْسي			</a:t>
            </a:r>
            <a:r>
              <a:rPr lang="ar-EG" sz="4000" b="1" dirty="0" smtClean="0">
                <a:solidFill>
                  <a:srgbClr val="0000CC"/>
                </a:solidFill>
              </a:rPr>
              <a:t>				</a:t>
            </a:r>
            <a:r>
              <a:rPr lang="ar-SA" sz="4000" b="1" dirty="0" smtClean="0">
                <a:solidFill>
                  <a:srgbClr val="0000CC"/>
                </a:solidFill>
              </a:rPr>
              <a:t>وتَرفَّعْتُ </a:t>
            </a:r>
            <a:r>
              <a:rPr lang="ar-SA" sz="4000" b="1" dirty="0">
                <a:solidFill>
                  <a:srgbClr val="0000CC"/>
                </a:solidFill>
              </a:rPr>
              <a:t>عن جَدا كلِّ </a:t>
            </a:r>
            <a:r>
              <a:rPr lang="ar-SA" sz="4000" b="1" dirty="0" smtClean="0">
                <a:solidFill>
                  <a:srgbClr val="0000CC"/>
                </a:solidFill>
              </a:rPr>
              <a:t>جبْسِ</a:t>
            </a:r>
            <a:r>
              <a:rPr lang="ar-SA" sz="4000" baseline="30000" dirty="0" smtClean="0">
                <a:solidFill>
                  <a:srgbClr val="0000CC"/>
                </a:solidFill>
              </a:rPr>
              <a:t>(</a:t>
            </a:r>
            <a:r>
              <a:rPr lang="ar-EG" sz="4000" baseline="30000" dirty="0" smtClean="0">
                <a:solidFill>
                  <a:srgbClr val="0000CC"/>
                </a:solidFill>
              </a:rPr>
              <a:t>1</a:t>
            </a:r>
            <a:r>
              <a:rPr lang="ar-SA" sz="4000" baseline="30000" dirty="0" smtClean="0">
                <a:solidFill>
                  <a:srgbClr val="0000CC"/>
                </a:solidFill>
              </a:rPr>
              <a:t>)</a:t>
            </a:r>
            <a:endParaRPr lang="en-US" sz="4000" dirty="0">
              <a:solidFill>
                <a:srgbClr val="0000CC"/>
              </a:solidFill>
            </a:endParaRPr>
          </a:p>
          <a:p>
            <a:r>
              <a:rPr lang="ar-SA" sz="4000" b="1" dirty="0">
                <a:solidFill>
                  <a:srgbClr val="0000CC"/>
                </a:solidFill>
              </a:rPr>
              <a:t>أتسّلَّى عَن </a:t>
            </a:r>
            <a:r>
              <a:rPr lang="ar-SA" sz="4000" b="1" dirty="0" smtClean="0">
                <a:solidFill>
                  <a:srgbClr val="0000CC"/>
                </a:solidFill>
              </a:rPr>
              <a:t>الحُــــــظُوظِ </a:t>
            </a:r>
            <a:r>
              <a:rPr lang="ar-SA" sz="4000" b="1" dirty="0">
                <a:solidFill>
                  <a:srgbClr val="0000CC"/>
                </a:solidFill>
              </a:rPr>
              <a:t>وآسى				</a:t>
            </a:r>
            <a:r>
              <a:rPr lang="ar-EG" sz="4000" b="1" dirty="0" smtClean="0">
                <a:solidFill>
                  <a:srgbClr val="0000CC"/>
                </a:solidFill>
              </a:rPr>
              <a:t>			</a:t>
            </a:r>
            <a:r>
              <a:rPr lang="ar-SA" sz="4000" b="1" dirty="0" smtClean="0">
                <a:solidFill>
                  <a:srgbClr val="0000CC"/>
                </a:solidFill>
              </a:rPr>
              <a:t>لَمِحَلٍّ </a:t>
            </a:r>
            <a:r>
              <a:rPr lang="ar-SA" sz="4000" b="1" dirty="0">
                <a:solidFill>
                  <a:srgbClr val="0000CC"/>
                </a:solidFill>
              </a:rPr>
              <a:t>من آل ساسانَ دَرْسِ</a:t>
            </a:r>
            <a:endParaRPr lang="en-US" sz="4000" dirty="0">
              <a:solidFill>
                <a:srgbClr val="0000CC"/>
              </a:solidFill>
            </a:endParaRPr>
          </a:p>
          <a:p>
            <a:r>
              <a:rPr lang="ar-SA" sz="4000" b="1" dirty="0" err="1">
                <a:solidFill>
                  <a:srgbClr val="0000CC"/>
                </a:solidFill>
              </a:rPr>
              <a:t>ذَكَّرَتْنيهمُ</a:t>
            </a:r>
            <a:r>
              <a:rPr lang="ar-SA" sz="4000" b="1" dirty="0">
                <a:solidFill>
                  <a:srgbClr val="0000CC"/>
                </a:solidFill>
              </a:rPr>
              <a:t> </a:t>
            </a:r>
            <a:r>
              <a:rPr lang="ar-SA" sz="4000" b="1" dirty="0" smtClean="0">
                <a:solidFill>
                  <a:srgbClr val="0000CC"/>
                </a:solidFill>
              </a:rPr>
              <a:t>الخــــــُطُوبُ </a:t>
            </a:r>
            <a:r>
              <a:rPr lang="ar-SA" sz="4000" b="1" dirty="0">
                <a:solidFill>
                  <a:srgbClr val="0000CC"/>
                </a:solidFill>
              </a:rPr>
              <a:t>التَّوالي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ولَقَدْ تُذْكِرُ </a:t>
            </a:r>
            <a:r>
              <a:rPr lang="ar-SA" sz="4000" b="1" dirty="0">
                <a:solidFill>
                  <a:srgbClr val="0000CC"/>
                </a:solidFill>
              </a:rPr>
              <a:t>الخُطوبُ </a:t>
            </a:r>
            <a:r>
              <a:rPr lang="ar-SA" sz="4000" b="1" dirty="0" smtClean="0">
                <a:solidFill>
                  <a:srgbClr val="0000CC"/>
                </a:solidFill>
              </a:rPr>
              <a:t>وتُنْسِي</a:t>
            </a:r>
            <a:endParaRPr lang="en-US" sz="4000" dirty="0">
              <a:solidFill>
                <a:srgbClr val="0000CC"/>
              </a:solidFill>
            </a:endParaRPr>
          </a:p>
        </p:txBody>
      </p:sp>
      <p:grpSp>
        <p:nvGrpSpPr>
          <p:cNvPr id="10" name="Group 9"/>
          <p:cNvGrpSpPr/>
          <p:nvPr/>
        </p:nvGrpSpPr>
        <p:grpSpPr>
          <a:xfrm>
            <a:off x="1619672" y="5399677"/>
            <a:ext cx="6048672" cy="473278"/>
            <a:chOff x="2106406" y="5733256"/>
            <a:chExt cx="6065994" cy="473278"/>
          </a:xfrm>
        </p:grpSpPr>
        <p:sp>
          <p:nvSpPr>
            <p:cNvPr id="11" name="TextBox 10"/>
            <p:cNvSpPr txBox="1"/>
            <p:nvPr/>
          </p:nvSpPr>
          <p:spPr>
            <a:xfrm>
              <a:off x="2224192" y="5837202"/>
              <a:ext cx="5846736" cy="369332"/>
            </a:xfrm>
            <a:prstGeom prst="rect">
              <a:avLst/>
            </a:prstGeom>
            <a:noFill/>
          </p:spPr>
          <p:txBody>
            <a:bodyPr wrap="square" rtlCol="1">
              <a:spAutoFit/>
            </a:bodyPr>
            <a:lstStyle/>
            <a:p>
              <a:endParaRPr lang="en-US" b="1" dirty="0">
                <a:latin typeface="Times New Roman" pitchFamily="18" charset="0"/>
              </a:endParaRPr>
            </a:p>
          </p:txBody>
        </p:sp>
        <p:cxnSp>
          <p:nvCxnSpPr>
            <p:cNvPr id="12" name="Straight Connector 11"/>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1721178" y="5457418"/>
            <a:ext cx="5652925" cy="400110"/>
          </a:xfrm>
          <a:prstGeom prst="rect">
            <a:avLst/>
          </a:prstGeom>
        </p:spPr>
        <p:txBody>
          <a:bodyPr wrap="square">
            <a:spAutoFit/>
          </a:bodyPr>
          <a:lstStyle/>
          <a:p>
            <a:r>
              <a:rPr lang="ar-SA" sz="2000" b="1" dirty="0" smtClean="0"/>
              <a:t>(</a:t>
            </a:r>
            <a:r>
              <a:rPr lang="ar-EG" sz="2000" b="1" dirty="0" smtClean="0"/>
              <a:t>1</a:t>
            </a:r>
            <a:r>
              <a:rPr lang="ar-SA" sz="2000" b="1" dirty="0" smtClean="0"/>
              <a:t>) </a:t>
            </a:r>
            <a:r>
              <a:rPr lang="ar-EG" sz="2000" b="1" dirty="0"/>
              <a:t>الجدا: العطاء.		الجبس: الجبان اللئيم.</a:t>
            </a:r>
            <a:endParaRPr lang="en-US" sz="2000" b="1" dirty="0"/>
          </a:p>
        </p:txBody>
      </p:sp>
    </p:spTree>
    <p:extLst>
      <p:ext uri="{BB962C8B-B14F-4D97-AF65-F5344CB8AC3E}">
        <p14:creationId xmlns="" xmlns:p14="http://schemas.microsoft.com/office/powerpoint/2010/main" val="3310943014"/>
      </p:ext>
    </p:extLst>
  </p:cSld>
  <p:clrMapOvr>
    <a:masterClrMapping/>
  </p:clrMapOvr>
  <mc:AlternateContent xmlns:mc="http://schemas.openxmlformats.org/markup-compatibility/2006">
    <mc:Choice xmlns="" xmlns:p14="http://schemas.microsoft.com/office/powerpoint/2010/main" Requires="p14">
      <p:transition>
        <p14:flip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on_hive.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bon_hive.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bon_hive.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0941 - pop.wav"/>
                                        </p:tgtEl>
                                      </p:cMediaNode>
                                    </p:audio>
                                  </p:subTnLst>
                                </p:cTn>
                              </p:par>
                              <p:par>
                                <p:cTn id="24" presetID="2" presetClass="entr" presetSubtype="4" fill="hold" grpId="0"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 calcmode="lin" valueType="num">
                                      <p:cBhvr additive="base">
                                        <p:cTn id="2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844" y="404664"/>
            <a:ext cx="8676000" cy="6120000"/>
            <a:chOff x="285720" y="714356"/>
            <a:chExt cx="8429684" cy="5786478"/>
          </a:xfrm>
        </p:grpSpPr>
        <p:sp>
          <p:nvSpPr>
            <p:cNvPr id="3" name="Flowchart: Off-page Connector 2"/>
            <p:cNvSpPr/>
            <p:nvPr/>
          </p:nvSpPr>
          <p:spPr>
            <a:xfrm>
              <a:off x="428596" y="857232"/>
              <a:ext cx="8286808" cy="5643602"/>
            </a:xfrm>
            <a:prstGeom prst="flowChartOffpageConnector">
              <a:avLst/>
            </a:prstGeom>
            <a:solidFill>
              <a:srgbClr val="6600F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571472" y="928670"/>
              <a:ext cx="3143272" cy="5357850"/>
            </a:xfrm>
            <a:prstGeom prst="corner">
              <a:avLst/>
            </a:prstGeom>
            <a:solidFill>
              <a:srgbClr val="002060"/>
            </a:soli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642910" y="1071546"/>
              <a:ext cx="7929618" cy="5000660"/>
            </a:xfrm>
            <a:prstGeom prst="plaque">
              <a:avLst/>
            </a:prstGeom>
            <a:gradFill flip="none" rotWithShape="1">
              <a:gsLst>
                <a:gs pos="0">
                  <a:schemeClr val="bg1">
                    <a:lumMod val="75000"/>
                  </a:schemeClr>
                </a:gs>
                <a:gs pos="50000">
                  <a:schemeClr val="bg1"/>
                </a:gs>
                <a:gs pos="100000">
                  <a:srgbClr val="CCFF99"/>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6" name="Picture 5" descr="d1d434c951f043ef078d64b444940b29.gif"/>
            <p:cNvPicPr>
              <a:picLocks noChangeAspect="1"/>
            </p:cNvPicPr>
            <p:nvPr/>
          </p:nvPicPr>
          <p:blipFill>
            <a:blip r:embed="rId4" cstate="print"/>
            <a:stretch>
              <a:fillRect/>
            </a:stretch>
          </p:blipFill>
          <p:spPr>
            <a:xfrm>
              <a:off x="285720" y="714356"/>
              <a:ext cx="3067050" cy="1066800"/>
            </a:xfrm>
            <a:prstGeom prst="rect">
              <a:avLst/>
            </a:prstGeom>
          </p:spPr>
        </p:pic>
        <p:pic>
          <p:nvPicPr>
            <p:cNvPr id="7" name="Picture 6" descr="d1d434c951f043ef078d64b444940b29.gif"/>
            <p:cNvPicPr>
              <a:picLocks noChangeAspect="1"/>
            </p:cNvPicPr>
            <p:nvPr/>
          </p:nvPicPr>
          <p:blipFill>
            <a:blip r:embed="rId4" cstate="print"/>
            <a:stretch>
              <a:fillRect/>
            </a:stretch>
          </p:blipFill>
          <p:spPr>
            <a:xfrm>
              <a:off x="3000364" y="714356"/>
              <a:ext cx="3067050" cy="1066800"/>
            </a:xfrm>
            <a:prstGeom prst="rect">
              <a:avLst/>
            </a:prstGeom>
          </p:spPr>
        </p:pic>
        <p:pic>
          <p:nvPicPr>
            <p:cNvPr id="8" name="Picture 7" descr="d1d434c951f043ef078d64b444940b29.gif"/>
            <p:cNvPicPr>
              <a:picLocks noChangeAspect="1"/>
            </p:cNvPicPr>
            <p:nvPr/>
          </p:nvPicPr>
          <p:blipFill>
            <a:blip r:embed="rId4" cstate="print"/>
            <a:stretch>
              <a:fillRect/>
            </a:stretch>
          </p:blipFill>
          <p:spPr>
            <a:xfrm>
              <a:off x="5643570" y="785794"/>
              <a:ext cx="3067050" cy="1066800"/>
            </a:xfrm>
            <a:prstGeom prst="rect">
              <a:avLst/>
            </a:prstGeom>
          </p:spPr>
        </p:pic>
      </p:grpSp>
      <p:sp>
        <p:nvSpPr>
          <p:cNvPr id="9" name="Rectangle 8"/>
          <p:cNvSpPr/>
          <p:nvPr/>
        </p:nvSpPr>
        <p:spPr>
          <a:xfrm>
            <a:off x="683568" y="1924377"/>
            <a:ext cx="7842320" cy="2800767"/>
          </a:xfrm>
          <a:prstGeom prst="rect">
            <a:avLst/>
          </a:prstGeom>
        </p:spPr>
        <p:txBody>
          <a:bodyPr wrap="square">
            <a:spAutoFit/>
          </a:bodyPr>
          <a:lstStyle/>
          <a:p>
            <a:pPr algn="ctr"/>
            <a:r>
              <a:rPr lang="ar-SA" sz="4400" b="1" dirty="0"/>
              <a:t>وفي كثير من الأنماط الحديثة من الشعر اتكاء على عنصر الموسيقا الداخلية، واهتمام كبير بها من قبل الشاعر والناقد معاً.</a:t>
            </a:r>
            <a:endParaRPr lang="en-US" sz="4400" dirty="0"/>
          </a:p>
        </p:txBody>
      </p:sp>
    </p:spTree>
    <p:extLst>
      <p:ext uri="{BB962C8B-B14F-4D97-AF65-F5344CB8AC3E}">
        <p14:creationId xmlns="" xmlns:p14="http://schemas.microsoft.com/office/powerpoint/2010/main" val="3310943014"/>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9538" y="764704"/>
            <a:ext cx="9034462" cy="5328592"/>
            <a:chOff x="109538" y="764704"/>
            <a:chExt cx="9034462" cy="5328592"/>
          </a:xfrm>
        </p:grpSpPr>
        <p:sp>
          <p:nvSpPr>
            <p:cNvPr id="2" name="Rectangle 1"/>
            <p:cNvSpPr/>
            <p:nvPr/>
          </p:nvSpPr>
          <p:spPr>
            <a:xfrm>
              <a:off x="755576" y="764704"/>
              <a:ext cx="8388424" cy="5328592"/>
            </a:xfrm>
            <a:prstGeom prst="rect">
              <a:avLst/>
            </a:prstGeom>
            <a:solidFill>
              <a:schemeClr val="tx1">
                <a:lumMod val="65000"/>
                <a:lumOff val="35000"/>
              </a:schemeClr>
            </a:solidFill>
            <a:ln>
              <a:solidFill>
                <a:schemeClr val="accent6">
                  <a:lumMod val="75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1027" name="Picture 3"/>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rightnessContrast bright="16000" contrast="49000"/>
                      </a14:imgEffect>
                    </a14:imgLayer>
                  </a14:imgProps>
                </a:ext>
                <a:ext uri="{28A0092B-C50C-407E-A947-70E740481C1C}">
                  <a14:useLocalDpi xmlns="" xmlns:a14="http://schemas.microsoft.com/office/drawing/2010/main" val="0"/>
                </a:ext>
              </a:extLst>
            </a:blip>
            <a:stretch>
              <a:fillRect/>
            </a:stretch>
          </p:blipFill>
          <p:spPr bwMode="auto">
            <a:xfrm>
              <a:off x="109538" y="1076325"/>
              <a:ext cx="8924925" cy="470534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3008112" y="1196752"/>
            <a:ext cx="3127779" cy="523220"/>
          </a:xfrm>
          <a:prstGeom prst="rect">
            <a:avLst/>
          </a:prstGeom>
        </p:spPr>
        <p:txBody>
          <a:bodyPr wrap="none">
            <a:spAutoFit/>
          </a:bodyPr>
          <a:lstStyle/>
          <a:p>
            <a:pPr algn="ctr"/>
            <a:r>
              <a:rPr lang="ar-SA" sz="2800" b="1" dirty="0"/>
              <a:t>أبرز مقاييس نقد الأسلوب</a:t>
            </a:r>
            <a:endParaRPr lang="ar-EG" sz="2800" dirty="0"/>
          </a:p>
        </p:txBody>
      </p:sp>
      <p:sp>
        <p:nvSpPr>
          <p:cNvPr id="5" name="Rectangle 4"/>
          <p:cNvSpPr/>
          <p:nvPr/>
        </p:nvSpPr>
        <p:spPr>
          <a:xfrm>
            <a:off x="6487909" y="2348880"/>
            <a:ext cx="2260555" cy="461665"/>
          </a:xfrm>
          <a:prstGeom prst="rect">
            <a:avLst/>
          </a:prstGeom>
        </p:spPr>
        <p:txBody>
          <a:bodyPr wrap="none">
            <a:spAutoFit/>
          </a:bodyPr>
          <a:lstStyle/>
          <a:p>
            <a:r>
              <a:rPr lang="ar-SA" sz="2400" b="1" dirty="0">
                <a:solidFill>
                  <a:srgbClr val="000099"/>
                </a:solidFill>
              </a:rPr>
              <a:t>مقاييس نقد المفردات</a:t>
            </a:r>
            <a:endParaRPr lang="ar-EG" sz="2400" dirty="0">
              <a:solidFill>
                <a:srgbClr val="000099"/>
              </a:solidFill>
            </a:endParaRPr>
          </a:p>
        </p:txBody>
      </p:sp>
      <p:sp>
        <p:nvSpPr>
          <p:cNvPr id="8" name="Rectangle 7"/>
          <p:cNvSpPr/>
          <p:nvPr/>
        </p:nvSpPr>
        <p:spPr>
          <a:xfrm>
            <a:off x="6234508" y="3327375"/>
            <a:ext cx="2585964" cy="461665"/>
          </a:xfrm>
          <a:prstGeom prst="rect">
            <a:avLst/>
          </a:prstGeom>
        </p:spPr>
        <p:txBody>
          <a:bodyPr wrap="none">
            <a:spAutoFit/>
          </a:bodyPr>
          <a:lstStyle/>
          <a:p>
            <a:r>
              <a:rPr lang="ar-SA" sz="2400" b="1" dirty="0"/>
              <a:t>سلامة الكلمة من الغرابة</a:t>
            </a:r>
            <a:endParaRPr lang="ar-EG" sz="2400" dirty="0">
              <a:solidFill>
                <a:srgbClr val="000099"/>
              </a:solidFill>
            </a:endParaRPr>
          </a:p>
        </p:txBody>
      </p:sp>
      <p:sp>
        <p:nvSpPr>
          <p:cNvPr id="9" name="Rectangle 8"/>
          <p:cNvSpPr/>
          <p:nvPr/>
        </p:nvSpPr>
        <p:spPr>
          <a:xfrm>
            <a:off x="6487909" y="4263479"/>
            <a:ext cx="2326239" cy="461665"/>
          </a:xfrm>
          <a:prstGeom prst="rect">
            <a:avLst/>
          </a:prstGeom>
        </p:spPr>
        <p:txBody>
          <a:bodyPr wrap="square">
            <a:spAutoFit/>
          </a:bodyPr>
          <a:lstStyle/>
          <a:p>
            <a:pPr algn="ctr"/>
            <a:r>
              <a:rPr lang="ar-SA" sz="2400" b="1" dirty="0"/>
              <a:t>إيحاء الكلمة</a:t>
            </a:r>
            <a:endParaRPr lang="ar-EG" sz="2400" dirty="0">
              <a:solidFill>
                <a:srgbClr val="000099"/>
              </a:solidFill>
            </a:endParaRPr>
          </a:p>
        </p:txBody>
      </p:sp>
      <p:sp>
        <p:nvSpPr>
          <p:cNvPr id="10" name="Rectangle 9"/>
          <p:cNvSpPr/>
          <p:nvPr/>
        </p:nvSpPr>
        <p:spPr>
          <a:xfrm>
            <a:off x="6372200" y="5229200"/>
            <a:ext cx="2326239" cy="461665"/>
          </a:xfrm>
          <a:prstGeom prst="rect">
            <a:avLst/>
          </a:prstGeom>
        </p:spPr>
        <p:txBody>
          <a:bodyPr wrap="square">
            <a:spAutoFit/>
          </a:bodyPr>
          <a:lstStyle/>
          <a:p>
            <a:pPr algn="ctr"/>
            <a:r>
              <a:rPr lang="ar-SA" sz="2400" b="1" dirty="0"/>
              <a:t>دقة استعمال الكلمة</a:t>
            </a:r>
            <a:endParaRPr lang="ar-EG" sz="2400" dirty="0">
              <a:solidFill>
                <a:srgbClr val="000099"/>
              </a:solidFill>
            </a:endParaRPr>
          </a:p>
        </p:txBody>
      </p:sp>
      <p:sp>
        <p:nvSpPr>
          <p:cNvPr id="11" name="Rectangle 10"/>
          <p:cNvSpPr/>
          <p:nvPr/>
        </p:nvSpPr>
        <p:spPr>
          <a:xfrm>
            <a:off x="3519678" y="2348880"/>
            <a:ext cx="2204450" cy="461665"/>
          </a:xfrm>
          <a:prstGeom prst="rect">
            <a:avLst/>
          </a:prstGeom>
        </p:spPr>
        <p:txBody>
          <a:bodyPr wrap="none">
            <a:spAutoFit/>
          </a:bodyPr>
          <a:lstStyle/>
          <a:p>
            <a:r>
              <a:rPr lang="ar-SA" sz="2400" b="1" dirty="0">
                <a:solidFill>
                  <a:srgbClr val="000099"/>
                </a:solidFill>
              </a:rPr>
              <a:t>مقاييس نقد التراكيب</a:t>
            </a:r>
            <a:endParaRPr lang="ar-EG" sz="2400" dirty="0">
              <a:solidFill>
                <a:srgbClr val="000099"/>
              </a:solidFill>
            </a:endParaRPr>
          </a:p>
        </p:txBody>
      </p:sp>
      <p:sp>
        <p:nvSpPr>
          <p:cNvPr id="12" name="Rectangle 11"/>
          <p:cNvSpPr/>
          <p:nvPr/>
        </p:nvSpPr>
        <p:spPr>
          <a:xfrm>
            <a:off x="3419872" y="3284984"/>
            <a:ext cx="2342142" cy="461665"/>
          </a:xfrm>
          <a:prstGeom prst="rect">
            <a:avLst/>
          </a:prstGeom>
        </p:spPr>
        <p:txBody>
          <a:bodyPr wrap="square">
            <a:spAutoFit/>
          </a:bodyPr>
          <a:lstStyle/>
          <a:p>
            <a:pPr algn="ctr"/>
            <a:r>
              <a:rPr lang="ar-SA" sz="2400" b="1" dirty="0"/>
              <a:t>الأسلوب السهل</a:t>
            </a:r>
            <a:endParaRPr lang="ar-EG" sz="2400" dirty="0">
              <a:solidFill>
                <a:srgbClr val="000099"/>
              </a:solidFill>
            </a:endParaRPr>
          </a:p>
        </p:txBody>
      </p:sp>
      <p:sp>
        <p:nvSpPr>
          <p:cNvPr id="13" name="Rectangle 12"/>
          <p:cNvSpPr/>
          <p:nvPr/>
        </p:nvSpPr>
        <p:spPr>
          <a:xfrm>
            <a:off x="3381986" y="4221088"/>
            <a:ext cx="2342142" cy="461665"/>
          </a:xfrm>
          <a:prstGeom prst="rect">
            <a:avLst/>
          </a:prstGeom>
        </p:spPr>
        <p:txBody>
          <a:bodyPr wrap="square">
            <a:spAutoFit/>
          </a:bodyPr>
          <a:lstStyle/>
          <a:p>
            <a:pPr algn="ctr"/>
            <a:r>
              <a:rPr lang="ar-SA" sz="2400" b="1" dirty="0"/>
              <a:t>الأسلوب الجزل</a:t>
            </a:r>
            <a:endParaRPr lang="ar-EG" sz="2400" dirty="0">
              <a:solidFill>
                <a:srgbClr val="000099"/>
              </a:solidFill>
            </a:endParaRPr>
          </a:p>
        </p:txBody>
      </p:sp>
      <p:sp>
        <p:nvSpPr>
          <p:cNvPr id="14" name="Rectangle 13"/>
          <p:cNvSpPr/>
          <p:nvPr/>
        </p:nvSpPr>
        <p:spPr>
          <a:xfrm>
            <a:off x="107504" y="2247255"/>
            <a:ext cx="2752677" cy="461665"/>
          </a:xfrm>
          <a:prstGeom prst="rect">
            <a:avLst/>
          </a:prstGeom>
        </p:spPr>
        <p:txBody>
          <a:bodyPr wrap="none">
            <a:spAutoFit/>
          </a:bodyPr>
          <a:lstStyle/>
          <a:p>
            <a:r>
              <a:rPr lang="ar-SA" sz="2400" b="1" dirty="0">
                <a:solidFill>
                  <a:srgbClr val="000099"/>
                </a:solidFill>
              </a:rPr>
              <a:t>مقاييس نقد موسيقا الشعر</a:t>
            </a:r>
            <a:endParaRPr lang="ar-EG" sz="2400" dirty="0">
              <a:solidFill>
                <a:srgbClr val="000099"/>
              </a:solidFill>
            </a:endParaRPr>
          </a:p>
        </p:txBody>
      </p:sp>
      <p:sp>
        <p:nvSpPr>
          <p:cNvPr id="15" name="Rectangle 14"/>
          <p:cNvSpPr/>
          <p:nvPr/>
        </p:nvSpPr>
        <p:spPr>
          <a:xfrm>
            <a:off x="357650" y="3255367"/>
            <a:ext cx="2342142" cy="461665"/>
          </a:xfrm>
          <a:prstGeom prst="rect">
            <a:avLst/>
          </a:prstGeom>
        </p:spPr>
        <p:txBody>
          <a:bodyPr wrap="square">
            <a:spAutoFit/>
          </a:bodyPr>
          <a:lstStyle/>
          <a:p>
            <a:pPr algn="ctr"/>
            <a:r>
              <a:rPr lang="ar-SA" sz="2400" b="1" dirty="0"/>
              <a:t>الوزن الشعري</a:t>
            </a:r>
            <a:endParaRPr lang="ar-EG" sz="2400" dirty="0">
              <a:solidFill>
                <a:srgbClr val="000099"/>
              </a:solidFill>
            </a:endParaRPr>
          </a:p>
        </p:txBody>
      </p:sp>
      <p:sp>
        <p:nvSpPr>
          <p:cNvPr id="16" name="Rectangle 15"/>
          <p:cNvSpPr/>
          <p:nvPr/>
        </p:nvSpPr>
        <p:spPr>
          <a:xfrm>
            <a:off x="395536" y="4191471"/>
            <a:ext cx="2342142" cy="461665"/>
          </a:xfrm>
          <a:prstGeom prst="rect">
            <a:avLst/>
          </a:prstGeom>
        </p:spPr>
        <p:txBody>
          <a:bodyPr wrap="square">
            <a:spAutoFit/>
          </a:bodyPr>
          <a:lstStyle/>
          <a:p>
            <a:pPr algn="ctr"/>
            <a:r>
              <a:rPr lang="ar-SA" sz="2400" b="1" dirty="0"/>
              <a:t>القافية</a:t>
            </a:r>
            <a:endParaRPr lang="ar-EG" sz="2400" dirty="0">
              <a:solidFill>
                <a:srgbClr val="000099"/>
              </a:solidFill>
            </a:endParaRPr>
          </a:p>
        </p:txBody>
      </p:sp>
      <p:sp>
        <p:nvSpPr>
          <p:cNvPr id="17" name="Rectangle 16"/>
          <p:cNvSpPr/>
          <p:nvPr/>
        </p:nvSpPr>
        <p:spPr>
          <a:xfrm>
            <a:off x="323528" y="5199583"/>
            <a:ext cx="2342142" cy="461665"/>
          </a:xfrm>
          <a:prstGeom prst="rect">
            <a:avLst/>
          </a:prstGeom>
        </p:spPr>
        <p:txBody>
          <a:bodyPr wrap="square">
            <a:spAutoFit/>
          </a:bodyPr>
          <a:lstStyle/>
          <a:p>
            <a:pPr algn="ctr"/>
            <a:r>
              <a:rPr lang="ar-SA" sz="2400" b="1" dirty="0"/>
              <a:t>الموسيقا الداخلية</a:t>
            </a:r>
            <a:endParaRPr lang="ar-EG" sz="2400" dirty="0">
              <a:solidFill>
                <a:srgbClr val="000099"/>
              </a:solidFill>
            </a:endParaRPr>
          </a:p>
        </p:txBody>
      </p:sp>
    </p:spTree>
    <p:extLst>
      <p:ext uri="{BB962C8B-B14F-4D97-AF65-F5344CB8AC3E}">
        <p14:creationId xmlns="" xmlns:p14="http://schemas.microsoft.com/office/powerpoint/2010/main" val="3310943014"/>
      </p:ext>
    </p:extLst>
  </p:cSld>
  <p:clrMapOvr>
    <a:masterClrMapping/>
  </p:clrMapOvr>
  <mc:AlternateContent xmlns:mc="http://schemas.openxmlformats.org/markup-compatibility/2006">
    <mc:Choice xmlns="" xmlns:p14="http://schemas.microsoft.com/office/powerpoint/2010/main" Requires="p14">
      <p:transition>
        <p14:flip dir="l"/>
        <p:sndAc>
          <p:stSnd>
            <p:snd r:embed="rId8"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int_label_simple.wav"/>
                                        </p:tgtEl>
                                      </p:cMediaNode>
                                    </p:audio>
                                  </p:sub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3" name="int_label_simple.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greyblock.wav"/>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hammer.wav"/>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5" name="hammer.wav"/>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subTnLst>
                                    <p:audio>
                                      <p:cMediaNode>
                                        <p:cTn display="0" masterRel="sameClick">
                                          <p:stCondLst>
                                            <p:cond evt="begin" delay="0">
                                              <p:tn val="33"/>
                                            </p:cond>
                                          </p:stCondLst>
                                          <p:endCondLst>
                                            <p:cond evt="onStopAudio" delay="0">
                                              <p:tgtEl>
                                                <p:sldTgt/>
                                              </p:tgtEl>
                                            </p:cond>
                                          </p:endCondLst>
                                        </p:cTn>
                                        <p:tgtEl>
                                          <p:sndTgt r:embed="rId4" name="greyblock.wav"/>
                                        </p:tgtEl>
                                      </p:cMediaNode>
                                    </p:audio>
                                  </p:sub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ox(in)">
                                      <p:cBhvr>
                                        <p:cTn id="45"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5" name="hammer.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4" name="greyblock.wav"/>
                                        </p:tgtEl>
                                      </p:cMediaNode>
                                    </p:audio>
                                  </p:sub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ox(in)">
                                      <p:cBhvr>
                                        <p:cTn id="55" dur="500"/>
                                        <p:tgtEl>
                                          <p:spTgt spid="15"/>
                                        </p:tgtEl>
                                      </p:cBhvr>
                                    </p:animEffect>
                                  </p:childTnLst>
                                  <p:subTnLst>
                                    <p:audio>
                                      <p:cMediaNode>
                                        <p:cTn display="0" masterRel="sameClick">
                                          <p:stCondLst>
                                            <p:cond evt="begin" delay="0">
                                              <p:tn val="53"/>
                                            </p:cond>
                                          </p:stCondLst>
                                          <p:endCondLst>
                                            <p:cond evt="onStopAudio" delay="0">
                                              <p:tgtEl>
                                                <p:sldTgt/>
                                              </p:tgtEl>
                                            </p:cond>
                                          </p:endCondLst>
                                        </p:cTn>
                                        <p:tgtEl>
                                          <p:sndTgt r:embed="rId5" name="hammer.wav"/>
                                        </p:tgtEl>
                                      </p:cMediaNode>
                                    </p:audio>
                                  </p:sub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ox(in)">
                                      <p:cBhvr>
                                        <p:cTn id="60" dur="500"/>
                                        <p:tgtEl>
                                          <p:spTgt spid="16"/>
                                        </p:tgtEl>
                                      </p:cBhvr>
                                    </p:animEffect>
                                  </p:childTnLst>
                                  <p:subTnLst>
                                    <p:audio>
                                      <p:cMediaNode>
                                        <p:cTn display="0" masterRel="sameClick">
                                          <p:stCondLst>
                                            <p:cond evt="begin" delay="0">
                                              <p:tn val="58"/>
                                            </p:cond>
                                          </p:stCondLst>
                                          <p:endCondLst>
                                            <p:cond evt="onStopAudio" delay="0">
                                              <p:tgtEl>
                                                <p:sldTgt/>
                                              </p:tgtEl>
                                            </p:cond>
                                          </p:endCondLst>
                                        </p:cTn>
                                        <p:tgtEl>
                                          <p:sndTgt r:embed="rId5" name="hammer.wav"/>
                                        </p:tgtEl>
                                      </p:cMediaNode>
                                    </p:audio>
                                  </p:sub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ox(in)">
                                      <p:cBhvr>
                                        <p:cTn id="65" dur="500"/>
                                        <p:tgtEl>
                                          <p:spTgt spid="17"/>
                                        </p:tgtEl>
                                      </p:cBhvr>
                                    </p:animEffect>
                                  </p:childTnLst>
                                  <p:subTnLst>
                                    <p:audio>
                                      <p:cMediaNode>
                                        <p:cTn display="0" masterRel="sameClick">
                                          <p:stCondLst>
                                            <p:cond evt="begin" delay="0">
                                              <p:tn val="63"/>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P spid="12" grpId="0"/>
      <p:bldP spid="13" grpId="0"/>
      <p:bldP spid="14" grpId="0"/>
      <p:bldP spid="15"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15024" y="348617"/>
            <a:ext cx="6528976" cy="2000263"/>
            <a:chOff x="2543618" y="403524"/>
            <a:chExt cx="6528976" cy="2000263"/>
          </a:xfrm>
        </p:grpSpPr>
        <p:grpSp>
          <p:nvGrpSpPr>
            <p:cNvPr id="5" name="Group 13"/>
            <p:cNvGrpSpPr/>
            <p:nvPr/>
          </p:nvGrpSpPr>
          <p:grpSpPr>
            <a:xfrm>
              <a:off x="2543618" y="403524"/>
              <a:ext cx="6528976" cy="2000263"/>
              <a:chOff x="4472412" y="679751"/>
              <a:chExt cx="4671588" cy="4671588"/>
            </a:xfrm>
          </p:grpSpPr>
          <p:sp>
            <p:nvSpPr>
              <p:cNvPr id="7" name="Oval 6"/>
              <p:cNvSpPr/>
              <p:nvPr/>
            </p:nvSpPr>
            <p:spPr>
              <a:xfrm>
                <a:off x="5072066" y="1142984"/>
                <a:ext cx="3571900" cy="3571900"/>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0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7" descr="YYYYYYYY.WMF"/>
              <p:cNvPicPr>
                <a:picLocks noChangeAspect="1"/>
              </p:cNvPicPr>
              <p:nvPr/>
            </p:nvPicPr>
            <p:blipFill>
              <a:blip r:embed="rId5" cstate="print"/>
              <a:stretch>
                <a:fillRect/>
              </a:stretch>
            </p:blipFill>
            <p:spPr>
              <a:xfrm>
                <a:off x="4472412" y="679751"/>
                <a:ext cx="4671588" cy="4671588"/>
              </a:xfrm>
              <a:prstGeom prst="rect">
                <a:avLst/>
              </a:prstGeom>
            </p:spPr>
          </p:pic>
        </p:grpSp>
        <p:sp>
          <p:nvSpPr>
            <p:cNvPr id="6" name="TextBox 5"/>
            <p:cNvSpPr txBox="1"/>
            <p:nvPr/>
          </p:nvSpPr>
          <p:spPr>
            <a:xfrm>
              <a:off x="3923928" y="891619"/>
              <a:ext cx="3884442" cy="1107996"/>
            </a:xfrm>
            <a:prstGeom prst="rect">
              <a:avLst/>
            </a:prstGeom>
            <a:noFill/>
          </p:spPr>
          <p:txBody>
            <a:bodyPr wrap="square" rtlCol="1">
              <a:spAutoFit/>
            </a:bodyPr>
            <a:lstStyle/>
            <a:p>
              <a:pPr algn="ctr"/>
              <a:r>
                <a:rPr lang="ar-SA" sz="6600" b="1" dirty="0">
                  <a:ln w="18415" cmpd="sng">
                    <a:solidFill>
                      <a:srgbClr val="FFFFFF"/>
                    </a:solidFill>
                    <a:prstDash val="solid"/>
                  </a:ln>
                  <a:solidFill>
                    <a:srgbClr val="FFFFFF"/>
                  </a:solidFill>
                  <a:effectLst>
                    <a:outerShdw blurRad="63500" dir="3600000" algn="tl" rotWithShape="0">
                      <a:srgbClr val="000000">
                        <a:alpha val="70000"/>
                      </a:srgbClr>
                    </a:outerShdw>
                  </a:effectLst>
                </a:rPr>
                <a:t>نشاط محلول</a:t>
              </a:r>
              <a:endParaRPr lang="ar-EG" sz="6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9" name="Group 8"/>
          <p:cNvGrpSpPr/>
          <p:nvPr/>
        </p:nvGrpSpPr>
        <p:grpSpPr>
          <a:xfrm>
            <a:off x="600542" y="3055052"/>
            <a:ext cx="7643866" cy="3614308"/>
            <a:chOff x="1285852" y="1214422"/>
            <a:chExt cx="7358114" cy="4429156"/>
          </a:xfrm>
          <a:scene3d>
            <a:camera prst="orthographicFront">
              <a:rot lat="0" lon="0" rev="0"/>
            </a:camera>
            <a:lightRig rig="glow" dir="t">
              <a:rot lat="0" lon="0" rev="14100000"/>
            </a:lightRig>
          </a:scene3d>
        </p:grpSpPr>
        <p:sp>
          <p:nvSpPr>
            <p:cNvPr id="10" name="Rounded Rectangle 9"/>
            <p:cNvSpPr/>
            <p:nvPr/>
          </p:nvSpPr>
          <p:spPr>
            <a:xfrm>
              <a:off x="2714612" y="1357298"/>
              <a:ext cx="5857916" cy="4071966"/>
            </a:xfrm>
            <a:prstGeom prst="roundRect">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Cloud 10"/>
            <p:cNvSpPr/>
            <p:nvPr/>
          </p:nvSpPr>
          <p:spPr>
            <a:xfrm>
              <a:off x="1285852" y="1214422"/>
              <a:ext cx="4000528" cy="2857520"/>
            </a:xfrm>
            <a:prstGeom prst="cloud">
              <a:avLst/>
            </a:prstGeom>
            <a:gradFill flip="none" rotWithShape="1">
              <a:gsLst>
                <a:gs pos="0">
                  <a:srgbClr val="FF99CC">
                    <a:shade val="30000"/>
                    <a:satMod val="115000"/>
                  </a:srgbClr>
                </a:gs>
                <a:gs pos="50000">
                  <a:srgbClr val="FF99CC">
                    <a:shade val="67500"/>
                    <a:satMod val="115000"/>
                  </a:srgbClr>
                </a:gs>
                <a:gs pos="100000">
                  <a:schemeClr val="bg1"/>
                </a:gs>
              </a:gsLst>
              <a:lin ang="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Oval 11"/>
            <p:cNvSpPr/>
            <p:nvPr/>
          </p:nvSpPr>
          <p:spPr>
            <a:xfrm>
              <a:off x="1714480" y="2786058"/>
              <a:ext cx="3500462" cy="2643206"/>
            </a:xfrm>
            <a:prstGeom prst="ellipse">
              <a:avLst/>
            </a:prstGeom>
            <a:solidFill>
              <a:schemeClr val="bg1">
                <a:lumMod val="7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Cloud 12"/>
            <p:cNvSpPr/>
            <p:nvPr/>
          </p:nvSpPr>
          <p:spPr>
            <a:xfrm>
              <a:off x="4500562" y="3071810"/>
              <a:ext cx="4143404" cy="2571768"/>
            </a:xfrm>
            <a:prstGeom prst="cloud">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4" name="Flowchart: Terminator 13"/>
            <p:cNvSpPr/>
            <p:nvPr/>
          </p:nvSpPr>
          <p:spPr>
            <a:xfrm>
              <a:off x="1714480" y="1643050"/>
              <a:ext cx="6643734" cy="3429024"/>
            </a:xfrm>
            <a:prstGeom prst="flowChartTerminator">
              <a:avLst/>
            </a:prstGeom>
            <a:gradFill flip="none" rotWithShape="1">
              <a:gsLst>
                <a:gs pos="0">
                  <a:srgbClr val="FF0066"/>
                </a:gs>
                <a:gs pos="50000">
                  <a:schemeClr val="bg1"/>
                </a:gs>
                <a:gs pos="100000">
                  <a:schemeClr val="bg1"/>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5" name="Rectangle 1"/>
          <p:cNvSpPr>
            <a:spLocks noChangeArrowheads="1"/>
          </p:cNvSpPr>
          <p:nvPr/>
        </p:nvSpPr>
        <p:spPr bwMode="auto">
          <a:xfrm>
            <a:off x="1311123" y="3626223"/>
            <a:ext cx="671517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SA" sz="4800" b="1" dirty="0"/>
              <a:t>نفذ النشاط بمفردك، ثم قارن إجابتك بالحل الصحيح آخر الوحدة.</a:t>
            </a:r>
            <a:endParaRPr lang="en-US" sz="4800" dirty="0"/>
          </a:p>
        </p:txBody>
      </p:sp>
    </p:spTree>
    <p:extLst>
      <p:ext uri="{BB962C8B-B14F-4D97-AF65-F5344CB8AC3E}">
        <p14:creationId xmlns="" xmlns:p14="http://schemas.microsoft.com/office/powerpoint/2010/main" val="3310943014"/>
      </p:ext>
    </p:extLst>
  </p:cSld>
  <p:clrMapOvr>
    <a:masterClrMapping/>
  </p:clrMapOvr>
  <mc:AlternateContent xmlns:mc="http://schemas.openxmlformats.org/markup-compatibility/2006">
    <mc:Choice xmlns="" xmlns:p14="http://schemas.microsoft.com/office/powerpoint/2010/main" Requires="p14">
      <p:transition>
        <p14:flip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0820 - one bass drum beat.wav"/>
                                        </p:tgtEl>
                                      </p:cMediaNode>
                                    </p:audio>
                                  </p:sub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Scale>
                                      <p:cBhvr>
                                        <p:cTn id="15"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500" decel="50000" fill="hold">
                                          <p:stCondLst>
                                            <p:cond delay="0"/>
                                          </p:stCondLst>
                                        </p:cTn>
                                        <p:tgtEl>
                                          <p:spTgt spid="9"/>
                                        </p:tgtEl>
                                        <p:attrNameLst>
                                          <p:attrName>ppt_x</p:attrName>
                                          <p:attrName>ppt_y</p:attrName>
                                        </p:attrNameLst>
                                      </p:cBhvr>
                                    </p:animMotion>
                                    <p:animEffect transition="in" filter="fade">
                                      <p:cBhvr>
                                        <p:cTn id="17" dur="50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0825 - oooo sound.wav"/>
                                        </p:tgtEl>
                                      </p:cMediaNode>
                                    </p:audio>
                                  </p:subTnLst>
                                </p:cTn>
                              </p:par>
                              <p:par>
                                <p:cTn id="18" presetID="5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Scale>
                                      <p:cBhvr>
                                        <p:cTn id="20"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500" decel="50000" fill="hold">
                                          <p:stCondLst>
                                            <p:cond delay="0"/>
                                          </p:stCondLst>
                                        </p:cTn>
                                        <p:tgtEl>
                                          <p:spTgt spid="15"/>
                                        </p:tgtEl>
                                        <p:attrNameLst>
                                          <p:attrName>ppt_x</p:attrName>
                                          <p:attrName>ppt_y</p:attrName>
                                        </p:attrNameLst>
                                      </p:cBhvr>
                                    </p:animMotion>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4" name="0825 - oooo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27584" y="2636910"/>
            <a:ext cx="7210114" cy="1368152"/>
            <a:chOff x="1102746" y="5157192"/>
            <a:chExt cx="4464496" cy="1152128"/>
          </a:xfrm>
        </p:grpSpPr>
        <p:grpSp>
          <p:nvGrpSpPr>
            <p:cNvPr id="3" name="Group 2"/>
            <p:cNvGrpSpPr/>
            <p:nvPr/>
          </p:nvGrpSpPr>
          <p:grpSpPr>
            <a:xfrm>
              <a:off x="1102746" y="5157192"/>
              <a:ext cx="4464496" cy="1152128"/>
              <a:chOff x="1102746" y="5157192"/>
              <a:chExt cx="4464496" cy="1152128"/>
            </a:xfrm>
          </p:grpSpPr>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090094" y="5157192"/>
                <a:ext cx="936104" cy="909574"/>
              </a:xfrm>
              <a:prstGeom prst="rect">
                <a:avLst/>
              </a:prstGeom>
            </p:spPr>
          </p:pic>
          <p:sp>
            <p:nvSpPr>
              <p:cNvPr id="5" name="Rounded Rectangle 4"/>
              <p:cNvSpPr/>
              <p:nvPr/>
            </p:nvSpPr>
            <p:spPr>
              <a:xfrm>
                <a:off x="1102746" y="5157192"/>
                <a:ext cx="4464496" cy="1152128"/>
              </a:xfrm>
              <a:prstGeom prst="roundRect">
                <a:avLst/>
              </a:prstGeom>
              <a:gradFill flip="none" rotWithShape="1">
                <a:gsLst>
                  <a:gs pos="0">
                    <a:schemeClr val="accent2">
                      <a:lumMod val="40000"/>
                      <a:lumOff val="60000"/>
                    </a:schemeClr>
                  </a:gs>
                  <a:gs pos="50000">
                    <a:srgbClr val="FFFF00"/>
                  </a:gs>
                  <a:gs pos="100000">
                    <a:schemeClr val="accent6">
                      <a:lumMod val="20000"/>
                      <a:lumOff val="80000"/>
                      <a:shade val="100000"/>
                      <a:satMod val="115000"/>
                    </a:schemeClr>
                  </a:gs>
                </a:gsLst>
                <a:lin ang="5400000" scaled="1"/>
                <a:tileRect/>
              </a:gradFill>
              <a:ln>
                <a:solidFill>
                  <a:srgbClr val="FFFF0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3200" dirty="0">
                  <a:ln>
                    <a:solidFill>
                      <a:srgbClr val="FF0000"/>
                    </a:solidFill>
                  </a:ln>
                  <a:latin typeface="Times New Roman" pitchFamily="18" charset="0"/>
                </a:endParaRPr>
              </a:p>
            </p:txBody>
          </p:sp>
        </p:grpSp>
        <p:sp>
          <p:nvSpPr>
            <p:cNvPr id="4" name="TextBox 3"/>
            <p:cNvSpPr txBox="1"/>
            <p:nvPr/>
          </p:nvSpPr>
          <p:spPr>
            <a:xfrm>
              <a:off x="1246762" y="5278467"/>
              <a:ext cx="4158343" cy="933049"/>
            </a:xfrm>
            <a:prstGeom prst="rect">
              <a:avLst/>
            </a:prstGeom>
            <a:noFill/>
          </p:spPr>
          <p:txBody>
            <a:bodyPr wrap="square" rtlCol="1">
              <a:spAutoFit/>
            </a:bodyPr>
            <a:lstStyle/>
            <a:p>
              <a:pPr algn="ctr"/>
              <a:r>
                <a:rPr lang="ar-EG" sz="6600" b="1" dirty="0" smtClean="0">
                  <a:ln>
                    <a:solidFill>
                      <a:srgbClr val="FF0000"/>
                    </a:solidFill>
                  </a:ln>
                  <a:solidFill>
                    <a:srgbClr val="0000CC"/>
                  </a:solidFill>
                </a:rPr>
                <a:t>2 - </a:t>
              </a:r>
              <a:r>
                <a:rPr lang="ar-SA" sz="6600" b="1" dirty="0">
                  <a:ln>
                    <a:solidFill>
                      <a:srgbClr val="FF0000"/>
                    </a:solidFill>
                  </a:ln>
                  <a:solidFill>
                    <a:srgbClr val="0000CC"/>
                  </a:solidFill>
                </a:rPr>
                <a:t>نقد موسيقا </a:t>
              </a:r>
              <a:r>
                <a:rPr lang="ar-SA" sz="6600" b="1" dirty="0" smtClean="0">
                  <a:ln>
                    <a:solidFill>
                      <a:srgbClr val="FF0000"/>
                    </a:solidFill>
                  </a:ln>
                  <a:solidFill>
                    <a:srgbClr val="0000CC"/>
                  </a:solidFill>
                </a:rPr>
                <a:t>الشعر</a:t>
              </a:r>
              <a:endParaRPr lang="en-US" sz="6600" dirty="0">
                <a:ln>
                  <a:solidFill>
                    <a:srgbClr val="FF0000"/>
                  </a:solidFill>
                </a:ln>
                <a:solidFill>
                  <a:srgbClr val="0000CC"/>
                </a:solidFill>
              </a:endParaRPr>
            </a:p>
          </p:txBody>
        </p:sp>
      </p:grpSp>
    </p:spTree>
    <p:extLst>
      <p:ext uri="{BB962C8B-B14F-4D97-AF65-F5344CB8AC3E}">
        <p14:creationId xmlns="" xmlns:p14="http://schemas.microsoft.com/office/powerpoint/2010/main" val="3829255518"/>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249 - ويندوز كبي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7504" y="216024"/>
            <a:ext cx="8892480" cy="6381328"/>
            <a:chOff x="1000100" y="785794"/>
            <a:chExt cx="7000924" cy="5286412"/>
          </a:xfrm>
        </p:grpSpPr>
        <p:grpSp>
          <p:nvGrpSpPr>
            <p:cNvPr id="5" name="Group 4"/>
            <p:cNvGrpSpPr/>
            <p:nvPr/>
          </p:nvGrpSpPr>
          <p:grpSpPr>
            <a:xfrm>
              <a:off x="1000100" y="785794"/>
              <a:ext cx="7000924" cy="5286412"/>
              <a:chOff x="1142976" y="714356"/>
              <a:chExt cx="7000924" cy="5286412"/>
            </a:xfrm>
          </p:grpSpPr>
          <p:sp>
            <p:nvSpPr>
              <p:cNvPr id="7" name="Flowchart: Terminator 6"/>
              <p:cNvSpPr/>
              <p:nvPr/>
            </p:nvSpPr>
            <p:spPr>
              <a:xfrm>
                <a:off x="2500298" y="5429264"/>
                <a:ext cx="4286280" cy="571504"/>
              </a:xfrm>
              <a:prstGeom prst="flowChartTerminator">
                <a:avLst/>
              </a:prstGeom>
              <a:ln w="38100">
                <a:solidFill>
                  <a:srgbClr val="0070C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sp>
            <p:nvSpPr>
              <p:cNvPr id="8" name="Flowchart: Terminator 7"/>
              <p:cNvSpPr/>
              <p:nvPr/>
            </p:nvSpPr>
            <p:spPr>
              <a:xfrm>
                <a:off x="2500298" y="714356"/>
                <a:ext cx="4286280" cy="571504"/>
              </a:xfrm>
              <a:prstGeom prst="flowChartTerminator">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Plaque 8"/>
              <p:cNvSpPr/>
              <p:nvPr/>
            </p:nvSpPr>
            <p:spPr>
              <a:xfrm>
                <a:off x="1142976" y="785794"/>
                <a:ext cx="2000264" cy="5143536"/>
              </a:xfrm>
              <a:prstGeom prst="plaque">
                <a:avLst/>
              </a:prstGeom>
              <a:solidFill>
                <a:srgbClr val="80008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Plaque 9"/>
              <p:cNvSpPr/>
              <p:nvPr/>
            </p:nvSpPr>
            <p:spPr>
              <a:xfrm>
                <a:off x="6143636" y="785794"/>
                <a:ext cx="2000264" cy="5143536"/>
              </a:xfrm>
              <a:prstGeom prst="plaque">
                <a:avLst/>
              </a:prstGeom>
              <a:solidFill>
                <a:schemeClr val="tx1">
                  <a:lumMod val="65000"/>
                  <a:lumOff val="35000"/>
                </a:schemeClr>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Rectangle 5"/>
            <p:cNvSpPr/>
            <p:nvPr/>
          </p:nvSpPr>
          <p:spPr>
            <a:xfrm>
              <a:off x="1214414" y="1142984"/>
              <a:ext cx="6572296" cy="4500594"/>
            </a:xfrm>
            <a:prstGeom prst="rect">
              <a:avLst/>
            </a:prstGeom>
            <a:solidFill>
              <a:schemeClr val="bg1"/>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1" name="Rectangle 10"/>
          <p:cNvSpPr/>
          <p:nvPr/>
        </p:nvSpPr>
        <p:spPr>
          <a:xfrm>
            <a:off x="845840" y="992922"/>
            <a:ext cx="7470576" cy="707886"/>
          </a:xfrm>
          <a:prstGeom prst="rect">
            <a:avLst/>
          </a:prstGeom>
        </p:spPr>
        <p:txBody>
          <a:bodyPr wrap="square">
            <a:spAutoFit/>
          </a:bodyPr>
          <a:lstStyle/>
          <a:p>
            <a:r>
              <a:rPr lang="ar-SA" sz="4000" b="1" dirty="0"/>
              <a:t>قال حافظ إبراهيم في قصيدته (العُمريَّة):</a:t>
            </a:r>
            <a:endParaRPr lang="en-US" sz="4000" dirty="0"/>
          </a:p>
        </p:txBody>
      </p:sp>
      <p:sp>
        <p:nvSpPr>
          <p:cNvPr id="3" name="Rectangle 2"/>
          <p:cNvSpPr/>
          <p:nvPr/>
        </p:nvSpPr>
        <p:spPr>
          <a:xfrm>
            <a:off x="755576" y="1988840"/>
            <a:ext cx="7704856" cy="3785652"/>
          </a:xfrm>
          <a:prstGeom prst="rect">
            <a:avLst/>
          </a:prstGeom>
        </p:spPr>
        <p:txBody>
          <a:bodyPr wrap="square">
            <a:spAutoFit/>
          </a:bodyPr>
          <a:lstStyle/>
          <a:p>
            <a:r>
              <a:rPr lang="ar-SA" sz="4000" b="1" dirty="0">
                <a:solidFill>
                  <a:srgbClr val="0000CC"/>
                </a:solidFill>
              </a:rPr>
              <a:t>إنَّ الذي بَرأ </a:t>
            </a:r>
            <a:r>
              <a:rPr lang="ar-SA" sz="4000" b="1" dirty="0" smtClean="0">
                <a:solidFill>
                  <a:srgbClr val="0000CC"/>
                </a:solidFill>
              </a:rPr>
              <a:t>الفـــــــارُوقَ </a:t>
            </a:r>
            <a:r>
              <a:rPr lang="ar-SA" sz="4000" b="1" dirty="0">
                <a:solidFill>
                  <a:srgbClr val="0000CC"/>
                </a:solidFill>
              </a:rPr>
              <a:t>نزَّهَهُ				</a:t>
            </a:r>
            <a:r>
              <a:rPr lang="ar-EG" sz="4000" b="1" dirty="0" smtClean="0">
                <a:solidFill>
                  <a:srgbClr val="0000CC"/>
                </a:solidFill>
              </a:rPr>
              <a:t>	</a:t>
            </a:r>
            <a:r>
              <a:rPr lang="ar-SA" sz="4000" b="1" dirty="0" smtClean="0">
                <a:solidFill>
                  <a:srgbClr val="0000CC"/>
                </a:solidFill>
              </a:rPr>
              <a:t>عَن </a:t>
            </a:r>
            <a:r>
              <a:rPr lang="ar-SA" sz="4000" b="1" dirty="0">
                <a:solidFill>
                  <a:srgbClr val="0000CC"/>
                </a:solidFill>
              </a:rPr>
              <a:t>النَّقَائصِ </a:t>
            </a:r>
            <a:r>
              <a:rPr lang="ar-SA" sz="4000" b="1" dirty="0" smtClean="0">
                <a:solidFill>
                  <a:srgbClr val="0000CC"/>
                </a:solidFill>
              </a:rPr>
              <a:t>والأغـــراض </a:t>
            </a:r>
            <a:r>
              <a:rPr lang="ar-SA" sz="4000" b="1" dirty="0">
                <a:solidFill>
                  <a:srgbClr val="0000CC"/>
                </a:solidFill>
              </a:rPr>
              <a:t>تَنْزيها</a:t>
            </a:r>
            <a:endParaRPr lang="en-US" sz="4000" dirty="0">
              <a:solidFill>
                <a:srgbClr val="0000CC"/>
              </a:solidFill>
            </a:endParaRPr>
          </a:p>
          <a:p>
            <a:r>
              <a:rPr lang="ar-SA" sz="4000" b="1" dirty="0">
                <a:solidFill>
                  <a:srgbClr val="0000CC"/>
                </a:solidFill>
              </a:rPr>
              <a:t>فذاكَ خُلْقٌ من </a:t>
            </a:r>
            <a:r>
              <a:rPr lang="ar-SA" sz="4000" b="1" dirty="0" smtClean="0">
                <a:solidFill>
                  <a:srgbClr val="0000CC"/>
                </a:solidFill>
              </a:rPr>
              <a:t>الفـــرْدَوسِ </a:t>
            </a:r>
            <a:r>
              <a:rPr lang="ar-SA" sz="4000" b="1" dirty="0">
                <a:solidFill>
                  <a:srgbClr val="0000CC"/>
                </a:solidFill>
              </a:rPr>
              <a:t>طِينتُهُ			</a:t>
            </a:r>
            <a:r>
              <a:rPr lang="ar-EG" sz="4000" b="1" dirty="0" smtClean="0">
                <a:solidFill>
                  <a:srgbClr val="0000CC"/>
                </a:solidFill>
              </a:rPr>
              <a:t>		</a:t>
            </a:r>
            <a:r>
              <a:rPr lang="ar-SA" sz="4000" b="1" dirty="0" smtClean="0">
                <a:solidFill>
                  <a:srgbClr val="0000CC"/>
                </a:solidFill>
              </a:rPr>
              <a:t>الله </a:t>
            </a:r>
            <a:r>
              <a:rPr lang="ar-SA" sz="4000" b="1" dirty="0">
                <a:solidFill>
                  <a:srgbClr val="0000CC"/>
                </a:solidFill>
              </a:rPr>
              <a:t>أودَعَ </a:t>
            </a:r>
            <a:r>
              <a:rPr lang="ar-SA" sz="4000" b="1" dirty="0" smtClean="0">
                <a:solidFill>
                  <a:srgbClr val="0000CC"/>
                </a:solidFill>
              </a:rPr>
              <a:t>فيــــــــــــــــها </a:t>
            </a:r>
            <a:r>
              <a:rPr lang="ar-SA" sz="4000" b="1" dirty="0">
                <a:solidFill>
                  <a:srgbClr val="0000CC"/>
                </a:solidFill>
              </a:rPr>
              <a:t>ما يُنقِّيها</a:t>
            </a:r>
            <a:endParaRPr lang="en-US" sz="4000" dirty="0">
              <a:solidFill>
                <a:srgbClr val="0000CC"/>
              </a:solidFill>
            </a:endParaRPr>
          </a:p>
          <a:p>
            <a:r>
              <a:rPr lang="ar-SA" sz="4000" b="1" dirty="0">
                <a:solidFill>
                  <a:srgbClr val="0000CC"/>
                </a:solidFill>
              </a:rPr>
              <a:t>لا الكِبرُ يسكُنُها لا الظُلُم يَصْحَبُها			</a:t>
            </a:r>
            <a:r>
              <a:rPr lang="ar-EG" sz="4000" b="1" dirty="0" smtClean="0">
                <a:solidFill>
                  <a:srgbClr val="0000CC"/>
                </a:solidFill>
              </a:rPr>
              <a:t>		</a:t>
            </a:r>
            <a:r>
              <a:rPr lang="ar-SA" sz="4000" b="1" dirty="0" smtClean="0">
                <a:solidFill>
                  <a:srgbClr val="0000CC"/>
                </a:solidFill>
              </a:rPr>
              <a:t>لا </a:t>
            </a:r>
            <a:r>
              <a:rPr lang="ar-SA" sz="4000" b="1" dirty="0">
                <a:solidFill>
                  <a:srgbClr val="0000CC"/>
                </a:solidFill>
              </a:rPr>
              <a:t>الحِقدُ يعرفُها لا الحِرْصُ يُغْويها</a:t>
            </a:r>
            <a:endParaRPr lang="en-US" sz="4000" dirty="0">
              <a:solidFill>
                <a:srgbClr val="0000CC"/>
              </a:solidFill>
            </a:endParaRPr>
          </a:p>
        </p:txBody>
      </p:sp>
    </p:spTree>
    <p:extLst>
      <p:ext uri="{BB962C8B-B14F-4D97-AF65-F5344CB8AC3E}">
        <p14:creationId xmlns="" xmlns:p14="http://schemas.microsoft.com/office/powerpoint/2010/main" val="3310943014"/>
      </p:ext>
    </p:extLst>
  </p:cSld>
  <p:clrMapOvr>
    <a:masterClrMapping/>
  </p:clrMapOvr>
  <mc:AlternateContent xmlns:mc="http://schemas.openxmlformats.org/markup-compatibility/2006">
    <mc:Choice xmlns="" xmlns:p14="http://schemas.microsoft.com/office/powerpoint/2010/main" Requires="p14">
      <p:transition>
        <p14:flip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96 - اعلان اهمال الويندوز.wav"/>
                                        </p:tgtEl>
                                      </p:cMediaNode>
                                    </p:audio>
                                  </p:subTnLst>
                                </p:cTn>
                              </p:par>
                              <p:par>
                                <p:cTn id="10" presetID="18" presetClass="entr" presetSubtype="12" fill="hold" grpId="0" nodeType="with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strips(downLeft)">
                                      <p:cBhvr>
                                        <p:cTn id="12" dur="500"/>
                                        <p:tgtEl>
                                          <p:spTgt spid="1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23.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downLeft)">
                                      <p:cBhvr>
                                        <p:cTn id="17" dur="500"/>
                                        <p:tgtEl>
                                          <p:spTgt spid="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5" name="Gunfireبلا.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trips(downLeft)">
                                      <p:cBhvr>
                                        <p:cTn id="22" dur="500"/>
                                        <p:tgtEl>
                                          <p:spTgt spid="3">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5" name="Gunfireبلا.wav"/>
                                        </p:tgtEl>
                                      </p:cMediaNode>
                                    </p:audio>
                                  </p:sub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trips(downLeft)">
                                      <p:cBhvr>
                                        <p:cTn id="27" dur="500"/>
                                        <p:tgtEl>
                                          <p:spTgt spid="3">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5" name="Gunfireبل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5536" y="1268760"/>
            <a:ext cx="8494329" cy="3402753"/>
            <a:chOff x="1762359" y="1571612"/>
            <a:chExt cx="6000793" cy="3524003"/>
          </a:xfrm>
          <a:effectLst>
            <a:reflection blurRad="6350" stA="52000" endA="300" endPos="35000" dir="5400000" sy="-100000" algn="bl" rotWithShape="0"/>
          </a:effectLst>
        </p:grpSpPr>
        <p:grpSp>
          <p:nvGrpSpPr>
            <p:cNvPr id="4" name="Group 4"/>
            <p:cNvGrpSpPr/>
            <p:nvPr/>
          </p:nvGrpSpPr>
          <p:grpSpPr>
            <a:xfrm>
              <a:off x="1762359" y="1571612"/>
              <a:ext cx="6000793" cy="3524003"/>
              <a:chOff x="2535637" y="3143248"/>
              <a:chExt cx="4429156" cy="3524003"/>
            </a:xfrm>
          </p:grpSpPr>
          <p:sp>
            <p:nvSpPr>
              <p:cNvPr id="6" name="Rectangle 5"/>
              <p:cNvSpPr/>
              <p:nvPr/>
            </p:nvSpPr>
            <p:spPr>
              <a:xfrm>
                <a:off x="2643174" y="3786190"/>
                <a:ext cx="4143404" cy="2857520"/>
              </a:xfrm>
              <a:prstGeom prst="rect">
                <a:avLst/>
              </a:prstGeom>
              <a:gradFill flip="none" rotWithShape="1">
                <a:gsLst>
                  <a:gs pos="0">
                    <a:srgbClr val="FF99FF"/>
                  </a:gs>
                  <a:gs pos="50000">
                    <a:schemeClr val="bg1"/>
                  </a:gs>
                  <a:gs pos="100000">
                    <a:schemeClr val="tx1">
                      <a:lumMod val="50000"/>
                      <a:lumOff val="50000"/>
                    </a:schemeClr>
                  </a:gs>
                </a:gsLst>
                <a:lin ang="135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a:ln>
                    <a:solidFill>
                      <a:sysClr val="windowText" lastClr="000000"/>
                    </a:solidFill>
                  </a:ln>
                  <a:solidFill>
                    <a:srgbClr val="0000CC"/>
                  </a:solidFill>
                </a:endParaRPr>
              </a:p>
            </p:txBody>
          </p:sp>
          <p:pic>
            <p:nvPicPr>
              <p:cNvPr id="7" name="Picture 2" descr="0323.WMF"/>
              <p:cNvPicPr>
                <a:picLocks noChangeAspect="1"/>
              </p:cNvPicPr>
              <p:nvPr/>
            </p:nvPicPr>
            <p:blipFill>
              <a:blip r:embed="rId4" cstate="print">
                <a:lum bright="46000" contrast="100000"/>
              </a:blip>
              <a:stretch>
                <a:fillRect/>
              </a:stretch>
            </p:blipFill>
            <p:spPr>
              <a:xfrm>
                <a:off x="2535637" y="3143248"/>
                <a:ext cx="4429156" cy="3524003"/>
              </a:xfrm>
              <a:prstGeom prst="rect">
                <a:avLst/>
              </a:prstGeom>
            </p:spPr>
          </p:pic>
        </p:grpSp>
        <p:sp>
          <p:nvSpPr>
            <p:cNvPr id="5" name="Rectangle 1"/>
            <p:cNvSpPr>
              <a:spLocks noChangeArrowheads="1"/>
            </p:cNvSpPr>
            <p:nvPr/>
          </p:nvSpPr>
          <p:spPr bwMode="auto">
            <a:xfrm>
              <a:off x="2225311" y="2506819"/>
              <a:ext cx="5030989" cy="23905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0"/>
              <a:r>
                <a:rPr lang="ar-EG" sz="7200" b="1" dirty="0" smtClean="0">
                  <a:ln>
                    <a:solidFill>
                      <a:sysClr val="windowText" lastClr="000000"/>
                    </a:solidFill>
                  </a:ln>
                  <a:solidFill>
                    <a:srgbClr val="0000CC"/>
                  </a:solidFill>
                  <a:latin typeface="Times New Roman" pitchFamily="18" charset="0"/>
                  <a:cs typeface="Times New Roman" pitchFamily="18" charset="0"/>
                </a:rPr>
                <a:t>اقرأ الأبيات السابقة، ثم أجب عما يلي:</a:t>
              </a:r>
              <a:endParaRPr lang="ar-EG" sz="7200" b="1" dirty="0">
                <a:ln>
                  <a:solidFill>
                    <a:sysClr val="windowText" lastClr="000000"/>
                  </a:solidFill>
                </a:ln>
                <a:solidFill>
                  <a:srgbClr val="0000CC"/>
                </a:solidFill>
                <a:latin typeface="Times New Roman" pitchFamily="18" charset="0"/>
                <a:cs typeface="Times New Roman" pitchFamily="18" charset="0"/>
              </a:endParaRPr>
            </a:p>
          </p:txBody>
        </p:sp>
      </p:grpSp>
    </p:spTree>
    <p:extLst>
      <p:ext uri="{BB962C8B-B14F-4D97-AF65-F5344CB8AC3E}">
        <p14:creationId xmlns="" xmlns:p14="http://schemas.microsoft.com/office/powerpoint/2010/main" val="2551045646"/>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065 - arcade game dro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4984" y="-71462"/>
            <a:ext cx="8876172" cy="6715148"/>
            <a:chOff x="53546" y="1857364"/>
            <a:chExt cx="8876172" cy="4857784"/>
          </a:xfrm>
        </p:grpSpPr>
        <p:sp>
          <p:nvSpPr>
            <p:cNvPr id="3" name="Rectangle 2"/>
            <p:cNvSpPr/>
            <p:nvPr/>
          </p:nvSpPr>
          <p:spPr>
            <a:xfrm>
              <a:off x="214282" y="2143116"/>
              <a:ext cx="8572560" cy="4572032"/>
            </a:xfrm>
            <a:prstGeom prst="rect">
              <a:avLst/>
            </a:prstGeom>
            <a:gradFill flip="none" rotWithShape="1">
              <a:gsLst>
                <a:gs pos="0">
                  <a:srgbClr val="00CC00"/>
                </a:gs>
                <a:gs pos="50000">
                  <a:schemeClr val="bg1"/>
                </a:gs>
                <a:gs pos="100000">
                  <a:schemeClr val="accent2">
                    <a:lumMod val="20000"/>
                    <a:lumOff val="80000"/>
                  </a:schemeClr>
                </a:gs>
              </a:gsLst>
              <a:lin ang="5400000" scaled="1"/>
              <a:tileRect/>
            </a:gradFill>
            <a:ln w="57150">
              <a:solidFill>
                <a:schemeClr val="accent2">
                  <a:lumMod val="20000"/>
                  <a:lumOff val="8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atin typeface="Times New Roman" pitchFamily="18" charset="0"/>
                <a:cs typeface="Times New Roman" pitchFamily="18" charset="0"/>
              </a:endParaRPr>
            </a:p>
          </p:txBody>
        </p:sp>
        <p:pic>
          <p:nvPicPr>
            <p:cNvPr id="4" name="Picture 3" descr="0eabd1274b48ffc3e5668da3e3187722.gif"/>
            <p:cNvPicPr>
              <a:picLocks noChangeAspect="1"/>
            </p:cNvPicPr>
            <p:nvPr/>
          </p:nvPicPr>
          <p:blipFill>
            <a:blip r:embed="rId6" cstate="print"/>
            <a:stretch>
              <a:fillRect/>
            </a:stretch>
          </p:blipFill>
          <p:spPr>
            <a:xfrm>
              <a:off x="214282" y="2000240"/>
              <a:ext cx="3467100" cy="266700"/>
            </a:xfrm>
            <a:prstGeom prst="rect">
              <a:avLst/>
            </a:prstGeom>
          </p:spPr>
        </p:pic>
        <p:pic>
          <p:nvPicPr>
            <p:cNvPr id="5" name="Picture 4" descr="1cc0ff603f5233476ee5bf4aea4bafd6.gif"/>
            <p:cNvPicPr>
              <a:picLocks noChangeAspect="1"/>
            </p:cNvPicPr>
            <p:nvPr/>
          </p:nvPicPr>
          <p:blipFill>
            <a:blip r:embed="rId7" cstate="print"/>
            <a:stretch>
              <a:fillRect/>
            </a:stretch>
          </p:blipFill>
          <p:spPr>
            <a:xfrm>
              <a:off x="7786718" y="1857364"/>
              <a:ext cx="1143000" cy="1781175"/>
            </a:xfrm>
            <a:prstGeom prst="rect">
              <a:avLst/>
            </a:prstGeom>
          </p:spPr>
        </p:pic>
        <p:pic>
          <p:nvPicPr>
            <p:cNvPr id="6" name="Picture 5" descr="9c9050dab810c3addb2450ada5d1c857.gif"/>
            <p:cNvPicPr>
              <a:picLocks noChangeAspect="1"/>
            </p:cNvPicPr>
            <p:nvPr/>
          </p:nvPicPr>
          <p:blipFill>
            <a:blip r:embed="rId8" cstate="print">
              <a:duotone>
                <a:schemeClr val="accent2">
                  <a:shade val="45000"/>
                  <a:satMod val="135000"/>
                </a:schemeClr>
                <a:prstClr val="white"/>
              </a:duotone>
              <a:lum bright="84000" contrast="100000"/>
            </a:blip>
            <a:stretch>
              <a:fillRect/>
            </a:stretch>
          </p:blipFill>
          <p:spPr>
            <a:xfrm rot="16200000">
              <a:off x="-2009227" y="4134450"/>
              <a:ext cx="4500596" cy="375050"/>
            </a:xfrm>
            <a:prstGeom prst="rect">
              <a:avLst/>
            </a:prstGeom>
          </p:spPr>
        </p:pic>
      </p:grpSp>
      <p:sp>
        <p:nvSpPr>
          <p:cNvPr id="7" name="TextBox 6"/>
          <p:cNvSpPr txBox="1"/>
          <p:nvPr/>
        </p:nvSpPr>
        <p:spPr>
          <a:xfrm>
            <a:off x="1187624" y="836712"/>
            <a:ext cx="6840760" cy="1569660"/>
          </a:xfrm>
          <a:prstGeom prst="rect">
            <a:avLst/>
          </a:prstGeom>
          <a:noFill/>
        </p:spPr>
        <p:txBody>
          <a:bodyPr wrap="square" rtlCol="1">
            <a:spAutoFit/>
          </a:bodyPr>
          <a:lstStyle/>
          <a:p>
            <a:pPr lvl="0" algn="ctr"/>
            <a:r>
              <a:rPr lang="ar-EG" sz="4800" b="1" dirty="0" smtClean="0">
                <a:solidFill>
                  <a:srgbClr val="C00000"/>
                </a:solidFill>
                <a:latin typeface="Times New Roman" pitchFamily="18" charset="0"/>
                <a:cs typeface="Times New Roman" pitchFamily="18" charset="0"/>
              </a:rPr>
              <a:t>أ- </a:t>
            </a:r>
            <a:r>
              <a:rPr lang="ar-SA" sz="4800" b="1" dirty="0">
                <a:solidFill>
                  <a:srgbClr val="C00000"/>
                </a:solidFill>
              </a:rPr>
              <a:t>أين تجد الموسيقا الداخلية في الأبيات السابقة</a:t>
            </a:r>
            <a:r>
              <a:rPr lang="ar-SA" sz="4800" b="1" dirty="0" smtClean="0">
                <a:solidFill>
                  <a:srgbClr val="C00000"/>
                </a:solidFill>
              </a:rPr>
              <a:t>؟</a:t>
            </a:r>
            <a:endParaRPr lang="en-US" sz="4800" dirty="0">
              <a:solidFill>
                <a:srgbClr val="C00000"/>
              </a:solidFill>
            </a:endParaRPr>
          </a:p>
        </p:txBody>
      </p:sp>
      <p:sp>
        <p:nvSpPr>
          <p:cNvPr id="8" name="TextBox 7"/>
          <p:cNvSpPr txBox="1"/>
          <p:nvPr/>
        </p:nvSpPr>
        <p:spPr>
          <a:xfrm>
            <a:off x="1259632" y="2924944"/>
            <a:ext cx="6840760" cy="3046988"/>
          </a:xfrm>
          <a:prstGeom prst="rect">
            <a:avLst/>
          </a:prstGeom>
          <a:noFill/>
        </p:spPr>
        <p:txBody>
          <a:bodyPr wrap="square" rtlCol="1">
            <a:spAutoFit/>
          </a:bodyPr>
          <a:lstStyle/>
          <a:p>
            <a:pPr algn="ctr"/>
            <a:r>
              <a:rPr lang="ar-SA" sz="4800" b="1" dirty="0"/>
              <a:t>تتجلى الموسيقى الداخلية في البيت الثالث بسبب التناسب اللفظي بين جمله الأربع وهذا بالإضافة للقافية والوزن. </a:t>
            </a:r>
            <a:endParaRPr lang="en-US" sz="4800" dirty="0"/>
          </a:p>
        </p:txBody>
      </p:sp>
    </p:spTree>
    <p:extLst>
      <p:ext uri="{BB962C8B-B14F-4D97-AF65-F5344CB8AC3E}">
        <p14:creationId xmlns="" xmlns:p14="http://schemas.microsoft.com/office/powerpoint/2010/main" val="2743678002"/>
      </p:ext>
    </p:extLst>
  </p:cSld>
  <p:clrMapOvr>
    <a:masterClrMapping/>
  </p:clrMapOvr>
  <mc:AlternateContent xmlns:mc="http://schemas.openxmlformats.org/markup-compatibility/2006">
    <mc:Choice xmlns="" xmlns:p14="http://schemas.microsoft.com/office/powerpoint/2010/main" Requires="p14">
      <p:transition>
        <p14:flip dir="l"/>
        <p:sndAc>
          <p:stSnd>
            <p:snd r:embed="rId9"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66 - arcade game error sound.wav"/>
                                        </p:tgtEl>
                                      </p:cMediaNode>
                                    </p:audio>
                                  </p:subTnLst>
                                </p:cTn>
                              </p:par>
                              <p:par>
                                <p:cTn id="8" presetID="4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7"/>
                                        </p:tgtEl>
                                        <p:attrNameLst>
                                          <p:attrName>ppt_y</p:attrName>
                                        </p:attrNameLst>
                                      </p:cBhvr>
                                      <p:tavLst>
                                        <p:tav tm="0">
                                          <p:val>
                                            <p:strVal val="#ppt_y"/>
                                          </p:val>
                                        </p:tav>
                                        <p:tav tm="100000">
                                          <p:val>
                                            <p:strVal val="#ppt_y"/>
                                          </p:val>
                                        </p:tav>
                                      </p:tavLst>
                                    </p:anim>
                                    <p:anim calcmode="lin" valueType="num">
                                      <p:cBhvr>
                                        <p:cTn id="1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4" name="0399 - denk sound.wav"/>
                                        </p:tgtEl>
                                      </p:cMediaNode>
                                    </p:audio>
                                  </p:sub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5" name="0445 - dru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4984" y="-71462"/>
            <a:ext cx="8876172" cy="6715148"/>
            <a:chOff x="53546" y="1857364"/>
            <a:chExt cx="8876172" cy="4857784"/>
          </a:xfrm>
        </p:grpSpPr>
        <p:sp>
          <p:nvSpPr>
            <p:cNvPr id="3" name="Rectangle 2"/>
            <p:cNvSpPr/>
            <p:nvPr/>
          </p:nvSpPr>
          <p:spPr>
            <a:xfrm>
              <a:off x="214282" y="2143116"/>
              <a:ext cx="8572560" cy="4572032"/>
            </a:xfrm>
            <a:prstGeom prst="rect">
              <a:avLst/>
            </a:prstGeom>
            <a:gradFill flip="none" rotWithShape="1">
              <a:gsLst>
                <a:gs pos="0">
                  <a:srgbClr val="00CC00"/>
                </a:gs>
                <a:gs pos="50000">
                  <a:schemeClr val="bg1"/>
                </a:gs>
                <a:gs pos="100000">
                  <a:schemeClr val="accent2">
                    <a:lumMod val="20000"/>
                    <a:lumOff val="80000"/>
                  </a:schemeClr>
                </a:gs>
              </a:gsLst>
              <a:lin ang="5400000" scaled="1"/>
              <a:tileRect/>
            </a:gradFill>
            <a:ln w="57150">
              <a:solidFill>
                <a:schemeClr val="accent2">
                  <a:lumMod val="20000"/>
                  <a:lumOff val="8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atin typeface="Times New Roman" pitchFamily="18" charset="0"/>
                <a:cs typeface="Times New Roman" pitchFamily="18" charset="0"/>
              </a:endParaRPr>
            </a:p>
          </p:txBody>
        </p:sp>
        <p:pic>
          <p:nvPicPr>
            <p:cNvPr id="4" name="Picture 3" descr="0eabd1274b48ffc3e5668da3e3187722.gif"/>
            <p:cNvPicPr>
              <a:picLocks noChangeAspect="1"/>
            </p:cNvPicPr>
            <p:nvPr/>
          </p:nvPicPr>
          <p:blipFill>
            <a:blip r:embed="rId5" cstate="print"/>
            <a:stretch>
              <a:fillRect/>
            </a:stretch>
          </p:blipFill>
          <p:spPr>
            <a:xfrm>
              <a:off x="214282" y="2000240"/>
              <a:ext cx="3467100" cy="266700"/>
            </a:xfrm>
            <a:prstGeom prst="rect">
              <a:avLst/>
            </a:prstGeom>
          </p:spPr>
        </p:pic>
        <p:pic>
          <p:nvPicPr>
            <p:cNvPr id="5" name="Picture 4" descr="1cc0ff603f5233476ee5bf4aea4bafd6.gif"/>
            <p:cNvPicPr>
              <a:picLocks noChangeAspect="1"/>
            </p:cNvPicPr>
            <p:nvPr/>
          </p:nvPicPr>
          <p:blipFill>
            <a:blip r:embed="rId6" cstate="print"/>
            <a:stretch>
              <a:fillRect/>
            </a:stretch>
          </p:blipFill>
          <p:spPr>
            <a:xfrm>
              <a:off x="7786718" y="1857364"/>
              <a:ext cx="1143000" cy="1781175"/>
            </a:xfrm>
            <a:prstGeom prst="rect">
              <a:avLst/>
            </a:prstGeom>
          </p:spPr>
        </p:pic>
        <p:pic>
          <p:nvPicPr>
            <p:cNvPr id="6" name="Picture 5" descr="9c9050dab810c3addb2450ada5d1c857.gif"/>
            <p:cNvPicPr>
              <a:picLocks noChangeAspect="1"/>
            </p:cNvPicPr>
            <p:nvPr/>
          </p:nvPicPr>
          <p:blipFill>
            <a:blip r:embed="rId7" cstate="print">
              <a:duotone>
                <a:schemeClr val="accent2">
                  <a:shade val="45000"/>
                  <a:satMod val="135000"/>
                </a:schemeClr>
                <a:prstClr val="white"/>
              </a:duotone>
              <a:lum bright="84000" contrast="100000"/>
            </a:blip>
            <a:stretch>
              <a:fillRect/>
            </a:stretch>
          </p:blipFill>
          <p:spPr>
            <a:xfrm rot="16200000">
              <a:off x="-2009227" y="4134450"/>
              <a:ext cx="4500596" cy="375050"/>
            </a:xfrm>
            <a:prstGeom prst="rect">
              <a:avLst/>
            </a:prstGeom>
          </p:spPr>
        </p:pic>
      </p:grpSp>
      <p:sp>
        <p:nvSpPr>
          <p:cNvPr id="7" name="TextBox 6"/>
          <p:cNvSpPr txBox="1"/>
          <p:nvPr/>
        </p:nvSpPr>
        <p:spPr>
          <a:xfrm>
            <a:off x="1187624" y="836712"/>
            <a:ext cx="6840760" cy="1569660"/>
          </a:xfrm>
          <a:prstGeom prst="rect">
            <a:avLst/>
          </a:prstGeom>
          <a:noFill/>
        </p:spPr>
        <p:txBody>
          <a:bodyPr wrap="square" rtlCol="1">
            <a:spAutoFit/>
          </a:bodyPr>
          <a:lstStyle/>
          <a:p>
            <a:pPr algn="ctr"/>
            <a:r>
              <a:rPr lang="ar-EG" sz="4800" b="1" dirty="0" smtClean="0">
                <a:solidFill>
                  <a:srgbClr val="C00000"/>
                </a:solidFill>
                <a:latin typeface="Times New Roman" pitchFamily="18" charset="0"/>
                <a:cs typeface="Times New Roman" pitchFamily="18" charset="0"/>
              </a:rPr>
              <a:t>ب- </a:t>
            </a:r>
            <a:r>
              <a:rPr lang="ar-SA" sz="4800" b="1" dirty="0">
                <a:solidFill>
                  <a:srgbClr val="C00000"/>
                </a:solidFill>
              </a:rPr>
              <a:t>وضّح نوع الأسلوب في الأبيات السابقة (جزل أم سهل</a:t>
            </a:r>
            <a:r>
              <a:rPr lang="ar-SA" sz="4800" b="1" dirty="0" smtClean="0">
                <a:solidFill>
                  <a:srgbClr val="C00000"/>
                </a:solidFill>
              </a:rPr>
              <a:t>).</a:t>
            </a:r>
            <a:endParaRPr lang="en-US" sz="4800" dirty="0">
              <a:solidFill>
                <a:srgbClr val="C00000"/>
              </a:solidFill>
            </a:endParaRPr>
          </a:p>
        </p:txBody>
      </p:sp>
      <p:sp>
        <p:nvSpPr>
          <p:cNvPr id="8" name="TextBox 7"/>
          <p:cNvSpPr txBox="1"/>
          <p:nvPr/>
        </p:nvSpPr>
        <p:spPr>
          <a:xfrm>
            <a:off x="1187624" y="3356992"/>
            <a:ext cx="6840760" cy="1569660"/>
          </a:xfrm>
          <a:prstGeom prst="rect">
            <a:avLst/>
          </a:prstGeom>
          <a:noFill/>
        </p:spPr>
        <p:txBody>
          <a:bodyPr wrap="square" rtlCol="1">
            <a:spAutoFit/>
          </a:bodyPr>
          <a:lstStyle/>
          <a:p>
            <a:pPr algn="ctr"/>
            <a:r>
              <a:rPr lang="ar-SA" sz="4800" b="1" dirty="0"/>
              <a:t>الأسلوب سهل لا نجد فيه التكلف وتراكيب واضحة.</a:t>
            </a:r>
            <a:endParaRPr lang="en-US" sz="4800" dirty="0"/>
          </a:p>
        </p:txBody>
      </p:sp>
    </p:spTree>
    <p:extLst>
      <p:ext uri="{BB962C8B-B14F-4D97-AF65-F5344CB8AC3E}">
        <p14:creationId xmlns="" xmlns:p14="http://schemas.microsoft.com/office/powerpoint/2010/main" val="2743678002"/>
      </p:ext>
    </p:extLst>
  </p:cSld>
  <p:clrMapOvr>
    <a:masterClrMapping/>
  </p:clrMapOvr>
  <mc:AlternateContent xmlns:mc="http://schemas.openxmlformats.org/markup-compatibility/2006">
    <mc:Choice xmlns="" xmlns:p14="http://schemas.microsoft.com/office/powerpoint/2010/main" Requires="p14">
      <p:transition>
        <p14:flip dir="l"/>
        <p:sndAc>
          <p:stSnd>
            <p:snd r:embed="rId8"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0399 - denk sound.wav"/>
                                        </p:tgtEl>
                                      </p:cMediaNode>
                                    </p:audio>
                                  </p:sub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4" name="0445 - dru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4984" y="-71462"/>
            <a:ext cx="8876172" cy="6715148"/>
            <a:chOff x="53546" y="1857364"/>
            <a:chExt cx="8876172" cy="4857784"/>
          </a:xfrm>
        </p:grpSpPr>
        <p:sp>
          <p:nvSpPr>
            <p:cNvPr id="3" name="Rectangle 2"/>
            <p:cNvSpPr/>
            <p:nvPr/>
          </p:nvSpPr>
          <p:spPr>
            <a:xfrm>
              <a:off x="214282" y="2143116"/>
              <a:ext cx="8572560" cy="4572032"/>
            </a:xfrm>
            <a:prstGeom prst="rect">
              <a:avLst/>
            </a:prstGeom>
            <a:gradFill flip="none" rotWithShape="1">
              <a:gsLst>
                <a:gs pos="0">
                  <a:srgbClr val="00CC00"/>
                </a:gs>
                <a:gs pos="50000">
                  <a:schemeClr val="bg1"/>
                </a:gs>
                <a:gs pos="100000">
                  <a:schemeClr val="accent2">
                    <a:lumMod val="20000"/>
                    <a:lumOff val="80000"/>
                  </a:schemeClr>
                </a:gs>
              </a:gsLst>
              <a:lin ang="5400000" scaled="1"/>
              <a:tileRect/>
            </a:gradFill>
            <a:ln w="57150">
              <a:solidFill>
                <a:schemeClr val="accent2">
                  <a:lumMod val="20000"/>
                  <a:lumOff val="8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atin typeface="Times New Roman" pitchFamily="18" charset="0"/>
                <a:cs typeface="Times New Roman" pitchFamily="18" charset="0"/>
              </a:endParaRPr>
            </a:p>
          </p:txBody>
        </p:sp>
        <p:pic>
          <p:nvPicPr>
            <p:cNvPr id="4" name="Picture 3" descr="0eabd1274b48ffc3e5668da3e3187722.gif"/>
            <p:cNvPicPr>
              <a:picLocks noChangeAspect="1"/>
            </p:cNvPicPr>
            <p:nvPr/>
          </p:nvPicPr>
          <p:blipFill>
            <a:blip r:embed="rId5" cstate="print"/>
            <a:stretch>
              <a:fillRect/>
            </a:stretch>
          </p:blipFill>
          <p:spPr>
            <a:xfrm>
              <a:off x="214282" y="2000240"/>
              <a:ext cx="3467100" cy="266700"/>
            </a:xfrm>
            <a:prstGeom prst="rect">
              <a:avLst/>
            </a:prstGeom>
          </p:spPr>
        </p:pic>
        <p:pic>
          <p:nvPicPr>
            <p:cNvPr id="5" name="Picture 4" descr="1cc0ff603f5233476ee5bf4aea4bafd6.gif"/>
            <p:cNvPicPr>
              <a:picLocks noChangeAspect="1"/>
            </p:cNvPicPr>
            <p:nvPr/>
          </p:nvPicPr>
          <p:blipFill>
            <a:blip r:embed="rId6" cstate="print"/>
            <a:stretch>
              <a:fillRect/>
            </a:stretch>
          </p:blipFill>
          <p:spPr>
            <a:xfrm>
              <a:off x="7786718" y="1857364"/>
              <a:ext cx="1143000" cy="1781175"/>
            </a:xfrm>
            <a:prstGeom prst="rect">
              <a:avLst/>
            </a:prstGeom>
          </p:spPr>
        </p:pic>
        <p:pic>
          <p:nvPicPr>
            <p:cNvPr id="6" name="Picture 5" descr="9c9050dab810c3addb2450ada5d1c857.gif"/>
            <p:cNvPicPr>
              <a:picLocks noChangeAspect="1"/>
            </p:cNvPicPr>
            <p:nvPr/>
          </p:nvPicPr>
          <p:blipFill>
            <a:blip r:embed="rId7" cstate="print">
              <a:duotone>
                <a:schemeClr val="accent2">
                  <a:shade val="45000"/>
                  <a:satMod val="135000"/>
                </a:schemeClr>
                <a:prstClr val="white"/>
              </a:duotone>
              <a:lum bright="84000" contrast="100000"/>
            </a:blip>
            <a:stretch>
              <a:fillRect/>
            </a:stretch>
          </p:blipFill>
          <p:spPr>
            <a:xfrm rot="16200000">
              <a:off x="-2009227" y="4134450"/>
              <a:ext cx="4500596" cy="375050"/>
            </a:xfrm>
            <a:prstGeom prst="rect">
              <a:avLst/>
            </a:prstGeom>
          </p:spPr>
        </p:pic>
      </p:grpSp>
      <p:sp>
        <p:nvSpPr>
          <p:cNvPr id="7" name="TextBox 6"/>
          <p:cNvSpPr txBox="1"/>
          <p:nvPr/>
        </p:nvSpPr>
        <p:spPr>
          <a:xfrm>
            <a:off x="1187624" y="836712"/>
            <a:ext cx="6840760" cy="1569660"/>
          </a:xfrm>
          <a:prstGeom prst="rect">
            <a:avLst/>
          </a:prstGeom>
          <a:noFill/>
        </p:spPr>
        <p:txBody>
          <a:bodyPr wrap="square" rtlCol="1">
            <a:spAutoFit/>
          </a:bodyPr>
          <a:lstStyle/>
          <a:p>
            <a:pPr lvl="0" algn="ctr"/>
            <a:r>
              <a:rPr lang="ar-EG" sz="4800" b="1" dirty="0" smtClean="0">
                <a:solidFill>
                  <a:srgbClr val="C00000"/>
                </a:solidFill>
                <a:latin typeface="Times New Roman" pitchFamily="18" charset="0"/>
                <a:cs typeface="Times New Roman" pitchFamily="18" charset="0"/>
              </a:rPr>
              <a:t>ج- </a:t>
            </a:r>
            <a:r>
              <a:rPr lang="ar-SA" sz="4800" b="1" dirty="0">
                <a:solidFill>
                  <a:srgbClr val="C00000"/>
                </a:solidFill>
              </a:rPr>
              <a:t>(تنزيهاً) ماذا تجد في هذه الكلمة من دقة إيحاء يخدم المعنى</a:t>
            </a:r>
            <a:r>
              <a:rPr lang="ar-SA" sz="4800" b="1" dirty="0" smtClean="0">
                <a:solidFill>
                  <a:srgbClr val="C00000"/>
                </a:solidFill>
              </a:rPr>
              <a:t>؟</a:t>
            </a:r>
            <a:endParaRPr lang="en-US" sz="4800" dirty="0">
              <a:solidFill>
                <a:srgbClr val="C00000"/>
              </a:solidFill>
            </a:endParaRPr>
          </a:p>
        </p:txBody>
      </p:sp>
      <p:sp>
        <p:nvSpPr>
          <p:cNvPr id="8" name="TextBox 7"/>
          <p:cNvSpPr txBox="1"/>
          <p:nvPr/>
        </p:nvSpPr>
        <p:spPr>
          <a:xfrm>
            <a:off x="755576" y="2920876"/>
            <a:ext cx="7848872" cy="2308324"/>
          </a:xfrm>
          <a:prstGeom prst="rect">
            <a:avLst/>
          </a:prstGeom>
          <a:noFill/>
        </p:spPr>
        <p:txBody>
          <a:bodyPr wrap="square" rtlCol="1">
            <a:spAutoFit/>
          </a:bodyPr>
          <a:lstStyle/>
          <a:p>
            <a:pPr algn="ctr"/>
            <a:r>
              <a:rPr lang="ar-SA" sz="4800" b="1" dirty="0"/>
              <a:t>استعمال الشاعر للمصدر (تنزيهاً) فيه تأكيد للفعل المذكور (نزهه) وقد أكسب المعنى قوة للصفة المراد التقيد بها، </a:t>
            </a:r>
            <a:endParaRPr lang="en-US" sz="4800" dirty="0"/>
          </a:p>
        </p:txBody>
      </p:sp>
    </p:spTree>
    <p:extLst>
      <p:ext uri="{BB962C8B-B14F-4D97-AF65-F5344CB8AC3E}">
        <p14:creationId xmlns="" xmlns:p14="http://schemas.microsoft.com/office/powerpoint/2010/main" val="2743678002"/>
      </p:ext>
    </p:extLst>
  </p:cSld>
  <p:clrMapOvr>
    <a:masterClrMapping/>
  </p:clrMapOvr>
  <mc:AlternateContent xmlns:mc="http://schemas.openxmlformats.org/markup-compatibility/2006">
    <mc:Choice xmlns="" xmlns:p14="http://schemas.microsoft.com/office/powerpoint/2010/main" Requires="p14">
      <p:transition>
        <p14:flip dir="l"/>
        <p:sndAc>
          <p:stSnd>
            <p:snd r:embed="rId8"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0399 - denk sound.wav"/>
                                        </p:tgtEl>
                                      </p:cMediaNode>
                                    </p:audio>
                                  </p:sub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4" name="0445 - dru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4984" y="-71462"/>
            <a:ext cx="8876172" cy="6715148"/>
            <a:chOff x="53546" y="1857364"/>
            <a:chExt cx="8876172" cy="4857784"/>
          </a:xfrm>
        </p:grpSpPr>
        <p:sp>
          <p:nvSpPr>
            <p:cNvPr id="3" name="Rectangle 2"/>
            <p:cNvSpPr/>
            <p:nvPr/>
          </p:nvSpPr>
          <p:spPr>
            <a:xfrm>
              <a:off x="214282" y="2143116"/>
              <a:ext cx="8572560" cy="4572032"/>
            </a:xfrm>
            <a:prstGeom prst="rect">
              <a:avLst/>
            </a:prstGeom>
            <a:gradFill flip="none" rotWithShape="1">
              <a:gsLst>
                <a:gs pos="0">
                  <a:srgbClr val="00CC00"/>
                </a:gs>
                <a:gs pos="50000">
                  <a:schemeClr val="bg1"/>
                </a:gs>
                <a:gs pos="100000">
                  <a:schemeClr val="accent2">
                    <a:lumMod val="20000"/>
                    <a:lumOff val="80000"/>
                  </a:schemeClr>
                </a:gs>
              </a:gsLst>
              <a:lin ang="5400000" scaled="1"/>
              <a:tileRect/>
            </a:gradFill>
            <a:ln w="57150">
              <a:solidFill>
                <a:schemeClr val="accent2">
                  <a:lumMod val="20000"/>
                  <a:lumOff val="8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atin typeface="Times New Roman" pitchFamily="18" charset="0"/>
                <a:cs typeface="Times New Roman" pitchFamily="18" charset="0"/>
              </a:endParaRPr>
            </a:p>
          </p:txBody>
        </p:sp>
        <p:pic>
          <p:nvPicPr>
            <p:cNvPr id="4" name="Picture 3" descr="0eabd1274b48ffc3e5668da3e3187722.gif"/>
            <p:cNvPicPr>
              <a:picLocks noChangeAspect="1"/>
            </p:cNvPicPr>
            <p:nvPr/>
          </p:nvPicPr>
          <p:blipFill>
            <a:blip r:embed="rId4" cstate="print"/>
            <a:stretch>
              <a:fillRect/>
            </a:stretch>
          </p:blipFill>
          <p:spPr>
            <a:xfrm>
              <a:off x="214282" y="2000240"/>
              <a:ext cx="3467100" cy="266700"/>
            </a:xfrm>
            <a:prstGeom prst="rect">
              <a:avLst/>
            </a:prstGeom>
          </p:spPr>
        </p:pic>
        <p:pic>
          <p:nvPicPr>
            <p:cNvPr id="5" name="Picture 4" descr="1cc0ff603f5233476ee5bf4aea4bafd6.gif"/>
            <p:cNvPicPr>
              <a:picLocks noChangeAspect="1"/>
            </p:cNvPicPr>
            <p:nvPr/>
          </p:nvPicPr>
          <p:blipFill>
            <a:blip r:embed="rId5" cstate="print"/>
            <a:stretch>
              <a:fillRect/>
            </a:stretch>
          </p:blipFill>
          <p:spPr>
            <a:xfrm>
              <a:off x="7786718" y="1857364"/>
              <a:ext cx="1143000" cy="1781175"/>
            </a:xfrm>
            <a:prstGeom prst="rect">
              <a:avLst/>
            </a:prstGeom>
          </p:spPr>
        </p:pic>
        <p:pic>
          <p:nvPicPr>
            <p:cNvPr id="6" name="Picture 5" descr="9c9050dab810c3addb2450ada5d1c857.gif"/>
            <p:cNvPicPr>
              <a:picLocks noChangeAspect="1"/>
            </p:cNvPicPr>
            <p:nvPr/>
          </p:nvPicPr>
          <p:blipFill>
            <a:blip r:embed="rId6" cstate="print">
              <a:duotone>
                <a:schemeClr val="accent2">
                  <a:shade val="45000"/>
                  <a:satMod val="135000"/>
                </a:schemeClr>
                <a:prstClr val="white"/>
              </a:duotone>
              <a:lum bright="84000" contrast="100000"/>
            </a:blip>
            <a:stretch>
              <a:fillRect/>
            </a:stretch>
          </p:blipFill>
          <p:spPr>
            <a:xfrm rot="16200000">
              <a:off x="-2009227" y="4134450"/>
              <a:ext cx="4500596" cy="375050"/>
            </a:xfrm>
            <a:prstGeom prst="rect">
              <a:avLst/>
            </a:prstGeom>
          </p:spPr>
        </p:pic>
      </p:grpSp>
      <p:sp>
        <p:nvSpPr>
          <p:cNvPr id="7" name="TextBox 6"/>
          <p:cNvSpPr txBox="1"/>
          <p:nvPr/>
        </p:nvSpPr>
        <p:spPr>
          <a:xfrm>
            <a:off x="1187624" y="836712"/>
            <a:ext cx="6840760" cy="1569660"/>
          </a:xfrm>
          <a:prstGeom prst="rect">
            <a:avLst/>
          </a:prstGeom>
          <a:noFill/>
        </p:spPr>
        <p:txBody>
          <a:bodyPr wrap="square" rtlCol="1">
            <a:spAutoFit/>
          </a:bodyPr>
          <a:lstStyle/>
          <a:p>
            <a:pPr lvl="0" algn="ctr"/>
            <a:r>
              <a:rPr lang="ar-EG" sz="4800" b="1" dirty="0" smtClean="0">
                <a:solidFill>
                  <a:srgbClr val="C00000"/>
                </a:solidFill>
                <a:latin typeface="Times New Roman" pitchFamily="18" charset="0"/>
                <a:cs typeface="Times New Roman" pitchFamily="18" charset="0"/>
              </a:rPr>
              <a:t>ج- </a:t>
            </a:r>
            <a:r>
              <a:rPr lang="ar-SA" sz="4800" b="1" dirty="0">
                <a:solidFill>
                  <a:srgbClr val="C00000"/>
                </a:solidFill>
              </a:rPr>
              <a:t>(تنزيهاً) ماذا تجد في هذه الكلمة من دقة إيحاء يخدم المعنى</a:t>
            </a:r>
            <a:r>
              <a:rPr lang="ar-SA" sz="4800" b="1" dirty="0" smtClean="0">
                <a:solidFill>
                  <a:srgbClr val="C00000"/>
                </a:solidFill>
              </a:rPr>
              <a:t>؟</a:t>
            </a:r>
            <a:endParaRPr lang="en-US" sz="4800" dirty="0">
              <a:solidFill>
                <a:srgbClr val="C00000"/>
              </a:solidFill>
            </a:endParaRPr>
          </a:p>
        </p:txBody>
      </p:sp>
      <p:sp>
        <p:nvSpPr>
          <p:cNvPr id="8" name="TextBox 7"/>
          <p:cNvSpPr txBox="1"/>
          <p:nvPr/>
        </p:nvSpPr>
        <p:spPr>
          <a:xfrm>
            <a:off x="971600" y="3371508"/>
            <a:ext cx="7488832" cy="1569660"/>
          </a:xfrm>
          <a:prstGeom prst="rect">
            <a:avLst/>
          </a:prstGeom>
          <a:noFill/>
        </p:spPr>
        <p:txBody>
          <a:bodyPr wrap="square" rtlCol="1">
            <a:spAutoFit/>
          </a:bodyPr>
          <a:lstStyle/>
          <a:p>
            <a:pPr algn="ctr"/>
            <a:r>
              <a:rPr lang="ar-SA" sz="4800" b="1" dirty="0"/>
              <a:t>وفيه إيحاء بأن النزاهة خلق تمثله الفاروق (ض) وقد أعطاه الله إياه.</a:t>
            </a:r>
            <a:endParaRPr lang="en-US" sz="4800" dirty="0"/>
          </a:p>
        </p:txBody>
      </p:sp>
    </p:spTree>
    <p:extLst>
      <p:ext uri="{BB962C8B-B14F-4D97-AF65-F5344CB8AC3E}">
        <p14:creationId xmlns="" xmlns:p14="http://schemas.microsoft.com/office/powerpoint/2010/main" val="3700916171"/>
      </p:ext>
    </p:extLst>
  </p:cSld>
  <p:clrMapOvr>
    <a:masterClrMapping/>
  </p:clrMapOvr>
  <mc:AlternateContent xmlns:mc="http://schemas.openxmlformats.org/markup-compatibility/2006">
    <mc:Choice xmlns="" xmlns:p14="http://schemas.microsoft.com/office/powerpoint/2010/main" Requires="p14">
      <p:transition>
        <p14:flip dir="l"/>
        <p:sndAc>
          <p:stSnd>
            <p:snd r:embed="rId7"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0445 - dru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31640" y="1556792"/>
            <a:ext cx="6696744" cy="3456384"/>
            <a:chOff x="1512752" y="1340768"/>
            <a:chExt cx="6696744" cy="3456384"/>
          </a:xfrm>
        </p:grpSpPr>
        <p:grpSp>
          <p:nvGrpSpPr>
            <p:cNvPr id="4" name="Group 3"/>
            <p:cNvGrpSpPr/>
            <p:nvPr/>
          </p:nvGrpSpPr>
          <p:grpSpPr>
            <a:xfrm>
              <a:off x="1512752" y="1340768"/>
              <a:ext cx="6696744" cy="3456384"/>
              <a:chOff x="2864134" y="1268760"/>
              <a:chExt cx="4804210" cy="3024336"/>
            </a:xfrm>
          </p:grpSpPr>
          <p:sp>
            <p:nvSpPr>
              <p:cNvPr id="6" name="Oval 5"/>
              <p:cNvSpPr/>
              <p:nvPr/>
            </p:nvSpPr>
            <p:spPr>
              <a:xfrm>
                <a:off x="4620512" y="1268760"/>
                <a:ext cx="3047832" cy="3024336"/>
              </a:xfrm>
              <a:prstGeom prst="ellips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bg1"/>
                  </a:gs>
                </a:gsLst>
                <a:lin ang="162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Rounded Rectangle 6"/>
              <p:cNvSpPr/>
              <p:nvPr/>
            </p:nvSpPr>
            <p:spPr>
              <a:xfrm>
                <a:off x="2864134" y="1533748"/>
                <a:ext cx="4444170" cy="2399307"/>
              </a:xfrm>
              <a:prstGeom prst="roundRect">
                <a:avLst/>
              </a:prstGeom>
              <a:gradFill flip="none" rotWithShape="1">
                <a:gsLst>
                  <a:gs pos="0">
                    <a:schemeClr val="bg1"/>
                  </a:gs>
                  <a:gs pos="50000">
                    <a:schemeClr val="accent2">
                      <a:lumMod val="20000"/>
                      <a:lumOff val="80000"/>
                    </a:schemeClr>
                  </a:gs>
                  <a:gs pos="100000">
                    <a:schemeClr val="accent6">
                      <a:lumMod val="40000"/>
                      <a:lumOff val="60000"/>
                      <a:shade val="100000"/>
                      <a:satMod val="115000"/>
                    </a:scheme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864134" y="1533749"/>
                <a:ext cx="2473425" cy="2325020"/>
              </a:xfrm>
              <a:prstGeom prst="rect">
                <a:avLst/>
              </a:prstGeom>
            </p:spPr>
          </p:pic>
        </p:grpSp>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020272" y="3552810"/>
              <a:ext cx="950758" cy="855682"/>
            </a:xfrm>
            <a:prstGeom prst="rect">
              <a:avLst/>
            </a:prstGeom>
          </p:spPr>
        </p:pic>
      </p:grpSp>
      <p:sp>
        <p:nvSpPr>
          <p:cNvPr id="9" name="TextBox 8"/>
          <p:cNvSpPr txBox="1"/>
          <p:nvPr/>
        </p:nvSpPr>
        <p:spPr>
          <a:xfrm>
            <a:off x="1870608" y="2558514"/>
            <a:ext cx="5328592" cy="1446550"/>
          </a:xfrm>
          <a:prstGeom prst="rect">
            <a:avLst/>
          </a:prstGeom>
          <a:noFill/>
        </p:spPr>
        <p:txBody>
          <a:bodyPr wrap="square" rtlCol="1">
            <a:spAutoFit/>
          </a:bodyPr>
          <a:lstStyle/>
          <a:p>
            <a:pPr algn="ctr"/>
            <a:r>
              <a:rPr lang="ar-SA" sz="8800" b="1" dirty="0">
                <a:ln>
                  <a:solidFill>
                    <a:srgbClr val="FF0000"/>
                  </a:solidFill>
                </a:ln>
                <a:solidFill>
                  <a:srgbClr val="0000CC"/>
                </a:solidFill>
              </a:rPr>
              <a:t>نشاطات التعلّم</a:t>
            </a:r>
            <a:endParaRPr lang="en-US" sz="8800" dirty="0">
              <a:ln>
                <a:solidFill>
                  <a:srgbClr val="FF0000"/>
                </a:solidFill>
              </a:ln>
              <a:solidFill>
                <a:srgbClr val="0000CC"/>
              </a:solidFill>
            </a:endParaRPr>
          </a:p>
        </p:txBody>
      </p:sp>
    </p:spTree>
    <p:extLst>
      <p:ext uri="{BB962C8B-B14F-4D97-AF65-F5344CB8AC3E}">
        <p14:creationId xmlns="" xmlns:p14="http://schemas.microsoft.com/office/powerpoint/2010/main" val="2743678002"/>
      </p:ext>
    </p:extLst>
  </p:cSld>
  <p:clrMapOvr>
    <a:masterClrMapping/>
  </p:clrMapOvr>
  <mc:AlternateContent xmlns:mc="http://schemas.openxmlformats.org/markup-compatibility/2006">
    <mc:Choice xmlns="" xmlns:p14="http://schemas.microsoft.com/office/powerpoint/2010/main" Requires="p14">
      <p:transition>
        <p14:flip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1069 - sonar ping distortion.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subTnLst>
                                    <p:audio>
                                      <p:cMediaNode>
                                        <p:cTn display="0" masterRel="sameClick">
                                          <p:stCondLst>
                                            <p:cond evt="begin" delay="0">
                                              <p:tn val="8"/>
                                            </p:cond>
                                          </p:stCondLst>
                                          <p:endCondLst>
                                            <p:cond evt="onStopAudio" delay="0">
                                              <p:tgtEl>
                                                <p:sldTgt/>
                                              </p:tgtEl>
                                            </p:cond>
                                          </p:endCondLst>
                                        </p:cTn>
                                        <p:tgtEl>
                                          <p:sndTgt r:embed="rId3" name="1069 - sonar ping distor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200" y="188640"/>
            <a:ext cx="8991600" cy="6536040"/>
            <a:chOff x="2786050" y="571480"/>
            <a:chExt cx="6000792" cy="3286148"/>
          </a:xfrm>
          <a:scene3d>
            <a:camera prst="orthographicFront">
              <a:rot lat="0" lon="0" rev="0"/>
            </a:camera>
            <a:lightRig rig="glow" dir="t">
              <a:rot lat="0" lon="0" rev="14100000"/>
            </a:lightRig>
          </a:scene3d>
        </p:grpSpPr>
        <p:sp>
          <p:nvSpPr>
            <p:cNvPr id="5" name="Flowchart: Terminator 4"/>
            <p:cNvSpPr/>
            <p:nvPr/>
          </p:nvSpPr>
          <p:spPr>
            <a:xfrm>
              <a:off x="2857488" y="571480"/>
              <a:ext cx="5929354" cy="3286148"/>
            </a:xfrm>
            <a:prstGeom prst="flowChartTerminator">
              <a:avLst/>
            </a:prstGeom>
            <a:solidFill>
              <a:srgbClr val="C00000"/>
            </a:solidFill>
            <a:ln w="762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ed Rectangle 5"/>
            <p:cNvSpPr/>
            <p:nvPr/>
          </p:nvSpPr>
          <p:spPr>
            <a:xfrm>
              <a:off x="2786050" y="642918"/>
              <a:ext cx="5429288" cy="3000396"/>
            </a:xfrm>
            <a:prstGeom prst="round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Plaque 6"/>
            <p:cNvSpPr/>
            <p:nvPr/>
          </p:nvSpPr>
          <p:spPr>
            <a:xfrm>
              <a:off x="3071802" y="642918"/>
              <a:ext cx="5500726" cy="3143272"/>
            </a:xfrm>
            <a:prstGeom prst="plaque">
              <a:avLst>
                <a:gd name="adj" fmla="val 13254"/>
              </a:avLst>
            </a:prstGeom>
            <a:gradFill flip="none" rotWithShape="1">
              <a:gsLst>
                <a:gs pos="0">
                  <a:schemeClr val="accent5">
                    <a:lumMod val="60000"/>
                    <a:lumOff val="40000"/>
                  </a:schemeClr>
                </a:gs>
                <a:gs pos="50000">
                  <a:schemeClr val="bg1"/>
                </a:gs>
                <a:gs pos="100000">
                  <a:schemeClr val="bg1">
                    <a:lumMod val="85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2" name="Rectangle 1"/>
          <p:cNvSpPr/>
          <p:nvPr/>
        </p:nvSpPr>
        <p:spPr>
          <a:xfrm>
            <a:off x="1259632" y="764704"/>
            <a:ext cx="6750496" cy="2123658"/>
          </a:xfrm>
          <a:prstGeom prst="rect">
            <a:avLst/>
          </a:prstGeom>
        </p:spPr>
        <p:txBody>
          <a:bodyPr wrap="square">
            <a:spAutoFit/>
          </a:bodyPr>
          <a:lstStyle/>
          <a:p>
            <a:pPr lvl="0" algn="ctr"/>
            <a:r>
              <a:rPr lang="ar-EG" sz="4400" b="1" dirty="0" smtClean="0"/>
              <a:t>1- </a:t>
            </a:r>
            <a:r>
              <a:rPr lang="ar-SA" sz="4400" b="1" dirty="0" smtClean="0"/>
              <a:t>اذكر </a:t>
            </a:r>
            <a:r>
              <a:rPr lang="ar-SA" sz="4400" b="1" dirty="0"/>
              <a:t>رأيك في استعمال الشاعر كلمة (الدماء) في قوله الذي يصف فيه روضاً من الرياض المزهرة:</a:t>
            </a:r>
            <a:endParaRPr lang="en-US" sz="4400" dirty="0"/>
          </a:p>
        </p:txBody>
      </p:sp>
      <p:sp>
        <p:nvSpPr>
          <p:cNvPr id="3" name="Rectangle 2"/>
          <p:cNvSpPr/>
          <p:nvPr/>
        </p:nvSpPr>
        <p:spPr>
          <a:xfrm>
            <a:off x="773832" y="3566626"/>
            <a:ext cx="7326560" cy="1446550"/>
          </a:xfrm>
          <a:prstGeom prst="rect">
            <a:avLst/>
          </a:prstGeom>
        </p:spPr>
        <p:txBody>
          <a:bodyPr wrap="square">
            <a:spAutoFit/>
          </a:bodyPr>
          <a:lstStyle/>
          <a:p>
            <a:r>
              <a:rPr lang="ar-SA" sz="4400" b="1" dirty="0">
                <a:solidFill>
                  <a:srgbClr val="000099"/>
                </a:solidFill>
              </a:rPr>
              <a:t>كأن شقائق النُّعْمانِ فيهِ			</a:t>
            </a:r>
            <a:r>
              <a:rPr lang="ar-EG" sz="4400" b="1" dirty="0" smtClean="0">
                <a:solidFill>
                  <a:srgbClr val="000099"/>
                </a:solidFill>
              </a:rPr>
              <a:t/>
            </a:r>
            <a:br>
              <a:rPr lang="ar-EG" sz="4400" b="1" dirty="0" smtClean="0">
                <a:solidFill>
                  <a:srgbClr val="000099"/>
                </a:solidFill>
              </a:rPr>
            </a:br>
            <a:r>
              <a:rPr lang="ar-EG" sz="4400" b="1" dirty="0" smtClean="0">
                <a:solidFill>
                  <a:srgbClr val="000099"/>
                </a:solidFill>
              </a:rPr>
              <a:t>		</a:t>
            </a:r>
            <a:r>
              <a:rPr lang="ar-SA" sz="4400" b="1" dirty="0" smtClean="0">
                <a:solidFill>
                  <a:srgbClr val="000099"/>
                </a:solidFill>
              </a:rPr>
              <a:t>    ثِيابٌ </a:t>
            </a:r>
            <a:r>
              <a:rPr lang="ar-SA" sz="4400" b="1" dirty="0">
                <a:solidFill>
                  <a:srgbClr val="000099"/>
                </a:solidFill>
              </a:rPr>
              <a:t>قد رَوِينَ مِنَ الدِّماءِ</a:t>
            </a:r>
            <a:endParaRPr lang="en-US" sz="4400" dirty="0">
              <a:solidFill>
                <a:srgbClr val="000099"/>
              </a:solidFill>
            </a:endParaRPr>
          </a:p>
        </p:txBody>
      </p:sp>
    </p:spTree>
    <p:extLst>
      <p:ext uri="{BB962C8B-B14F-4D97-AF65-F5344CB8AC3E}">
        <p14:creationId xmlns="" xmlns:p14="http://schemas.microsoft.com/office/powerpoint/2010/main" val="2743678002"/>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0266 - ويندوز صغير.wav"/>
                                        </p:tgtEl>
                                      </p:cMediaNode>
                                    </p:audio>
                                  </p:sub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88640"/>
            <a:ext cx="8991600" cy="6536040"/>
            <a:chOff x="2786050" y="571480"/>
            <a:chExt cx="6000792" cy="3286148"/>
          </a:xfrm>
          <a:scene3d>
            <a:camera prst="orthographicFront">
              <a:rot lat="0" lon="0" rev="0"/>
            </a:camera>
            <a:lightRig rig="glow" dir="t">
              <a:rot lat="0" lon="0" rev="14100000"/>
            </a:lightRig>
          </a:scene3d>
        </p:grpSpPr>
        <p:sp>
          <p:nvSpPr>
            <p:cNvPr id="3" name="Flowchart: Terminator 2"/>
            <p:cNvSpPr/>
            <p:nvPr/>
          </p:nvSpPr>
          <p:spPr>
            <a:xfrm>
              <a:off x="2857488" y="571480"/>
              <a:ext cx="5929354" cy="3286148"/>
            </a:xfrm>
            <a:prstGeom prst="flowChartTerminator">
              <a:avLst/>
            </a:prstGeom>
            <a:solidFill>
              <a:srgbClr val="C00000"/>
            </a:solidFill>
            <a:ln w="762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2786050" y="642918"/>
              <a:ext cx="5429288" cy="3000396"/>
            </a:xfrm>
            <a:prstGeom prst="round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3071802" y="642918"/>
              <a:ext cx="5500726" cy="3143272"/>
            </a:xfrm>
            <a:prstGeom prst="plaque">
              <a:avLst>
                <a:gd name="adj" fmla="val 13254"/>
              </a:avLst>
            </a:prstGeom>
            <a:gradFill flip="none" rotWithShape="1">
              <a:gsLst>
                <a:gs pos="0">
                  <a:schemeClr val="accent5">
                    <a:lumMod val="60000"/>
                    <a:lumOff val="40000"/>
                  </a:schemeClr>
                </a:gs>
                <a:gs pos="50000">
                  <a:schemeClr val="bg1"/>
                </a:gs>
                <a:gs pos="100000">
                  <a:schemeClr val="bg1">
                    <a:lumMod val="85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TextBox 5"/>
          <p:cNvSpPr txBox="1"/>
          <p:nvPr/>
        </p:nvSpPr>
        <p:spPr>
          <a:xfrm>
            <a:off x="1187624" y="902325"/>
            <a:ext cx="6840760" cy="5262979"/>
          </a:xfrm>
          <a:prstGeom prst="rect">
            <a:avLst/>
          </a:prstGeom>
          <a:noFill/>
        </p:spPr>
        <p:txBody>
          <a:bodyPr wrap="square" rtlCol="1">
            <a:spAutoFit/>
          </a:bodyPr>
          <a:lstStyle/>
          <a:p>
            <a:pPr algn="ctr"/>
            <a:r>
              <a:rPr lang="ar-SA" sz="4800" b="1" dirty="0"/>
              <a:t>التشبيه معيب وهو أن يشبه شقائق النعمان بالثياب لكن العيب أتاه من بشاعة ذكر الدماء وهو بصدد وصف زهر جميل في روض أنيق فهذا غير لائق، ومن ثم كان تشبيهاً معيباً مردوداً وغير مقبول. </a:t>
            </a:r>
            <a:endParaRPr lang="en-US" sz="4800" dirty="0"/>
          </a:p>
        </p:txBody>
      </p:sp>
    </p:spTree>
    <p:extLst>
      <p:ext uri="{BB962C8B-B14F-4D97-AF65-F5344CB8AC3E}">
        <p14:creationId xmlns="" xmlns:p14="http://schemas.microsoft.com/office/powerpoint/2010/main" val="2743678002"/>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445 - dru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88640"/>
            <a:ext cx="8991600" cy="6536040"/>
            <a:chOff x="2786050" y="571480"/>
            <a:chExt cx="6000792" cy="3286148"/>
          </a:xfrm>
          <a:scene3d>
            <a:camera prst="orthographicFront">
              <a:rot lat="0" lon="0" rev="0"/>
            </a:camera>
            <a:lightRig rig="glow" dir="t">
              <a:rot lat="0" lon="0" rev="14100000"/>
            </a:lightRig>
          </a:scene3d>
        </p:grpSpPr>
        <p:sp>
          <p:nvSpPr>
            <p:cNvPr id="3" name="Flowchart: Terminator 2"/>
            <p:cNvSpPr/>
            <p:nvPr/>
          </p:nvSpPr>
          <p:spPr>
            <a:xfrm>
              <a:off x="2857488" y="571480"/>
              <a:ext cx="5929354" cy="3286148"/>
            </a:xfrm>
            <a:prstGeom prst="flowChartTerminator">
              <a:avLst/>
            </a:prstGeom>
            <a:solidFill>
              <a:srgbClr val="C00000"/>
            </a:solidFill>
            <a:ln w="762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2786050" y="642918"/>
              <a:ext cx="5429288" cy="3000396"/>
            </a:xfrm>
            <a:prstGeom prst="round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3071802" y="642918"/>
              <a:ext cx="5500726" cy="3143272"/>
            </a:xfrm>
            <a:prstGeom prst="plaque">
              <a:avLst>
                <a:gd name="adj" fmla="val 13254"/>
              </a:avLst>
            </a:prstGeom>
            <a:gradFill flip="none" rotWithShape="1">
              <a:gsLst>
                <a:gs pos="0">
                  <a:schemeClr val="accent5">
                    <a:lumMod val="60000"/>
                    <a:lumOff val="40000"/>
                  </a:schemeClr>
                </a:gs>
                <a:gs pos="50000">
                  <a:schemeClr val="bg1"/>
                </a:gs>
                <a:gs pos="100000">
                  <a:schemeClr val="bg1">
                    <a:lumMod val="85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Rectangle 5"/>
          <p:cNvSpPr/>
          <p:nvPr/>
        </p:nvSpPr>
        <p:spPr>
          <a:xfrm>
            <a:off x="1259632" y="692696"/>
            <a:ext cx="6750496" cy="1015663"/>
          </a:xfrm>
          <a:prstGeom prst="rect">
            <a:avLst/>
          </a:prstGeom>
        </p:spPr>
        <p:txBody>
          <a:bodyPr wrap="square">
            <a:spAutoFit/>
          </a:bodyPr>
          <a:lstStyle/>
          <a:p>
            <a:pPr algn="ctr"/>
            <a:r>
              <a:rPr lang="ar-EG" sz="6000" b="1" dirty="0" smtClean="0">
                <a:solidFill>
                  <a:srgbClr val="C00000"/>
                </a:solidFill>
              </a:rPr>
              <a:t>2- </a:t>
            </a:r>
            <a:r>
              <a:rPr lang="ar-SA" sz="6000" b="1" dirty="0">
                <a:solidFill>
                  <a:srgbClr val="C00000"/>
                </a:solidFill>
              </a:rPr>
              <a:t>قال محمود غنيم</a:t>
            </a:r>
            <a:r>
              <a:rPr lang="ar-SA" sz="6000" b="1" dirty="0" smtClean="0">
                <a:solidFill>
                  <a:srgbClr val="C00000"/>
                </a:solidFill>
              </a:rPr>
              <a:t>:</a:t>
            </a:r>
            <a:endParaRPr lang="en-US" sz="6000" dirty="0">
              <a:solidFill>
                <a:srgbClr val="C00000"/>
              </a:solidFill>
            </a:endParaRPr>
          </a:p>
        </p:txBody>
      </p:sp>
      <p:sp>
        <p:nvSpPr>
          <p:cNvPr id="7" name="Rectangle 6"/>
          <p:cNvSpPr/>
          <p:nvPr/>
        </p:nvSpPr>
        <p:spPr>
          <a:xfrm>
            <a:off x="179512" y="1844824"/>
            <a:ext cx="8118648" cy="4154984"/>
          </a:xfrm>
          <a:prstGeom prst="rect">
            <a:avLst/>
          </a:prstGeom>
        </p:spPr>
        <p:txBody>
          <a:bodyPr wrap="square">
            <a:spAutoFit/>
          </a:bodyPr>
          <a:lstStyle/>
          <a:p>
            <a:r>
              <a:rPr lang="ar-SA" sz="4400" b="1" dirty="0">
                <a:solidFill>
                  <a:srgbClr val="000099"/>
                </a:solidFill>
              </a:rPr>
              <a:t>مالي وللنجم يرعاني وأرعاهُ				</a:t>
            </a:r>
            <a:r>
              <a:rPr lang="ar-SA" sz="4400" b="1" dirty="0" smtClean="0">
                <a:solidFill>
                  <a:srgbClr val="000099"/>
                </a:solidFill>
              </a:rPr>
              <a:t>      أمسى </a:t>
            </a:r>
            <a:r>
              <a:rPr lang="ar-SA" sz="4400" b="1" dirty="0">
                <a:solidFill>
                  <a:srgbClr val="000099"/>
                </a:solidFill>
              </a:rPr>
              <a:t>كلانا يخافُ الغمض جفناهُ</a:t>
            </a:r>
            <a:endParaRPr lang="en-US" sz="4400" dirty="0">
              <a:solidFill>
                <a:srgbClr val="000099"/>
              </a:solidFill>
            </a:endParaRPr>
          </a:p>
          <a:p>
            <a:r>
              <a:rPr lang="ar-SA" sz="4400" b="1" dirty="0">
                <a:solidFill>
                  <a:srgbClr val="000099"/>
                </a:solidFill>
              </a:rPr>
              <a:t>لي فيك يا ليل </a:t>
            </a:r>
            <a:r>
              <a:rPr lang="ar-SA" sz="4400" b="1" dirty="0" smtClean="0">
                <a:solidFill>
                  <a:srgbClr val="000099"/>
                </a:solidFill>
              </a:rPr>
              <a:t>آهــــاتٌ </a:t>
            </a:r>
            <a:r>
              <a:rPr lang="ar-SA" sz="4400" b="1" dirty="0">
                <a:solidFill>
                  <a:srgbClr val="000099"/>
                </a:solidFill>
              </a:rPr>
              <a:t>أرددُها				</a:t>
            </a:r>
            <a:r>
              <a:rPr lang="ar-SA" sz="4400" b="1" dirty="0" smtClean="0">
                <a:solidFill>
                  <a:srgbClr val="000099"/>
                </a:solidFill>
              </a:rPr>
              <a:t>      أواهُ </a:t>
            </a:r>
            <a:r>
              <a:rPr lang="ar-SA" sz="4400" b="1" dirty="0">
                <a:solidFill>
                  <a:srgbClr val="000099"/>
                </a:solidFill>
              </a:rPr>
              <a:t>لو </a:t>
            </a:r>
            <a:r>
              <a:rPr lang="ar-SA" sz="4400" b="1" dirty="0" smtClean="0">
                <a:solidFill>
                  <a:srgbClr val="000099"/>
                </a:solidFill>
              </a:rPr>
              <a:t>أجــــــدتِ </a:t>
            </a:r>
            <a:r>
              <a:rPr lang="ar-SA" sz="4400" b="1" dirty="0">
                <a:solidFill>
                  <a:srgbClr val="000099"/>
                </a:solidFill>
              </a:rPr>
              <a:t>المحزونَ أواهُ</a:t>
            </a:r>
            <a:endParaRPr lang="en-US" sz="4400" dirty="0">
              <a:solidFill>
                <a:srgbClr val="000099"/>
              </a:solidFill>
            </a:endParaRPr>
          </a:p>
          <a:p>
            <a:r>
              <a:rPr lang="ar-SA" sz="4400" b="1" dirty="0">
                <a:solidFill>
                  <a:srgbClr val="000099"/>
                </a:solidFill>
              </a:rPr>
              <a:t>أنّى اتجهتَ إلى الإسلامِ في بلدٍ	</a:t>
            </a:r>
            <a:endParaRPr lang="ar-SA" sz="4400" b="1" dirty="0" smtClean="0">
              <a:solidFill>
                <a:srgbClr val="000099"/>
              </a:solidFill>
            </a:endParaRPr>
          </a:p>
          <a:p>
            <a:r>
              <a:rPr lang="ar-SA" sz="4400" b="1" dirty="0" smtClean="0">
                <a:solidFill>
                  <a:srgbClr val="000099"/>
                </a:solidFill>
              </a:rPr>
              <a:t>           تجدهُ </a:t>
            </a:r>
            <a:r>
              <a:rPr lang="ar-SA" sz="4400" b="1" dirty="0">
                <a:solidFill>
                  <a:srgbClr val="000099"/>
                </a:solidFill>
              </a:rPr>
              <a:t>كالطير </a:t>
            </a:r>
            <a:r>
              <a:rPr lang="ar-SA" sz="4400" b="1" dirty="0" smtClean="0">
                <a:solidFill>
                  <a:srgbClr val="000099"/>
                </a:solidFill>
              </a:rPr>
              <a:t>مقـــصوصاً </a:t>
            </a:r>
            <a:r>
              <a:rPr lang="ar-SA" sz="4400" b="1" dirty="0">
                <a:solidFill>
                  <a:srgbClr val="000099"/>
                </a:solidFill>
              </a:rPr>
              <a:t>جناحاهُ</a:t>
            </a:r>
            <a:endParaRPr lang="en-US" sz="4400" dirty="0">
              <a:solidFill>
                <a:srgbClr val="000099"/>
              </a:solidFill>
            </a:endParaRPr>
          </a:p>
        </p:txBody>
      </p:sp>
    </p:spTree>
    <p:extLst>
      <p:ext uri="{BB962C8B-B14F-4D97-AF65-F5344CB8AC3E}">
        <p14:creationId xmlns="" xmlns:p14="http://schemas.microsoft.com/office/powerpoint/2010/main" val="2743678002"/>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right)">
                                      <p:cBhvr>
                                        <p:cTn id="12" dur="500"/>
                                        <p:tgtEl>
                                          <p:spTgt spid="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voltag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right)">
                                      <p:cBhvr>
                                        <p:cTn id="17" dur="500"/>
                                        <p:tgtEl>
                                          <p:spTgt spid="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voltag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right)">
                                      <p:cBhvr>
                                        <p:cTn id="22" dur="500"/>
                                        <p:tgtEl>
                                          <p:spTgt spid="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voltage.wav"/>
                                        </p:tgtEl>
                                      </p:cMediaNode>
                                    </p:audio>
                                  </p:subTnLst>
                                </p:cTn>
                              </p:par>
                              <p:par>
                                <p:cTn id="23" presetID="22" presetClass="entr" presetSubtype="2"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right)">
                                      <p:cBhvr>
                                        <p:cTn id="25" dur="500"/>
                                        <p:tgtEl>
                                          <p:spTgt spid="7">
                                            <p:txEl>
                                              <p:pRg st="3" end="3"/>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259632" y="1515556"/>
            <a:ext cx="6858000" cy="3785652"/>
          </a:xfrm>
          <a:prstGeom prst="rect">
            <a:avLst/>
          </a:prstGeom>
        </p:spPr>
        <p:txBody>
          <a:bodyPr wrap="square">
            <a:spAutoFit/>
          </a:bodyPr>
          <a:lstStyle/>
          <a:p>
            <a:pPr algn="ctr"/>
            <a:r>
              <a:rPr lang="ar-SA" sz="4000" b="1" dirty="0"/>
              <a:t>تعد موسيقا الشعر الخاصية البارزة، والعلامة الفارقة بينه وبين النثر، وهي النغم الشجيّ الذي تُصاغ فيه المعاني فيحليها إلى نشيد عذب. وتتألف موسيقا الشعر من أمور ثلاثة هي: الوزن الشعري، والقافية، والموسيقا الداخلية.</a:t>
            </a:r>
            <a:endParaRPr lang="en-US" sz="4000" dirty="0"/>
          </a:p>
        </p:txBody>
      </p:sp>
    </p:spTree>
    <p:extLst>
      <p:ext uri="{BB962C8B-B14F-4D97-AF65-F5344CB8AC3E}">
        <p14:creationId xmlns="" xmlns:p14="http://schemas.microsoft.com/office/powerpoint/2010/main" val="642221142"/>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353 - conga beat.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0353 - conga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88640"/>
            <a:ext cx="8991600" cy="6536040"/>
            <a:chOff x="2786050" y="571480"/>
            <a:chExt cx="6000792" cy="3286148"/>
          </a:xfrm>
          <a:scene3d>
            <a:camera prst="orthographicFront">
              <a:rot lat="0" lon="0" rev="0"/>
            </a:camera>
            <a:lightRig rig="glow" dir="t">
              <a:rot lat="0" lon="0" rev="14100000"/>
            </a:lightRig>
          </a:scene3d>
        </p:grpSpPr>
        <p:sp>
          <p:nvSpPr>
            <p:cNvPr id="3" name="Flowchart: Terminator 2"/>
            <p:cNvSpPr/>
            <p:nvPr/>
          </p:nvSpPr>
          <p:spPr>
            <a:xfrm>
              <a:off x="2857488" y="571480"/>
              <a:ext cx="5929354" cy="3286148"/>
            </a:xfrm>
            <a:prstGeom prst="flowChartTerminator">
              <a:avLst/>
            </a:prstGeom>
            <a:solidFill>
              <a:srgbClr val="C00000"/>
            </a:solidFill>
            <a:ln w="762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2786050" y="642918"/>
              <a:ext cx="5429288" cy="3000396"/>
            </a:xfrm>
            <a:prstGeom prst="round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3071802" y="642918"/>
              <a:ext cx="5500726" cy="3143272"/>
            </a:xfrm>
            <a:prstGeom prst="plaque">
              <a:avLst>
                <a:gd name="adj" fmla="val 13254"/>
              </a:avLst>
            </a:prstGeom>
            <a:gradFill flip="none" rotWithShape="1">
              <a:gsLst>
                <a:gs pos="0">
                  <a:schemeClr val="accent5">
                    <a:lumMod val="60000"/>
                    <a:lumOff val="40000"/>
                  </a:schemeClr>
                </a:gs>
                <a:gs pos="50000">
                  <a:schemeClr val="bg1"/>
                </a:gs>
                <a:gs pos="100000">
                  <a:schemeClr val="bg1">
                    <a:lumMod val="85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Rectangle 5"/>
          <p:cNvSpPr/>
          <p:nvPr/>
        </p:nvSpPr>
        <p:spPr>
          <a:xfrm>
            <a:off x="1331640" y="692696"/>
            <a:ext cx="6455613" cy="707886"/>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r-SA" sz="4000" b="1" dirty="0">
                <a:ln>
                  <a:solidFill>
                    <a:srgbClr val="FF0000"/>
                  </a:solidFill>
                </a:ln>
              </a:rPr>
              <a:t>اقرأ الأبيات السابقة، ثم أجب عماّ يلي:</a:t>
            </a:r>
            <a:endParaRPr lang="en-US" sz="4000" dirty="0">
              <a:ln>
                <a:solidFill>
                  <a:srgbClr val="FF0000"/>
                </a:solidFill>
              </a:ln>
            </a:endParaRPr>
          </a:p>
        </p:txBody>
      </p:sp>
      <p:sp>
        <p:nvSpPr>
          <p:cNvPr id="7" name="TextBox 6"/>
          <p:cNvSpPr txBox="1"/>
          <p:nvPr/>
        </p:nvSpPr>
        <p:spPr>
          <a:xfrm>
            <a:off x="648387" y="1700808"/>
            <a:ext cx="7812045" cy="1446550"/>
          </a:xfrm>
          <a:prstGeom prst="rect">
            <a:avLst/>
          </a:prstGeom>
          <a:noFill/>
        </p:spPr>
        <p:txBody>
          <a:bodyPr wrap="square" rtlCol="1">
            <a:spAutoFit/>
          </a:bodyPr>
          <a:lstStyle/>
          <a:p>
            <a:pPr lvl="0" algn="ctr"/>
            <a:r>
              <a:rPr lang="ar-EG" sz="4400" b="1" dirty="0" smtClean="0">
                <a:solidFill>
                  <a:srgbClr val="000099"/>
                </a:solidFill>
              </a:rPr>
              <a:t>أ- </a:t>
            </a:r>
            <a:r>
              <a:rPr lang="ar-SA" sz="4400" b="1" dirty="0">
                <a:solidFill>
                  <a:srgbClr val="000099"/>
                </a:solidFill>
              </a:rPr>
              <a:t>ما الإيحاء في كلمة (مقصوصاً)؟ وهل يستقيم المعنى المراد لو قال (مكسوراً</a:t>
            </a:r>
            <a:r>
              <a:rPr lang="ar-SA" sz="4400" b="1" dirty="0" smtClean="0">
                <a:solidFill>
                  <a:srgbClr val="000099"/>
                </a:solidFill>
              </a:rPr>
              <a:t>)؟</a:t>
            </a:r>
            <a:endParaRPr lang="en-US" sz="4400" b="1" dirty="0">
              <a:solidFill>
                <a:srgbClr val="000099"/>
              </a:solidFill>
            </a:endParaRPr>
          </a:p>
        </p:txBody>
      </p:sp>
      <p:sp>
        <p:nvSpPr>
          <p:cNvPr id="8" name="TextBox 7"/>
          <p:cNvSpPr txBox="1"/>
          <p:nvPr/>
        </p:nvSpPr>
        <p:spPr>
          <a:xfrm>
            <a:off x="827584" y="3068960"/>
            <a:ext cx="7559047" cy="3477875"/>
          </a:xfrm>
          <a:prstGeom prst="rect">
            <a:avLst/>
          </a:prstGeom>
          <a:noFill/>
        </p:spPr>
        <p:txBody>
          <a:bodyPr wrap="square" rtlCol="1">
            <a:spAutoFit/>
          </a:bodyPr>
          <a:lstStyle/>
          <a:p>
            <a:pPr algn="ctr"/>
            <a:r>
              <a:rPr lang="ar-SA" sz="4400" b="1" dirty="0"/>
              <a:t>توحي كلمة (مقصوصا) بانه قد يطير لكنه لا يملك التوجيه ولا يقدر على الارتفاع والتحليق فهو مقصوص وليس مكسوراً وقد أحسن في استخدام الكلمة ولو قال مكسوراً ما تحمل ذلك ولا أوحى به. </a:t>
            </a:r>
            <a:endParaRPr lang="en-US" sz="4400" dirty="0"/>
          </a:p>
        </p:txBody>
      </p:sp>
    </p:spTree>
    <p:extLst>
      <p:ext uri="{BB962C8B-B14F-4D97-AF65-F5344CB8AC3E}">
        <p14:creationId xmlns="" xmlns:p14="http://schemas.microsoft.com/office/powerpoint/2010/main" val="2743678002"/>
      </p:ext>
    </p:extLst>
  </p:cSld>
  <p:clrMapOvr>
    <a:masterClrMapping/>
  </p:clrMapOvr>
  <mc:AlternateContent xmlns:mc="http://schemas.openxmlformats.org/markup-compatibility/2006">
    <mc:Choice xmlns="" xmlns:p14="http://schemas.microsoft.com/office/powerpoint/2010/main" Requires="p14">
      <p:transition>
        <p14:flip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Gen_melon_getpoints.wav"/>
                                        </p:tgtEl>
                                      </p:cMediaNode>
                                    </p:audio>
                                  </p:sub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
                                        <p:tgtEl>
                                          <p:spTgt spid="7"/>
                                        </p:tgtEl>
                                      </p:cBhvr>
                                    </p:animEffect>
                                    <p:anim calcmode="lin" valueType="num">
                                      <p:cBhvr>
                                        <p:cTn id="13" dur="400" fill="hold"/>
                                        <p:tgtEl>
                                          <p:spTgt spid="7"/>
                                        </p:tgtEl>
                                        <p:attrNameLst>
                                          <p:attrName>ppt_x</p:attrName>
                                        </p:attrNameLst>
                                      </p:cBhvr>
                                      <p:tavLst>
                                        <p:tav tm="0">
                                          <p:val>
                                            <p:strVal val="#ppt_x"/>
                                          </p:val>
                                        </p:tav>
                                        <p:tav tm="100000">
                                          <p:val>
                                            <p:strVal val="#ppt_x"/>
                                          </p:val>
                                        </p:tav>
                                      </p:tavLst>
                                    </p:anim>
                                    <p:anim calcmode="lin" valueType="num">
                                      <p:cBhvr>
                                        <p:cTn id="14" dur="400" fill="hold"/>
                                        <p:tgtEl>
                                          <p:spTgt spid="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oin.wav"/>
                                        </p:tgtEl>
                                      </p:cMediaNode>
                                    </p:audio>
                                  </p:sub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subTnLst>
                                    <p:audio>
                                      <p:cMediaNode>
                                        <p:cTn display="0" masterRel="sameClick">
                                          <p:stCondLst>
                                            <p:cond evt="begin" delay="0">
                                              <p:tn val="19"/>
                                            </p:cond>
                                          </p:stCondLst>
                                          <p:endCondLst>
                                            <p:cond evt="onStopAudio" delay="0">
                                              <p:tgtEl>
                                                <p:sldTgt/>
                                              </p:tgtEl>
                                            </p:cond>
                                          </p:endCondLst>
                                        </p:cTn>
                                        <p:tgtEl>
                                          <p:sndTgt r:embed="rId5" name="0445 - dru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88640"/>
            <a:ext cx="8991600" cy="6536040"/>
            <a:chOff x="2786050" y="571480"/>
            <a:chExt cx="6000792" cy="3286148"/>
          </a:xfrm>
          <a:scene3d>
            <a:camera prst="orthographicFront">
              <a:rot lat="0" lon="0" rev="0"/>
            </a:camera>
            <a:lightRig rig="glow" dir="t">
              <a:rot lat="0" lon="0" rev="14100000"/>
            </a:lightRig>
          </a:scene3d>
        </p:grpSpPr>
        <p:sp>
          <p:nvSpPr>
            <p:cNvPr id="3" name="Flowchart: Terminator 2"/>
            <p:cNvSpPr/>
            <p:nvPr/>
          </p:nvSpPr>
          <p:spPr>
            <a:xfrm>
              <a:off x="2857488" y="571480"/>
              <a:ext cx="5929354" cy="3286148"/>
            </a:xfrm>
            <a:prstGeom prst="flowChartTerminator">
              <a:avLst/>
            </a:prstGeom>
            <a:solidFill>
              <a:srgbClr val="C00000"/>
            </a:solidFill>
            <a:ln w="762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2786050" y="642918"/>
              <a:ext cx="5429288" cy="3000396"/>
            </a:xfrm>
            <a:prstGeom prst="round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3071802" y="642918"/>
              <a:ext cx="5500726" cy="3143272"/>
            </a:xfrm>
            <a:prstGeom prst="plaque">
              <a:avLst>
                <a:gd name="adj" fmla="val 13254"/>
              </a:avLst>
            </a:prstGeom>
            <a:gradFill flip="none" rotWithShape="1">
              <a:gsLst>
                <a:gs pos="0">
                  <a:schemeClr val="accent5">
                    <a:lumMod val="60000"/>
                    <a:lumOff val="40000"/>
                  </a:schemeClr>
                </a:gs>
                <a:gs pos="50000">
                  <a:schemeClr val="bg1"/>
                </a:gs>
                <a:gs pos="100000">
                  <a:schemeClr val="bg1">
                    <a:lumMod val="85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Rectangle 5"/>
          <p:cNvSpPr/>
          <p:nvPr/>
        </p:nvSpPr>
        <p:spPr>
          <a:xfrm>
            <a:off x="1331640" y="692696"/>
            <a:ext cx="6455613" cy="707886"/>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r-SA" sz="4000" b="1" dirty="0">
                <a:ln>
                  <a:solidFill>
                    <a:srgbClr val="FF0000"/>
                  </a:solidFill>
                </a:ln>
              </a:rPr>
              <a:t>اقرأ الأبيات السابقة، ثم أجب عماّ يلي:</a:t>
            </a:r>
            <a:endParaRPr lang="en-US" sz="4000" dirty="0">
              <a:ln>
                <a:solidFill>
                  <a:srgbClr val="FF0000"/>
                </a:solidFill>
              </a:ln>
            </a:endParaRPr>
          </a:p>
        </p:txBody>
      </p:sp>
      <p:sp>
        <p:nvSpPr>
          <p:cNvPr id="7" name="TextBox 6"/>
          <p:cNvSpPr txBox="1"/>
          <p:nvPr/>
        </p:nvSpPr>
        <p:spPr>
          <a:xfrm>
            <a:off x="648387" y="1700808"/>
            <a:ext cx="7812045" cy="1446550"/>
          </a:xfrm>
          <a:prstGeom prst="rect">
            <a:avLst/>
          </a:prstGeom>
          <a:noFill/>
        </p:spPr>
        <p:txBody>
          <a:bodyPr wrap="square" rtlCol="1">
            <a:spAutoFit/>
          </a:bodyPr>
          <a:lstStyle/>
          <a:p>
            <a:pPr algn="ctr"/>
            <a:r>
              <a:rPr lang="ar-EG" sz="4400" b="1" dirty="0" smtClean="0">
                <a:solidFill>
                  <a:srgbClr val="000099"/>
                </a:solidFill>
              </a:rPr>
              <a:t>ب- </a:t>
            </a:r>
            <a:r>
              <a:rPr lang="ar-SA" sz="4400" b="1" dirty="0">
                <a:solidFill>
                  <a:srgbClr val="000099"/>
                </a:solidFill>
              </a:rPr>
              <a:t>احكم على قافية الأبيات، ومدى مناسبتها للغرض الشعري</a:t>
            </a:r>
            <a:r>
              <a:rPr lang="ar-SA" sz="4400" b="1" dirty="0" smtClean="0">
                <a:solidFill>
                  <a:srgbClr val="000099"/>
                </a:solidFill>
              </a:rPr>
              <a:t>.</a:t>
            </a:r>
            <a:endParaRPr lang="en-US" sz="4400" dirty="0">
              <a:solidFill>
                <a:srgbClr val="000099"/>
              </a:solidFill>
            </a:endParaRPr>
          </a:p>
        </p:txBody>
      </p:sp>
      <p:sp>
        <p:nvSpPr>
          <p:cNvPr id="8" name="TextBox 7"/>
          <p:cNvSpPr txBox="1"/>
          <p:nvPr/>
        </p:nvSpPr>
        <p:spPr>
          <a:xfrm>
            <a:off x="1187624" y="3318083"/>
            <a:ext cx="6840760" cy="2800767"/>
          </a:xfrm>
          <a:prstGeom prst="rect">
            <a:avLst/>
          </a:prstGeom>
          <a:noFill/>
        </p:spPr>
        <p:txBody>
          <a:bodyPr wrap="square" rtlCol="1">
            <a:spAutoFit/>
          </a:bodyPr>
          <a:lstStyle/>
          <a:p>
            <a:pPr algn="ctr"/>
            <a:r>
              <a:rPr lang="ar-SA" sz="4400" b="1" dirty="0"/>
              <a:t>"محنة العالم الإسلامي" رائعة الشاعر محمود غنيم نص من (أدب الدعوة) يتألم فيها لحال أمته العربية والإسلامية ويبكي أمجاد أمته </a:t>
            </a:r>
            <a:r>
              <a:rPr lang="ar-SA" sz="4400" b="1" dirty="0" smtClean="0"/>
              <a:t>السالفة</a:t>
            </a:r>
            <a:endParaRPr lang="ar-EG"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743678002"/>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4" name="0445 - dru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88640"/>
            <a:ext cx="8991600" cy="6536040"/>
            <a:chOff x="2786050" y="571480"/>
            <a:chExt cx="6000792" cy="3286148"/>
          </a:xfrm>
          <a:scene3d>
            <a:camera prst="orthographicFront">
              <a:rot lat="0" lon="0" rev="0"/>
            </a:camera>
            <a:lightRig rig="glow" dir="t">
              <a:rot lat="0" lon="0" rev="14100000"/>
            </a:lightRig>
          </a:scene3d>
        </p:grpSpPr>
        <p:sp>
          <p:nvSpPr>
            <p:cNvPr id="3" name="Flowchart: Terminator 2"/>
            <p:cNvSpPr/>
            <p:nvPr/>
          </p:nvSpPr>
          <p:spPr>
            <a:xfrm>
              <a:off x="2857488" y="571480"/>
              <a:ext cx="5929354" cy="3286148"/>
            </a:xfrm>
            <a:prstGeom prst="flowChartTerminator">
              <a:avLst/>
            </a:prstGeom>
            <a:solidFill>
              <a:srgbClr val="C00000"/>
            </a:solidFill>
            <a:ln w="762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2786050" y="642918"/>
              <a:ext cx="5429288" cy="3000396"/>
            </a:xfrm>
            <a:prstGeom prst="round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3071802" y="642918"/>
              <a:ext cx="5500726" cy="3143272"/>
            </a:xfrm>
            <a:prstGeom prst="plaque">
              <a:avLst>
                <a:gd name="adj" fmla="val 13254"/>
              </a:avLst>
            </a:prstGeom>
            <a:gradFill flip="none" rotWithShape="1">
              <a:gsLst>
                <a:gs pos="0">
                  <a:schemeClr val="accent5">
                    <a:lumMod val="60000"/>
                    <a:lumOff val="40000"/>
                  </a:schemeClr>
                </a:gs>
                <a:gs pos="50000">
                  <a:schemeClr val="bg1"/>
                </a:gs>
                <a:gs pos="100000">
                  <a:schemeClr val="bg1">
                    <a:lumMod val="85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Rectangle 5"/>
          <p:cNvSpPr/>
          <p:nvPr/>
        </p:nvSpPr>
        <p:spPr>
          <a:xfrm>
            <a:off x="1331640" y="692696"/>
            <a:ext cx="6455613" cy="707886"/>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r-SA" sz="4000" b="1" dirty="0">
                <a:ln>
                  <a:solidFill>
                    <a:srgbClr val="FF0000"/>
                  </a:solidFill>
                </a:ln>
              </a:rPr>
              <a:t>اقرأ الأبيات السابقة، ثم أجب عماّ يلي:</a:t>
            </a:r>
            <a:endParaRPr lang="en-US" sz="4000" dirty="0">
              <a:ln>
                <a:solidFill>
                  <a:srgbClr val="FF0000"/>
                </a:solidFill>
              </a:ln>
            </a:endParaRPr>
          </a:p>
        </p:txBody>
      </p:sp>
      <p:sp>
        <p:nvSpPr>
          <p:cNvPr id="7" name="TextBox 6"/>
          <p:cNvSpPr txBox="1"/>
          <p:nvPr/>
        </p:nvSpPr>
        <p:spPr>
          <a:xfrm>
            <a:off x="648387" y="1700808"/>
            <a:ext cx="7812045" cy="1446550"/>
          </a:xfrm>
          <a:prstGeom prst="rect">
            <a:avLst/>
          </a:prstGeom>
          <a:noFill/>
        </p:spPr>
        <p:txBody>
          <a:bodyPr wrap="square" rtlCol="1">
            <a:spAutoFit/>
          </a:bodyPr>
          <a:lstStyle/>
          <a:p>
            <a:pPr algn="ctr"/>
            <a:r>
              <a:rPr lang="ar-EG" sz="4400" b="1" dirty="0" smtClean="0">
                <a:solidFill>
                  <a:srgbClr val="000099"/>
                </a:solidFill>
              </a:rPr>
              <a:t>ب- </a:t>
            </a:r>
            <a:r>
              <a:rPr lang="ar-SA" sz="4400" b="1" dirty="0">
                <a:solidFill>
                  <a:srgbClr val="000099"/>
                </a:solidFill>
              </a:rPr>
              <a:t>احكم على قافية الأبيات، ومدى مناسبتها للغرض الشعري</a:t>
            </a:r>
            <a:r>
              <a:rPr lang="ar-SA" sz="4400" b="1" dirty="0" smtClean="0">
                <a:solidFill>
                  <a:srgbClr val="000099"/>
                </a:solidFill>
              </a:rPr>
              <a:t>.</a:t>
            </a:r>
            <a:endParaRPr lang="en-US" sz="4400" dirty="0">
              <a:solidFill>
                <a:srgbClr val="000099"/>
              </a:solidFill>
            </a:endParaRPr>
          </a:p>
        </p:txBody>
      </p:sp>
      <p:sp>
        <p:nvSpPr>
          <p:cNvPr id="8" name="TextBox 7"/>
          <p:cNvSpPr txBox="1"/>
          <p:nvPr/>
        </p:nvSpPr>
        <p:spPr>
          <a:xfrm>
            <a:off x="1115616" y="3284984"/>
            <a:ext cx="7023833" cy="2800767"/>
          </a:xfrm>
          <a:prstGeom prst="rect">
            <a:avLst/>
          </a:prstGeom>
          <a:noFill/>
        </p:spPr>
        <p:txBody>
          <a:bodyPr wrap="square" rtlCol="1">
            <a:spAutoFit/>
          </a:bodyPr>
          <a:lstStyle/>
          <a:p>
            <a:pPr algn="ctr"/>
            <a:r>
              <a:rPr lang="ar-SA" sz="4400" b="1" dirty="0"/>
              <a:t>وعاطفته وطنية إسلامية وجدانية وهي عاطفة صادقة تميزت الأبيات بروح خطابية </a:t>
            </a:r>
            <a:r>
              <a:rPr lang="ar-SA" sz="4400" b="1" dirty="0" smtClean="0"/>
              <a:t>إنشادية</a:t>
            </a:r>
            <a:r>
              <a:rPr lang="ar-EG" sz="4400" b="1" dirty="0" smtClean="0"/>
              <a:t> </a:t>
            </a:r>
            <a:r>
              <a:rPr lang="ar-SA" sz="4400" b="1" dirty="0" smtClean="0"/>
              <a:t>ي</a:t>
            </a:r>
            <a:r>
              <a:rPr lang="ar-EG" sz="4400" b="1" dirty="0" smtClean="0"/>
              <a:t>عل</a:t>
            </a:r>
            <a:r>
              <a:rPr lang="ar-SA" sz="4400" b="1" dirty="0" smtClean="0"/>
              <a:t>و </a:t>
            </a:r>
            <a:r>
              <a:rPr lang="ar-SA" sz="4400" b="1" dirty="0"/>
              <a:t>فيها جرس اللفظ وقد ساعدت القافية على ذلك </a:t>
            </a:r>
            <a:endParaRPr lang="ar-EG"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873926923"/>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0445 - dru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88640"/>
            <a:ext cx="8991600" cy="6536040"/>
            <a:chOff x="2786050" y="571480"/>
            <a:chExt cx="6000792" cy="3286148"/>
          </a:xfrm>
          <a:scene3d>
            <a:camera prst="orthographicFront">
              <a:rot lat="0" lon="0" rev="0"/>
            </a:camera>
            <a:lightRig rig="glow" dir="t">
              <a:rot lat="0" lon="0" rev="14100000"/>
            </a:lightRig>
          </a:scene3d>
        </p:grpSpPr>
        <p:sp>
          <p:nvSpPr>
            <p:cNvPr id="3" name="Flowchart: Terminator 2"/>
            <p:cNvSpPr/>
            <p:nvPr/>
          </p:nvSpPr>
          <p:spPr>
            <a:xfrm>
              <a:off x="2857488" y="571480"/>
              <a:ext cx="5929354" cy="3286148"/>
            </a:xfrm>
            <a:prstGeom prst="flowChartTerminator">
              <a:avLst/>
            </a:prstGeom>
            <a:solidFill>
              <a:srgbClr val="C00000"/>
            </a:solidFill>
            <a:ln w="762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2786050" y="642918"/>
              <a:ext cx="5429288" cy="3000396"/>
            </a:xfrm>
            <a:prstGeom prst="round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3071802" y="642918"/>
              <a:ext cx="5500726" cy="3143272"/>
            </a:xfrm>
            <a:prstGeom prst="plaque">
              <a:avLst>
                <a:gd name="adj" fmla="val 13254"/>
              </a:avLst>
            </a:prstGeom>
            <a:gradFill flip="none" rotWithShape="1">
              <a:gsLst>
                <a:gs pos="0">
                  <a:schemeClr val="accent5">
                    <a:lumMod val="60000"/>
                    <a:lumOff val="40000"/>
                  </a:schemeClr>
                </a:gs>
                <a:gs pos="50000">
                  <a:schemeClr val="bg1"/>
                </a:gs>
                <a:gs pos="100000">
                  <a:schemeClr val="bg1">
                    <a:lumMod val="85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Rectangle 5"/>
          <p:cNvSpPr/>
          <p:nvPr/>
        </p:nvSpPr>
        <p:spPr>
          <a:xfrm>
            <a:off x="1331640" y="692696"/>
            <a:ext cx="6455613" cy="707886"/>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r-SA" sz="4000" b="1" dirty="0">
                <a:ln>
                  <a:solidFill>
                    <a:srgbClr val="FF0000"/>
                  </a:solidFill>
                </a:ln>
              </a:rPr>
              <a:t>اقرأ الأبيات السابقة، ثم أجب عماّ يلي:</a:t>
            </a:r>
            <a:endParaRPr lang="en-US" sz="4000" dirty="0">
              <a:ln>
                <a:solidFill>
                  <a:srgbClr val="FF0000"/>
                </a:solidFill>
              </a:ln>
            </a:endParaRPr>
          </a:p>
        </p:txBody>
      </p:sp>
      <p:sp>
        <p:nvSpPr>
          <p:cNvPr id="7" name="TextBox 6"/>
          <p:cNvSpPr txBox="1"/>
          <p:nvPr/>
        </p:nvSpPr>
        <p:spPr>
          <a:xfrm>
            <a:off x="648387" y="1700808"/>
            <a:ext cx="7812045" cy="1446550"/>
          </a:xfrm>
          <a:prstGeom prst="rect">
            <a:avLst/>
          </a:prstGeom>
          <a:noFill/>
        </p:spPr>
        <p:txBody>
          <a:bodyPr wrap="square" rtlCol="1">
            <a:spAutoFit/>
          </a:bodyPr>
          <a:lstStyle/>
          <a:p>
            <a:pPr algn="ctr"/>
            <a:r>
              <a:rPr lang="ar-EG" sz="4400" b="1" dirty="0" smtClean="0">
                <a:solidFill>
                  <a:srgbClr val="000099"/>
                </a:solidFill>
              </a:rPr>
              <a:t>ب- </a:t>
            </a:r>
            <a:r>
              <a:rPr lang="ar-SA" sz="4400" b="1" dirty="0">
                <a:solidFill>
                  <a:srgbClr val="000099"/>
                </a:solidFill>
              </a:rPr>
              <a:t>احكم على قافية الأبيات، ومدى مناسبتها للغرض الشعري</a:t>
            </a:r>
            <a:r>
              <a:rPr lang="ar-SA" sz="4400" b="1" dirty="0" smtClean="0">
                <a:solidFill>
                  <a:srgbClr val="000099"/>
                </a:solidFill>
              </a:rPr>
              <a:t>.</a:t>
            </a:r>
            <a:endParaRPr lang="en-US" sz="4400" dirty="0">
              <a:solidFill>
                <a:srgbClr val="000099"/>
              </a:solidFill>
            </a:endParaRPr>
          </a:p>
        </p:txBody>
      </p:sp>
      <p:sp>
        <p:nvSpPr>
          <p:cNvPr id="8" name="TextBox 7"/>
          <p:cNvSpPr txBox="1"/>
          <p:nvPr/>
        </p:nvSpPr>
        <p:spPr>
          <a:xfrm>
            <a:off x="1115616" y="3284984"/>
            <a:ext cx="7023833" cy="2800767"/>
          </a:xfrm>
          <a:prstGeom prst="rect">
            <a:avLst/>
          </a:prstGeom>
          <a:noFill/>
        </p:spPr>
        <p:txBody>
          <a:bodyPr wrap="square" rtlCol="1">
            <a:spAutoFit/>
          </a:bodyPr>
          <a:lstStyle/>
          <a:p>
            <a:pPr algn="ctr"/>
            <a:r>
              <a:rPr lang="ar-SA" sz="4400" b="1" dirty="0"/>
              <a:t>ولعبت دوراً كبيراً في التأثير النفسي فتبدو نغماً شجياً وصارت عوناً له على رقة قصيدته وعذوبتها وقبولها وهي مناسبة للغرض الشعري.</a:t>
            </a:r>
            <a:endParaRPr lang="ar-EG" sz="4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528518411"/>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0445 - dru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88640"/>
            <a:ext cx="8991600" cy="6536040"/>
            <a:chOff x="2786050" y="571480"/>
            <a:chExt cx="6000792" cy="3286148"/>
          </a:xfrm>
          <a:scene3d>
            <a:camera prst="orthographicFront">
              <a:rot lat="0" lon="0" rev="0"/>
            </a:camera>
            <a:lightRig rig="glow" dir="t">
              <a:rot lat="0" lon="0" rev="14100000"/>
            </a:lightRig>
          </a:scene3d>
        </p:grpSpPr>
        <p:sp>
          <p:nvSpPr>
            <p:cNvPr id="3" name="Flowchart: Terminator 2"/>
            <p:cNvSpPr/>
            <p:nvPr/>
          </p:nvSpPr>
          <p:spPr>
            <a:xfrm>
              <a:off x="2857488" y="571480"/>
              <a:ext cx="5929354" cy="3286148"/>
            </a:xfrm>
            <a:prstGeom prst="flowChartTerminator">
              <a:avLst/>
            </a:prstGeom>
            <a:solidFill>
              <a:srgbClr val="C00000"/>
            </a:solidFill>
            <a:ln w="762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2786050" y="642918"/>
              <a:ext cx="5429288" cy="3000396"/>
            </a:xfrm>
            <a:prstGeom prst="round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3071802" y="642918"/>
              <a:ext cx="5500726" cy="3143272"/>
            </a:xfrm>
            <a:prstGeom prst="plaque">
              <a:avLst>
                <a:gd name="adj" fmla="val 13254"/>
              </a:avLst>
            </a:prstGeom>
            <a:gradFill flip="none" rotWithShape="1">
              <a:gsLst>
                <a:gs pos="0">
                  <a:schemeClr val="accent5">
                    <a:lumMod val="60000"/>
                    <a:lumOff val="40000"/>
                  </a:schemeClr>
                </a:gs>
                <a:gs pos="50000">
                  <a:schemeClr val="bg1"/>
                </a:gs>
                <a:gs pos="100000">
                  <a:schemeClr val="bg1">
                    <a:lumMod val="85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Rectangle 5"/>
          <p:cNvSpPr/>
          <p:nvPr/>
        </p:nvSpPr>
        <p:spPr>
          <a:xfrm>
            <a:off x="1331640" y="692696"/>
            <a:ext cx="6455613" cy="707886"/>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r-SA" sz="4000" b="1" dirty="0">
                <a:ln>
                  <a:solidFill>
                    <a:srgbClr val="FF0000"/>
                  </a:solidFill>
                </a:ln>
              </a:rPr>
              <a:t>اقرأ الأبيات السابقة، ثم أجب عماّ يلي:</a:t>
            </a:r>
            <a:endParaRPr lang="en-US" sz="4000" dirty="0">
              <a:ln>
                <a:solidFill>
                  <a:srgbClr val="FF0000"/>
                </a:solidFill>
              </a:ln>
            </a:endParaRPr>
          </a:p>
        </p:txBody>
      </p:sp>
      <p:sp>
        <p:nvSpPr>
          <p:cNvPr id="7" name="TextBox 6"/>
          <p:cNvSpPr txBox="1"/>
          <p:nvPr/>
        </p:nvSpPr>
        <p:spPr>
          <a:xfrm>
            <a:off x="648387" y="1700808"/>
            <a:ext cx="7812045" cy="1446550"/>
          </a:xfrm>
          <a:prstGeom prst="rect">
            <a:avLst/>
          </a:prstGeom>
          <a:noFill/>
        </p:spPr>
        <p:txBody>
          <a:bodyPr wrap="square" rtlCol="1">
            <a:spAutoFit/>
          </a:bodyPr>
          <a:lstStyle/>
          <a:p>
            <a:pPr lvl="0" algn="ctr"/>
            <a:r>
              <a:rPr lang="ar-EG" sz="4400" b="1" dirty="0" smtClean="0">
                <a:solidFill>
                  <a:srgbClr val="000099"/>
                </a:solidFill>
              </a:rPr>
              <a:t>ج- </a:t>
            </a:r>
            <a:r>
              <a:rPr lang="ar-SA" sz="4400" b="1" dirty="0">
                <a:solidFill>
                  <a:srgbClr val="000099"/>
                </a:solidFill>
              </a:rPr>
              <a:t>أين تجد الموسيقا الداخلية في البيت الثاني</a:t>
            </a:r>
            <a:r>
              <a:rPr lang="ar-SA" sz="4400" b="1" dirty="0" smtClean="0">
                <a:solidFill>
                  <a:srgbClr val="000099"/>
                </a:solidFill>
              </a:rPr>
              <a:t>؟</a:t>
            </a:r>
            <a:endParaRPr lang="en-US" sz="4400" dirty="0">
              <a:solidFill>
                <a:srgbClr val="000099"/>
              </a:solidFill>
            </a:endParaRPr>
          </a:p>
        </p:txBody>
      </p:sp>
      <p:sp>
        <p:nvSpPr>
          <p:cNvPr id="8" name="TextBox 7"/>
          <p:cNvSpPr txBox="1"/>
          <p:nvPr/>
        </p:nvSpPr>
        <p:spPr>
          <a:xfrm>
            <a:off x="899592" y="3119477"/>
            <a:ext cx="7559047" cy="3477875"/>
          </a:xfrm>
          <a:prstGeom prst="rect">
            <a:avLst/>
          </a:prstGeom>
          <a:noFill/>
        </p:spPr>
        <p:txBody>
          <a:bodyPr wrap="square" rtlCol="1">
            <a:spAutoFit/>
          </a:bodyPr>
          <a:lstStyle/>
          <a:p>
            <a:pPr algn="ctr"/>
            <a:r>
              <a:rPr lang="ar-SA" sz="4400" b="1" dirty="0"/>
              <a:t>تظهر الموسيقى الداخلية في البيت الثاني من تكرار كلمة أواه وأيضاً تكرار حرفي الياء والهاء فمن المعروف أن تكرار حرف روى القافية يعمل على زيادة وحدة.</a:t>
            </a:r>
            <a:endParaRPr lang="en-US" sz="4400" dirty="0"/>
          </a:p>
        </p:txBody>
      </p:sp>
    </p:spTree>
    <p:extLst>
      <p:ext uri="{BB962C8B-B14F-4D97-AF65-F5344CB8AC3E}">
        <p14:creationId xmlns="" xmlns:p14="http://schemas.microsoft.com/office/powerpoint/2010/main" val="2743678002"/>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4" name="0445 - dru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88640"/>
            <a:ext cx="8991600" cy="6536040"/>
            <a:chOff x="2786050" y="571480"/>
            <a:chExt cx="6000792" cy="3286148"/>
          </a:xfrm>
          <a:scene3d>
            <a:camera prst="orthographicFront">
              <a:rot lat="0" lon="0" rev="0"/>
            </a:camera>
            <a:lightRig rig="glow" dir="t">
              <a:rot lat="0" lon="0" rev="14100000"/>
            </a:lightRig>
          </a:scene3d>
        </p:grpSpPr>
        <p:sp>
          <p:nvSpPr>
            <p:cNvPr id="3" name="Flowchart: Terminator 2"/>
            <p:cNvSpPr/>
            <p:nvPr/>
          </p:nvSpPr>
          <p:spPr>
            <a:xfrm>
              <a:off x="2857488" y="571480"/>
              <a:ext cx="5929354" cy="3286148"/>
            </a:xfrm>
            <a:prstGeom prst="flowChartTerminator">
              <a:avLst/>
            </a:prstGeom>
            <a:solidFill>
              <a:srgbClr val="C00000"/>
            </a:solidFill>
            <a:ln w="762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2786050" y="642918"/>
              <a:ext cx="5429288" cy="3000396"/>
            </a:xfrm>
            <a:prstGeom prst="round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Plaque 4"/>
            <p:cNvSpPr/>
            <p:nvPr/>
          </p:nvSpPr>
          <p:spPr>
            <a:xfrm>
              <a:off x="3071802" y="642918"/>
              <a:ext cx="5500726" cy="3143272"/>
            </a:xfrm>
            <a:prstGeom prst="plaque">
              <a:avLst>
                <a:gd name="adj" fmla="val 13254"/>
              </a:avLst>
            </a:prstGeom>
            <a:gradFill flip="none" rotWithShape="1">
              <a:gsLst>
                <a:gs pos="0">
                  <a:schemeClr val="accent5">
                    <a:lumMod val="60000"/>
                    <a:lumOff val="40000"/>
                  </a:schemeClr>
                </a:gs>
                <a:gs pos="50000">
                  <a:schemeClr val="bg1"/>
                </a:gs>
                <a:gs pos="100000">
                  <a:schemeClr val="bg1">
                    <a:lumMod val="85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Rectangle 5"/>
          <p:cNvSpPr/>
          <p:nvPr/>
        </p:nvSpPr>
        <p:spPr>
          <a:xfrm>
            <a:off x="1331640" y="692696"/>
            <a:ext cx="6455613" cy="707886"/>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ar-SA" sz="4000" b="1" dirty="0">
                <a:ln>
                  <a:solidFill>
                    <a:srgbClr val="FF0000"/>
                  </a:solidFill>
                </a:ln>
              </a:rPr>
              <a:t>اقرأ الأبيات السابقة، ثم أجب عماّ يلي:</a:t>
            </a:r>
            <a:endParaRPr lang="en-US" sz="4000" dirty="0">
              <a:ln>
                <a:solidFill>
                  <a:srgbClr val="FF0000"/>
                </a:solidFill>
              </a:ln>
            </a:endParaRPr>
          </a:p>
        </p:txBody>
      </p:sp>
      <p:sp>
        <p:nvSpPr>
          <p:cNvPr id="7" name="TextBox 6"/>
          <p:cNvSpPr txBox="1"/>
          <p:nvPr/>
        </p:nvSpPr>
        <p:spPr>
          <a:xfrm>
            <a:off x="971600" y="1700808"/>
            <a:ext cx="7416824" cy="1446550"/>
          </a:xfrm>
          <a:prstGeom prst="rect">
            <a:avLst/>
          </a:prstGeom>
          <a:noFill/>
        </p:spPr>
        <p:txBody>
          <a:bodyPr wrap="square" rtlCol="1">
            <a:spAutoFit/>
          </a:bodyPr>
          <a:lstStyle/>
          <a:p>
            <a:pPr algn="ctr"/>
            <a:r>
              <a:rPr lang="ar-EG" sz="4400" b="1" dirty="0" smtClean="0">
                <a:solidFill>
                  <a:srgbClr val="000099"/>
                </a:solidFill>
              </a:rPr>
              <a:t>د- </a:t>
            </a:r>
            <a:r>
              <a:rPr lang="ar-SA" sz="4400" b="1" dirty="0">
                <a:solidFill>
                  <a:srgbClr val="000099"/>
                </a:solidFill>
              </a:rPr>
              <a:t>الأسلوب في الأبيات السابقة جزل. أثبت ذلك</a:t>
            </a:r>
            <a:r>
              <a:rPr lang="ar-SA" sz="4400" b="1" dirty="0" smtClean="0">
                <a:solidFill>
                  <a:srgbClr val="000099"/>
                </a:solidFill>
              </a:rPr>
              <a:t>.</a:t>
            </a:r>
            <a:endParaRPr lang="en-US" sz="4400" dirty="0">
              <a:solidFill>
                <a:srgbClr val="000099"/>
              </a:solidFill>
            </a:endParaRPr>
          </a:p>
        </p:txBody>
      </p:sp>
      <p:sp>
        <p:nvSpPr>
          <p:cNvPr id="8" name="TextBox 7"/>
          <p:cNvSpPr txBox="1"/>
          <p:nvPr/>
        </p:nvSpPr>
        <p:spPr>
          <a:xfrm>
            <a:off x="1187624" y="3068960"/>
            <a:ext cx="6840760" cy="2800767"/>
          </a:xfrm>
          <a:prstGeom prst="rect">
            <a:avLst/>
          </a:prstGeom>
          <a:noFill/>
        </p:spPr>
        <p:txBody>
          <a:bodyPr wrap="square" rtlCol="1">
            <a:spAutoFit/>
          </a:bodyPr>
          <a:lstStyle/>
          <a:p>
            <a:pPr algn="ctr"/>
            <a:r>
              <a:rPr lang="ar-SA" sz="4400" b="1" dirty="0"/>
              <a:t>أسلوب الشاعر في الأبيات جزل وذلك واضح من خلال ألفاظه وميله للقديم </a:t>
            </a:r>
            <a:r>
              <a:rPr lang="ar-SA" sz="4400" b="1" dirty="0" smtClean="0"/>
              <a:t>ومحاكاته </a:t>
            </a:r>
            <a:r>
              <a:rPr lang="ar-SA" sz="4400" b="1" dirty="0" err="1" smtClean="0"/>
              <a:t>مثل </a:t>
            </a:r>
            <a:r>
              <a:rPr lang="ar-SA" sz="4400" b="1" dirty="0"/>
              <a:t>(للنجم – يرعاني – آهات – أجدت – أواه). </a:t>
            </a:r>
            <a:endParaRPr lang="en-US" sz="4400" dirty="0"/>
          </a:p>
        </p:txBody>
      </p:sp>
    </p:spTree>
    <p:extLst>
      <p:ext uri="{BB962C8B-B14F-4D97-AF65-F5344CB8AC3E}">
        <p14:creationId xmlns="" xmlns:p14="http://schemas.microsoft.com/office/powerpoint/2010/main" val="2865033539"/>
      </p:ext>
    </p:extLst>
  </p:cSld>
  <p:clrMapOvr>
    <a:masterClrMapping/>
  </p:clrMapOvr>
  <mc:AlternateContent xmlns:mc="http://schemas.openxmlformats.org/markup-compatibility/2006">
    <mc:Choice xmlns="" xmlns:p14="http://schemas.microsoft.com/office/powerpoint/2010/main" Requires="p14">
      <p:transition>
        <p14:flip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4" name="0445 - drum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0" y="2636912"/>
            <a:ext cx="9067800" cy="3701792"/>
          </a:xfrm>
          <a:prstGeom prst="roundRect">
            <a:avLst/>
          </a:prstGeom>
          <a:blipFill>
            <a:blip r:embed="rId5" cstate="print">
              <a:duotone>
                <a:schemeClr val="accent3">
                  <a:shade val="45000"/>
                  <a:satMod val="135000"/>
                </a:schemeClr>
                <a:prstClr val="white"/>
              </a:duotone>
              <a:lum bright="-22000" contrast="63000"/>
            </a:blip>
            <a:stretch>
              <a:fillRect/>
            </a:stretch>
          </a:blipFill>
          <a:ln>
            <a:noFill/>
          </a:ln>
          <a:effectLst>
            <a:glow rad="101600">
              <a:schemeClr val="bg1">
                <a:lumMod val="9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dirty="0">
              <a:latin typeface="Times New Roman" pitchFamily="18" charset="0"/>
            </a:endParaRPr>
          </a:p>
        </p:txBody>
      </p:sp>
      <p:sp>
        <p:nvSpPr>
          <p:cNvPr id="9" name="Rectangle 1"/>
          <p:cNvSpPr>
            <a:spLocks noChangeArrowheads="1"/>
          </p:cNvSpPr>
          <p:nvPr/>
        </p:nvSpPr>
        <p:spPr bwMode="auto">
          <a:xfrm>
            <a:off x="1259632" y="3220521"/>
            <a:ext cx="6248400" cy="2800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ar-SA" sz="4400" b="1" dirty="0">
                <a:ln w="18415" cmpd="sng">
                  <a:solidFill>
                    <a:srgbClr val="FFFFFF"/>
                  </a:solidFill>
                  <a:prstDash val="solid"/>
                </a:ln>
                <a:solidFill>
                  <a:srgbClr val="FFFFFF"/>
                </a:solidFill>
                <a:effectLst>
                  <a:outerShdw blurRad="63500" dir="3600000" algn="tl" rotWithShape="0">
                    <a:srgbClr val="000000">
                      <a:alpha val="70000"/>
                    </a:srgbClr>
                  </a:outerShdw>
                </a:effectLst>
              </a:rPr>
              <a:t>اكتب دراسة نقدية المشروع الشعري (محمود سامي البارودي يرثي زوجته) مطبّقاً مقاييس نقد الشعر التي درستها.</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4" name="Group 3"/>
          <p:cNvGrpSpPr/>
          <p:nvPr/>
        </p:nvGrpSpPr>
        <p:grpSpPr>
          <a:xfrm>
            <a:off x="971600" y="260648"/>
            <a:ext cx="7324085" cy="1998512"/>
            <a:chOff x="1560842" y="3582825"/>
            <a:chExt cx="6344737" cy="1862399"/>
          </a:xfrm>
        </p:grpSpPr>
        <p:sp>
          <p:nvSpPr>
            <p:cNvPr id="5" name="Pentagon 4"/>
            <p:cNvSpPr/>
            <p:nvPr/>
          </p:nvSpPr>
          <p:spPr>
            <a:xfrm>
              <a:off x="1892910" y="3717032"/>
              <a:ext cx="6012669" cy="1728192"/>
            </a:xfrm>
            <a:prstGeom prst="homePlate">
              <a:avLst/>
            </a:prstGeom>
            <a:gradFill>
              <a:gsLst>
                <a:gs pos="0">
                  <a:srgbClr val="FF5B96"/>
                </a:gs>
                <a:gs pos="50000">
                  <a:schemeClr val="bg1"/>
                </a:gs>
                <a:gs pos="100000">
                  <a:srgbClr val="FFCCFF"/>
                </a:gs>
              </a:gsLst>
              <a:lin ang="5400000" scaled="0"/>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00CC"/>
                </a:solidFill>
                <a:latin typeface="Times New Roman" pitchFamily="18" charset="0"/>
              </a:endParaRPr>
            </a:p>
          </p:txBody>
        </p:sp>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560842" y="3582825"/>
              <a:ext cx="762000" cy="1638300"/>
            </a:xfrm>
            <a:prstGeom prst="rect">
              <a:avLst/>
            </a:prstGeom>
          </p:spPr>
        </p:pic>
      </p:grpSp>
      <p:sp>
        <p:nvSpPr>
          <p:cNvPr id="7" name="TextBox 6"/>
          <p:cNvSpPr txBox="1"/>
          <p:nvPr/>
        </p:nvSpPr>
        <p:spPr>
          <a:xfrm>
            <a:off x="1713369" y="877505"/>
            <a:ext cx="5926004" cy="830997"/>
          </a:xfrm>
          <a:prstGeom prst="rect">
            <a:avLst/>
          </a:prstGeom>
          <a:noFill/>
        </p:spPr>
        <p:txBody>
          <a:bodyPr wrap="square" rtlCol="1">
            <a:spAutoFit/>
          </a:bodyPr>
          <a:lstStyle/>
          <a:p>
            <a:pPr algn="ctr"/>
            <a:r>
              <a:rPr lang="ar-SA" sz="4800" b="1" dirty="0">
                <a:ln>
                  <a:solidFill>
                    <a:srgbClr val="FF0000"/>
                  </a:solidFill>
                </a:ln>
                <a:solidFill>
                  <a:srgbClr val="0000CC"/>
                </a:solidFill>
              </a:rPr>
              <a:t>الخطوة الثانية من المشروع:</a:t>
            </a:r>
            <a:endParaRPr lang="en-US" sz="4800" dirty="0">
              <a:ln>
                <a:solidFill>
                  <a:srgbClr val="FF0000"/>
                </a:solidFill>
              </a:ln>
              <a:solidFill>
                <a:srgbClr val="0000CC"/>
              </a:solidFill>
            </a:endParaRPr>
          </a:p>
        </p:txBody>
      </p:sp>
    </p:spTree>
    <p:extLst>
      <p:ext uri="{BB962C8B-B14F-4D97-AF65-F5344CB8AC3E}">
        <p14:creationId xmlns="" xmlns:p14="http://schemas.microsoft.com/office/powerpoint/2010/main" val="2001578718"/>
      </p:ext>
    </p:extLst>
  </p:cSld>
  <p:clrMapOvr>
    <a:masterClrMapping/>
  </p:clrMapOvr>
  <mc:AlternateContent xmlns:mc="http://schemas.openxmlformats.org/markup-compatibility/2006">
    <mc:Choice xmlns="" xmlns:p14="http://schemas.microsoft.com/office/powerpoint/2010/main" Requires="p14">
      <p:transition>
        <p14:flip dir="l"/>
        <p:sndAc>
          <p:stSnd>
            <p:snd r:embed="rId7"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0191 - boi-yoing 5 ب.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0191 - boi-yoing 5 ب.wav"/>
                                        </p:tgtEl>
                                      </p:cMediaNode>
                                    </p:audio>
                                  </p:sub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from="(-#ppt_w/2)" to="(#ppt_x)" calcmode="lin" valueType="num">
                                      <p:cBhvr>
                                        <p:cTn id="19" dur="300" fill="hold">
                                          <p:stCondLst>
                                            <p:cond delay="0"/>
                                          </p:stCondLst>
                                        </p:cTn>
                                        <p:tgtEl>
                                          <p:spTgt spid="8"/>
                                        </p:tgtEl>
                                        <p:attrNameLst>
                                          <p:attrName>ppt_x</p:attrName>
                                        </p:attrNameLst>
                                      </p:cBhvr>
                                    </p:anim>
                                    <p:anim from="0" to="-1.0" calcmode="lin" valueType="num">
                                      <p:cBhvr>
                                        <p:cTn id="20" dur="100" decel="50000" autoRev="1" fill="hold">
                                          <p:stCondLst>
                                            <p:cond delay="300"/>
                                          </p:stCondLst>
                                        </p:cTn>
                                        <p:tgtEl>
                                          <p:spTgt spid="8"/>
                                        </p:tgtEl>
                                        <p:attrNameLst>
                                          <p:attrName>xshear</p:attrName>
                                        </p:attrNameLst>
                                      </p:cBhvr>
                                    </p:anim>
                                    <p:animScale>
                                      <p:cBhvr>
                                        <p:cTn id="21" dur="100" decel="100000" autoRev="1" fill="hold">
                                          <p:stCondLst>
                                            <p:cond delay="300"/>
                                          </p:stCondLst>
                                        </p:cTn>
                                        <p:tgtEl>
                                          <p:spTgt spid="8"/>
                                        </p:tgtEl>
                                      </p:cBhvr>
                                      <p:from x="100000" y="100000"/>
                                      <p:to x="80000" y="100000"/>
                                    </p:animScale>
                                    <p:anim by="(#ppt_h/3+#ppt_w*0.1)" calcmode="lin" valueType="num">
                                      <p:cBhvr additive="sum">
                                        <p:cTn id="22" dur="100" decel="100000" autoRev="1" fill="hold">
                                          <p:stCondLst>
                                            <p:cond delay="300"/>
                                          </p:stCondLst>
                                        </p:cTn>
                                        <p:tgtEl>
                                          <p:spTgt spid="8"/>
                                        </p:tgtEl>
                                        <p:attrNameLst>
                                          <p:attrName>ppt_x</p:attrName>
                                        </p:attrNameLst>
                                      </p:cBhvr>
                                    </p:anim>
                                  </p:childTnLst>
                                  <p:subTnLst>
                                    <p:audio>
                                      <p:cMediaNode>
                                        <p:cTn display="0" masterRel="sameClick">
                                          <p:stCondLst>
                                            <p:cond evt="begin" delay="0">
                                              <p:tn val="17"/>
                                            </p:cond>
                                          </p:stCondLst>
                                          <p:endCondLst>
                                            <p:cond evt="onStopAudio" delay="0">
                                              <p:tgtEl>
                                                <p:sldTgt/>
                                              </p:tgtEl>
                                            </p:cond>
                                          </p:endCondLst>
                                        </p:cTn>
                                        <p:tgtEl>
                                          <p:sndTgt r:embed="rId4" name="0963 - reverb.wav"/>
                                        </p:tgtEl>
                                      </p:cMediaNode>
                                    </p:audio>
                                  </p:subTnLst>
                                </p:cTn>
                              </p:par>
                              <p:par>
                                <p:cTn id="23" presetID="34"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from="(-#ppt_w/2)" to="(#ppt_x)" calcmode="lin" valueType="num">
                                      <p:cBhvr>
                                        <p:cTn id="25" dur="300" fill="hold">
                                          <p:stCondLst>
                                            <p:cond delay="0"/>
                                          </p:stCondLst>
                                        </p:cTn>
                                        <p:tgtEl>
                                          <p:spTgt spid="9"/>
                                        </p:tgtEl>
                                        <p:attrNameLst>
                                          <p:attrName>ppt_x</p:attrName>
                                        </p:attrNameLst>
                                      </p:cBhvr>
                                    </p:anim>
                                    <p:anim from="0" to="-1.0" calcmode="lin" valueType="num">
                                      <p:cBhvr>
                                        <p:cTn id="26" dur="100" decel="50000" autoRev="1" fill="hold">
                                          <p:stCondLst>
                                            <p:cond delay="300"/>
                                          </p:stCondLst>
                                        </p:cTn>
                                        <p:tgtEl>
                                          <p:spTgt spid="9"/>
                                        </p:tgtEl>
                                        <p:attrNameLst>
                                          <p:attrName>xshear</p:attrName>
                                        </p:attrNameLst>
                                      </p:cBhvr>
                                    </p:anim>
                                    <p:animScale>
                                      <p:cBhvr>
                                        <p:cTn id="27" dur="100" decel="100000" autoRev="1" fill="hold">
                                          <p:stCondLst>
                                            <p:cond delay="300"/>
                                          </p:stCondLst>
                                        </p:cTn>
                                        <p:tgtEl>
                                          <p:spTgt spid="9"/>
                                        </p:tgtEl>
                                      </p:cBhvr>
                                      <p:from x="100000" y="100000"/>
                                      <p:to x="80000" y="100000"/>
                                    </p:animScale>
                                    <p:anim by="(#ppt_h/3+#ppt_w*0.1)" calcmode="lin" valueType="num">
                                      <p:cBhvr additive="sum">
                                        <p:cTn id="28" dur="100" decel="100000" autoRev="1" fill="hold">
                                          <p:stCondLst>
                                            <p:cond delay="3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8662" y="1571612"/>
            <a:ext cx="7215238" cy="3571900"/>
            <a:chOff x="928662" y="1785926"/>
            <a:chExt cx="7215238" cy="3571900"/>
          </a:xfrm>
        </p:grpSpPr>
        <p:grpSp>
          <p:nvGrpSpPr>
            <p:cNvPr id="3" name="Group 6"/>
            <p:cNvGrpSpPr/>
            <p:nvPr/>
          </p:nvGrpSpPr>
          <p:grpSpPr>
            <a:xfrm>
              <a:off x="928662" y="1785926"/>
              <a:ext cx="7215238" cy="3571900"/>
              <a:chOff x="928662" y="1928802"/>
              <a:chExt cx="7215238" cy="3571900"/>
            </a:xfrm>
            <a:scene3d>
              <a:camera prst="orthographicFront">
                <a:rot lat="0" lon="0" rev="0"/>
              </a:camera>
              <a:lightRig rig="glow" dir="t">
                <a:rot lat="0" lon="0" rev="14100000"/>
              </a:lightRig>
            </a:scene3d>
          </p:grpSpPr>
          <p:sp>
            <p:nvSpPr>
              <p:cNvPr id="5" name="L-Shape 4"/>
              <p:cNvSpPr/>
              <p:nvPr/>
            </p:nvSpPr>
            <p:spPr>
              <a:xfrm flipH="1">
                <a:off x="6572264" y="2214554"/>
                <a:ext cx="1571636" cy="3286148"/>
              </a:xfrm>
              <a:prstGeom prst="corner">
                <a:avLst>
                  <a:gd name="adj1" fmla="val 21848"/>
                  <a:gd name="adj2" fmla="val 25601"/>
                </a:avLst>
              </a:prstGeom>
              <a:solidFill>
                <a:srgbClr val="002060"/>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ed Rectangle 5"/>
              <p:cNvSpPr/>
              <p:nvPr/>
            </p:nvSpPr>
            <p:spPr>
              <a:xfrm>
                <a:off x="1928794" y="2214554"/>
                <a:ext cx="6072230" cy="3071834"/>
              </a:xfrm>
              <a:prstGeom prst="roundRect">
                <a:avLst/>
              </a:prstGeom>
              <a:gradFill flip="none" rotWithShape="1">
                <a:gsLst>
                  <a:gs pos="0">
                    <a:srgbClr val="3366FF">
                      <a:tint val="66000"/>
                      <a:satMod val="160000"/>
                    </a:srgbClr>
                  </a:gs>
                  <a:gs pos="50000">
                    <a:srgbClr val="3366FF">
                      <a:tint val="44500"/>
                      <a:satMod val="160000"/>
                    </a:srgbClr>
                  </a:gs>
                  <a:gs pos="100000">
                    <a:srgbClr val="3366FF">
                      <a:tint val="23500"/>
                      <a:satMod val="160000"/>
                    </a:srgbClr>
                  </a:gs>
                </a:gsLst>
                <a:lin ang="108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Cloud 6"/>
              <p:cNvSpPr/>
              <p:nvPr/>
            </p:nvSpPr>
            <p:spPr>
              <a:xfrm>
                <a:off x="928662" y="1928802"/>
                <a:ext cx="3786214" cy="3500462"/>
              </a:xfrm>
              <a:prstGeom prst="cloud">
                <a:avLst/>
              </a:prstGeom>
              <a:gradFill flip="none" rotWithShape="1">
                <a:gsLst>
                  <a:gs pos="0">
                    <a:srgbClr val="6600CC">
                      <a:shade val="30000"/>
                      <a:satMod val="115000"/>
                    </a:srgbClr>
                  </a:gs>
                  <a:gs pos="50000">
                    <a:srgbClr val="6600CC">
                      <a:shade val="67500"/>
                      <a:satMod val="115000"/>
                    </a:srgbClr>
                  </a:gs>
                  <a:gs pos="100000">
                    <a:srgbClr val="6600CC">
                      <a:shade val="100000"/>
                      <a:satMod val="115000"/>
                    </a:srgbClr>
                  </a:gs>
                </a:gsLst>
                <a:lin ang="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Display 2"/>
              <p:cNvSpPr/>
              <p:nvPr/>
            </p:nvSpPr>
            <p:spPr>
              <a:xfrm>
                <a:off x="1357290" y="2428868"/>
                <a:ext cx="6500858" cy="2643206"/>
              </a:xfrm>
              <a:prstGeom prst="flowChartDisplay">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4" name="TextBox 3"/>
            <p:cNvSpPr txBox="1"/>
            <p:nvPr/>
          </p:nvSpPr>
          <p:spPr>
            <a:xfrm>
              <a:off x="1881866" y="2995242"/>
              <a:ext cx="5786478" cy="1323439"/>
            </a:xfrm>
            <a:prstGeom prst="rect">
              <a:avLst/>
            </a:prstGeom>
            <a:noFill/>
          </p:spPr>
          <p:txBody>
            <a:bodyPr wrap="square" rtlCol="1">
              <a:spAutoFit/>
            </a:bodyPr>
            <a:lstStyle/>
            <a:p>
              <a:pPr marL="441325" lvl="0" indent="-441325" algn="ctr">
                <a:buFont typeface="Arial" pitchFamily="34" charset="0"/>
                <a:buChar char="•"/>
              </a:pPr>
              <a:r>
                <a:rPr lang="ar-SA" sz="8000" b="1" dirty="0">
                  <a:ln w="18415" cmpd="sng">
                    <a:solidFill>
                      <a:srgbClr val="FFFFFF"/>
                    </a:solidFill>
                    <a:prstDash val="solid"/>
                  </a:ln>
                  <a:solidFill>
                    <a:srgbClr val="FFFFFF"/>
                  </a:solidFill>
                  <a:effectLst>
                    <a:outerShdw blurRad="63500" dir="3600000" algn="tl" rotWithShape="0">
                      <a:srgbClr val="000000">
                        <a:alpha val="70000"/>
                      </a:srgbClr>
                    </a:outerShdw>
                  </a:effectLst>
                </a:rPr>
                <a:t>الوزن </a:t>
              </a:r>
              <a:r>
                <a:rPr lang="ar-SA" sz="8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الشعري</a:t>
              </a:r>
              <a:endParaRPr lang="en-US" sz="8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 xmlns:p14="http://schemas.microsoft.com/office/powerpoint/2010/main" val="2806099941"/>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162 -  خطأ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259632" y="1196752"/>
            <a:ext cx="6858000" cy="4401205"/>
          </a:xfrm>
          <a:prstGeom prst="rect">
            <a:avLst/>
          </a:prstGeom>
        </p:spPr>
        <p:txBody>
          <a:bodyPr wrap="square">
            <a:spAutoFit/>
          </a:bodyPr>
          <a:lstStyle/>
          <a:p>
            <a:pPr algn="ctr"/>
            <a:r>
              <a:rPr lang="ar-SA" sz="4000" b="1" dirty="0"/>
              <a:t>ويراد به البحر الشعري الذي صيغت عليه القصيدة، فالشعر العربي قد بلغ مرحلة النضج والاستقرار، بالتزامه الأوزانَ الشعرية، التي اكتشفها الخليل بن أحمد، ونسبة هذه البحور إلى الخليل لا تعني أنه صنعها في الشعر وأوجدها فيه، بل كان دوره اكتشافها فحسب.</a:t>
            </a:r>
            <a:endParaRPr lang="en-US" sz="4000" dirty="0"/>
          </a:p>
        </p:txBody>
      </p:sp>
    </p:spTree>
    <p:extLst>
      <p:ext uri="{BB962C8B-B14F-4D97-AF65-F5344CB8AC3E}">
        <p14:creationId xmlns="" xmlns:p14="http://schemas.microsoft.com/office/powerpoint/2010/main" val="3105652720"/>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353 - conga beat.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3" name="0353 - conga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1259632" y="1515556"/>
            <a:ext cx="6858000" cy="3785652"/>
          </a:xfrm>
          <a:prstGeom prst="rect">
            <a:avLst/>
          </a:prstGeom>
        </p:spPr>
        <p:txBody>
          <a:bodyPr wrap="square">
            <a:spAutoFit/>
          </a:bodyPr>
          <a:lstStyle/>
          <a:p>
            <a:pPr algn="ctr"/>
            <a:r>
              <a:rPr lang="ar-SA" sz="4000" b="1" dirty="0"/>
              <a:t>والتزام الشعراء العرب بتلك البحور الشعرية طوال تلك العصور المختلفة إلى يومنا هذا يعد دليلاً على أن الذائقة العربية لا تستسيغ الشعر إلا وفق هذه البحور الفنية التتي اختص بدراستها علم مستقل هو علم العروض والقافية.</a:t>
            </a:r>
            <a:endParaRPr lang="en-US" sz="4000" dirty="0"/>
          </a:p>
        </p:txBody>
      </p:sp>
    </p:spTree>
    <p:extLst>
      <p:ext uri="{BB962C8B-B14F-4D97-AF65-F5344CB8AC3E}">
        <p14:creationId xmlns="" xmlns:p14="http://schemas.microsoft.com/office/powerpoint/2010/main" val="3632151356"/>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0353 - conga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406" y="71414"/>
            <a:ext cx="9001188" cy="6572296"/>
            <a:chOff x="71406" y="71414"/>
            <a:chExt cx="9001188" cy="6572296"/>
          </a:xfrm>
          <a:scene3d>
            <a:camera prst="orthographicFront">
              <a:rot lat="0" lon="0" rev="0"/>
            </a:camera>
            <a:lightRig rig="glow" dir="t">
              <a:rot lat="0" lon="0" rev="14100000"/>
            </a:lightRig>
          </a:scene3d>
        </p:grpSpPr>
        <p:sp>
          <p:nvSpPr>
            <p:cNvPr id="3" name="Rounded Rectangle 2"/>
            <p:cNvSpPr/>
            <p:nvPr/>
          </p:nvSpPr>
          <p:spPr>
            <a:xfrm>
              <a:off x="1357290" y="571480"/>
              <a:ext cx="7715304" cy="6072230"/>
            </a:xfrm>
            <a:prstGeom prst="roundRect">
              <a:avLst/>
            </a:prstGeom>
            <a:gradFill>
              <a:gsLst>
                <a:gs pos="0">
                  <a:schemeClr val="accent3">
                    <a:lumMod val="40000"/>
                    <a:lumOff val="60000"/>
                  </a:schemeClr>
                </a:gs>
                <a:gs pos="50000">
                  <a:schemeClr val="bg1"/>
                </a:gs>
                <a:gs pos="100000">
                  <a:schemeClr val="bg2">
                    <a:lumMod val="90000"/>
                  </a:schemeClr>
                </a:gs>
              </a:gsLst>
              <a:lin ang="162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L-Shape 3"/>
            <p:cNvSpPr/>
            <p:nvPr/>
          </p:nvSpPr>
          <p:spPr>
            <a:xfrm>
              <a:off x="142844" y="1428736"/>
              <a:ext cx="1785950" cy="5143536"/>
            </a:xfrm>
            <a:prstGeom prst="corner">
              <a:avLst/>
            </a:prstGeom>
            <a:solidFill>
              <a:schemeClr val="tx1">
                <a:lumMod val="75000"/>
                <a:lumOff val="25000"/>
              </a:schemeClr>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Explosion 2 4"/>
            <p:cNvSpPr/>
            <p:nvPr/>
          </p:nvSpPr>
          <p:spPr>
            <a:xfrm>
              <a:off x="7000892" y="71414"/>
              <a:ext cx="2000264" cy="1071570"/>
            </a:xfrm>
            <a:prstGeom prst="irregularSeal2">
              <a:avLst/>
            </a:prstGeom>
            <a:solidFill>
              <a:srgbClr val="6600CC"/>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Moon 5"/>
            <p:cNvSpPr/>
            <p:nvPr/>
          </p:nvSpPr>
          <p:spPr>
            <a:xfrm>
              <a:off x="71406" y="71438"/>
              <a:ext cx="1571604" cy="1928802"/>
            </a:xfrm>
            <a:prstGeom prst="moon">
              <a:avLst/>
            </a:prstGeom>
            <a:solidFill>
              <a:srgbClr val="CC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428596" y="500042"/>
              <a:ext cx="8286808" cy="5857916"/>
            </a:xfrm>
            <a:prstGeom prst="rect">
              <a:avLst/>
            </a:prstGeom>
            <a:gradFill flip="none" rotWithShape="1">
              <a:gsLst>
                <a:gs pos="0">
                  <a:schemeClr val="accent4">
                    <a:lumMod val="40000"/>
                    <a:lumOff val="60000"/>
                  </a:schemeClr>
                </a:gs>
                <a:gs pos="50000">
                  <a:schemeClr val="bg1"/>
                </a:gs>
                <a:gs pos="100000">
                  <a:schemeClr val="accent5">
                    <a:lumMod val="20000"/>
                    <a:lumOff val="80000"/>
                  </a:scheme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8" name="Rectangle 7"/>
          <p:cNvSpPr/>
          <p:nvPr/>
        </p:nvSpPr>
        <p:spPr>
          <a:xfrm>
            <a:off x="755576" y="980728"/>
            <a:ext cx="7743804" cy="5016758"/>
          </a:xfrm>
          <a:prstGeom prst="rect">
            <a:avLst/>
          </a:prstGeom>
        </p:spPr>
        <p:txBody>
          <a:bodyPr wrap="square">
            <a:spAutoFit/>
          </a:bodyPr>
          <a:lstStyle/>
          <a:p>
            <a:pPr algn="ctr"/>
            <a:r>
              <a:rPr lang="ar-SA" sz="4000" b="1" dirty="0"/>
              <a:t>ويرى بعض النقاد أن ثمة علاقة بين موضوع القصيدة وغرضها من جهة، وبين الوزن الشعري الذي بنى عليه الشاعر قصيدته من جهة أخرى، فالبحور ذوات التفعيلات الطويلة أو الكثيرة، تصلح غالباً للموضوعات الحماسية ونحوها، كما أن البحور الخفيفة تصلح لغرض الغزل ونحوه، وهي علاقة ظاهرة لكنها لا تمثل قاعدة مطردة.</a:t>
            </a:r>
            <a:endParaRPr lang="en-US" sz="4000" dirty="0"/>
          </a:p>
        </p:txBody>
      </p:sp>
    </p:spTree>
    <p:extLst>
      <p:ext uri="{BB962C8B-B14F-4D97-AF65-F5344CB8AC3E}">
        <p14:creationId xmlns="" xmlns:p14="http://schemas.microsoft.com/office/powerpoint/2010/main" val="1398353281"/>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0353 - conga be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8662" y="1571612"/>
            <a:ext cx="7215238" cy="3571900"/>
            <a:chOff x="928662" y="1785926"/>
            <a:chExt cx="7215238" cy="3571900"/>
          </a:xfrm>
        </p:grpSpPr>
        <p:grpSp>
          <p:nvGrpSpPr>
            <p:cNvPr id="3" name="Group 6"/>
            <p:cNvGrpSpPr/>
            <p:nvPr/>
          </p:nvGrpSpPr>
          <p:grpSpPr>
            <a:xfrm>
              <a:off x="928662" y="1785926"/>
              <a:ext cx="7215238" cy="3571900"/>
              <a:chOff x="928662" y="1928802"/>
              <a:chExt cx="7215238" cy="3571900"/>
            </a:xfrm>
            <a:scene3d>
              <a:camera prst="orthographicFront">
                <a:rot lat="0" lon="0" rev="0"/>
              </a:camera>
              <a:lightRig rig="glow" dir="t">
                <a:rot lat="0" lon="0" rev="14100000"/>
              </a:lightRig>
            </a:scene3d>
          </p:grpSpPr>
          <p:sp>
            <p:nvSpPr>
              <p:cNvPr id="5" name="L-Shape 4"/>
              <p:cNvSpPr/>
              <p:nvPr/>
            </p:nvSpPr>
            <p:spPr>
              <a:xfrm flipH="1">
                <a:off x="6572264" y="2214554"/>
                <a:ext cx="1571636" cy="3286148"/>
              </a:xfrm>
              <a:prstGeom prst="corner">
                <a:avLst>
                  <a:gd name="adj1" fmla="val 21848"/>
                  <a:gd name="adj2" fmla="val 25601"/>
                </a:avLst>
              </a:prstGeom>
              <a:solidFill>
                <a:srgbClr val="002060"/>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ed Rectangle 5"/>
              <p:cNvSpPr/>
              <p:nvPr/>
            </p:nvSpPr>
            <p:spPr>
              <a:xfrm>
                <a:off x="1928794" y="2214554"/>
                <a:ext cx="6072230" cy="3071834"/>
              </a:xfrm>
              <a:prstGeom prst="roundRect">
                <a:avLst/>
              </a:prstGeom>
              <a:gradFill flip="none" rotWithShape="1">
                <a:gsLst>
                  <a:gs pos="0">
                    <a:srgbClr val="3366FF">
                      <a:tint val="66000"/>
                      <a:satMod val="160000"/>
                    </a:srgbClr>
                  </a:gs>
                  <a:gs pos="50000">
                    <a:srgbClr val="3366FF">
                      <a:tint val="44500"/>
                      <a:satMod val="160000"/>
                    </a:srgbClr>
                  </a:gs>
                  <a:gs pos="100000">
                    <a:srgbClr val="3366FF">
                      <a:tint val="23500"/>
                      <a:satMod val="160000"/>
                    </a:srgbClr>
                  </a:gs>
                </a:gsLst>
                <a:lin ang="108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Cloud 6"/>
              <p:cNvSpPr/>
              <p:nvPr/>
            </p:nvSpPr>
            <p:spPr>
              <a:xfrm>
                <a:off x="928662" y="1928802"/>
                <a:ext cx="3786214" cy="3500462"/>
              </a:xfrm>
              <a:prstGeom prst="cloud">
                <a:avLst/>
              </a:prstGeom>
              <a:gradFill flip="none" rotWithShape="1">
                <a:gsLst>
                  <a:gs pos="0">
                    <a:srgbClr val="6600CC">
                      <a:shade val="30000"/>
                      <a:satMod val="115000"/>
                    </a:srgbClr>
                  </a:gs>
                  <a:gs pos="50000">
                    <a:srgbClr val="6600CC">
                      <a:shade val="67500"/>
                      <a:satMod val="115000"/>
                    </a:srgbClr>
                  </a:gs>
                  <a:gs pos="100000">
                    <a:srgbClr val="6600CC">
                      <a:shade val="100000"/>
                      <a:satMod val="115000"/>
                    </a:srgbClr>
                  </a:gs>
                </a:gsLst>
                <a:lin ang="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Flowchart: Display 2"/>
              <p:cNvSpPr/>
              <p:nvPr/>
            </p:nvSpPr>
            <p:spPr>
              <a:xfrm>
                <a:off x="1357290" y="2428868"/>
                <a:ext cx="6500858" cy="2643206"/>
              </a:xfrm>
              <a:prstGeom prst="flowChartDisplay">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4" name="TextBox 3"/>
            <p:cNvSpPr txBox="1"/>
            <p:nvPr/>
          </p:nvSpPr>
          <p:spPr>
            <a:xfrm>
              <a:off x="1881866" y="2923234"/>
              <a:ext cx="5786478" cy="1569660"/>
            </a:xfrm>
            <a:prstGeom prst="rect">
              <a:avLst/>
            </a:prstGeom>
            <a:noFill/>
          </p:spPr>
          <p:txBody>
            <a:bodyPr wrap="square" rtlCol="1">
              <a:spAutoFit/>
            </a:bodyPr>
            <a:lstStyle/>
            <a:p>
              <a:pPr marL="441325" lvl="0" indent="-441325" algn="ctr">
                <a:buFont typeface="Arial" pitchFamily="34" charset="0"/>
                <a:buChar char="•"/>
              </a:pPr>
              <a:r>
                <a:rPr lang="ar-SA" sz="9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a:t>
              </a:r>
              <a:r>
                <a:rPr lang="ar-EG" sz="9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قافية</a:t>
              </a:r>
              <a:endParaRPr lang="en-US" sz="9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 xmlns:p14="http://schemas.microsoft.com/office/powerpoint/2010/main" val="2813754545"/>
      </p:ext>
    </p:extLst>
  </p:cSld>
  <p:clrMapOvr>
    <a:masterClrMapping/>
  </p:clrMapOvr>
  <mc:AlternateContent xmlns:mc="http://schemas.openxmlformats.org/markup-compatibility/2006">
    <mc:Choice xmlns="" xmlns:p14="http://schemas.microsoft.com/office/powerpoint/2010/main" Requires="p14">
      <p:transition>
        <p14:flip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162 -  خطأ ا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1226</Words>
  <Application>Microsoft Office PowerPoint</Application>
  <PresentationFormat>عرض على الشاشة (3:4)‏</PresentationFormat>
  <Paragraphs>103</Paragraphs>
  <Slides>46</Slides>
  <Notes>0</Notes>
  <HiddenSlides>0</HiddenSlides>
  <MMClips>0</MMClips>
  <ScaleCrop>false</ScaleCrop>
  <HeadingPairs>
    <vt:vector size="4" baseType="variant">
      <vt:variant>
        <vt:lpstr>سمة</vt:lpstr>
      </vt:variant>
      <vt:variant>
        <vt:i4>1</vt:i4>
      </vt:variant>
      <vt:variant>
        <vt:lpstr>عناوين الشرائح</vt:lpstr>
      </vt:variant>
      <vt:variant>
        <vt:i4>46</vt:i4>
      </vt:variant>
    </vt:vector>
  </HeadingPairs>
  <TitlesOfParts>
    <vt:vector size="47"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البلاغة والنقد 2 – كتاب الطالب – المستوى الخامس – النظام الفصلي للتعليم الثانوي – المسار الأدبي ومدارس تحفيظ القرآن الكريم – الوحدة الثانية</dc:title>
  <dc:subject>5 - الدرس الخامس: مقاييس نقد الشعر (4 – مقاييس نقد الأسلوب)</dc:subject>
  <dc:creator>أ/ بندر الحازمي</dc:creator>
  <cp:keywords>حقيبة إنجاز المعلم والمعلمة</cp:keywords>
  <cp:lastModifiedBy>secretools world</cp:lastModifiedBy>
  <cp:revision>57</cp:revision>
  <dcterms:created xsi:type="dcterms:W3CDTF">2016-08-29T12:04:44Z</dcterms:created>
  <dcterms:modified xsi:type="dcterms:W3CDTF">2016-09-26T07:36:53Z</dcterms:modified>
</cp:coreProperties>
</file>