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Override2.xml" ContentType="application/vnd.openxmlformats-officedocument.themeOverride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96" r:id="rId2"/>
    <p:sldMasterId id="2147483708" r:id="rId3"/>
    <p:sldMasterId id="2147483720" r:id="rId4"/>
    <p:sldMasterId id="2147483732" r:id="rId5"/>
  </p:sldMasterIdLst>
  <p:notesMasterIdLst>
    <p:notesMasterId r:id="rId24"/>
  </p:notesMasterIdLst>
  <p:sldIdLst>
    <p:sldId id="299" r:id="rId6"/>
    <p:sldId id="258" r:id="rId7"/>
    <p:sldId id="283" r:id="rId8"/>
    <p:sldId id="300" r:id="rId9"/>
    <p:sldId id="302" r:id="rId10"/>
    <p:sldId id="275" r:id="rId11"/>
    <p:sldId id="303" r:id="rId12"/>
    <p:sldId id="304" r:id="rId13"/>
    <p:sldId id="305" r:id="rId14"/>
    <p:sldId id="306" r:id="rId15"/>
    <p:sldId id="307" r:id="rId16"/>
    <p:sldId id="265" r:id="rId17"/>
    <p:sldId id="266" r:id="rId18"/>
    <p:sldId id="308" r:id="rId19"/>
    <p:sldId id="297" r:id="rId20"/>
    <p:sldId id="309" r:id="rId21"/>
    <p:sldId id="287" r:id="rId22"/>
    <p:sldId id="286" r:id="rId2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6600"/>
    <a:srgbClr val="003399"/>
    <a:srgbClr val="990000"/>
    <a:srgbClr val="0033CC"/>
    <a:srgbClr val="CCECFF"/>
    <a:srgbClr val="663300"/>
    <a:srgbClr val="CCFF99"/>
    <a:srgbClr val="CCFFCC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نمط فاتح 1 - تميي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نمط فاتح 3 - تميي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نمط فاتح 1 - تميي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نمط متوسط 4 - تميي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نمط متوسط 1 - تميي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نمط متوسط 1 - تميي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4C1A8A3-306A-4EB7-A6B1-4F7E0EB9C5D6}" styleName="نمط متوسط 3 - تمييز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41" d="100"/>
          <a:sy n="41" d="100"/>
        </p:scale>
        <p:origin x="-100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0F37DFF-89E6-42ED-9027-88AF2C403771}" type="datetimeFigureOut">
              <a:rPr lang="ar-SA" smtClean="0"/>
              <a:pPr/>
              <a:t>15/05/33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A073444-3761-48F8-A261-8EB27020A0C3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C097A3-D002-4A01-95BF-57E3E944323C}" type="slidenum">
              <a:rPr lang="ar-SA" smtClean="0"/>
              <a:pPr/>
              <a:t>1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ar-SA" smtClean="0"/>
              <a:t>مم</a:t>
            </a:r>
          </a:p>
        </p:txBody>
      </p:sp>
      <p:sp>
        <p:nvSpPr>
          <p:cNvPr id="20484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7A1B5D-4FAD-4047-A49B-2E130EB2A422}" type="slidenum">
              <a:rPr lang="ar-SA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3761C-93B8-420B-9522-CF25A7EE941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B8E60A-E9E2-4708-975D-758AFFB3C6F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63464-F4B7-413B-8C68-0F1C5D02444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03F0F-C730-43E9-B261-BC70B72F9385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1BFA8-81F9-4906-97E0-358A63A0ED7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30A57-B978-4E48-957F-93460DFB19FE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3278C-F5F3-415A-91B7-7679BE33FC0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781E8-DFA8-4DB9-8402-890BB83E990B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C28E0-A1B2-4361-A67D-18FA9D01CE9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21050-92C3-453C-B5B5-DDFAC9EC6789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A2870-5FDD-45D7-8050-3AF1DA318B9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EB3D-C8BC-4156-90B6-879F5C2AA5E6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DFF69-8EB6-424D-AF24-38909C0A748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9C12C-C77A-43E6-A59F-6D1972205E3E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AFAB2-B8A7-41A1-A140-8999B0C8B38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73F5D-F768-4392-BADB-4956625C2E1E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BCD3B-B811-4E7F-9023-0B9ADEDAD94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91C32-3684-4FA2-A062-8E5F54F90656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A5B84-92DD-440A-BD2E-A3340402B42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cs typeface="SKR HEAD1" pitchFamily="2" charset="-78"/>
              </a:defRPr>
            </a:lvl1pPr>
            <a:lvl2pPr>
              <a:defRPr>
                <a:cs typeface="SKR HEAD1" pitchFamily="2" charset="-78"/>
              </a:defRPr>
            </a:lvl2pPr>
            <a:lvl3pPr>
              <a:defRPr>
                <a:cs typeface="SKR HEAD1" pitchFamily="2" charset="-78"/>
              </a:defRPr>
            </a:lvl3pPr>
            <a:lvl4pPr>
              <a:defRPr>
                <a:cs typeface="SKR HEAD1" pitchFamily="2" charset="-78"/>
              </a:defRPr>
            </a:lvl4pPr>
            <a:lvl5pPr>
              <a:defRPr>
                <a:cs typeface="SKR HEAD1" pitchFamily="2" charset="-78"/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916C8-9B00-40A0-8ED8-91F8C5571BA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AEC52-E828-4544-AE5F-235825F125E1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188D2-1C68-4EBE-AA2D-DE6886F96F9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4B2D9-46F3-4B0C-9E19-CEAA5FFEE1DB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93B5A-598B-4730-A579-11D395DAFA5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A12E6-314A-44FA-B133-076B94B6A7FE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6F63A-2D61-4B0B-AACC-83AB931C9DF4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D78B9-CB2D-4427-8432-7ED9C163BBE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77C6A-499B-468A-BA08-21E21296803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8AE48-BDFC-4ED8-B1A7-69E71B54888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54B1B-CEEF-488A-861A-55BD84993A4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B7A36-75F9-4DCB-8B58-A19D7CA829F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BA51D-105C-4DF9-BF0E-710BDB37154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4708A-9A70-46B7-9323-B3E18D6F19B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31853-5B1A-41E2-A57E-538F1D11A27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16F48-3D2D-431F-B7C3-D7934FBED08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45961-7F3C-4FB2-A42B-6505A1C013A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59548-F904-4863-9606-B61F82F73B4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2DF70-D3BA-4EC6-B533-66C37BF7EC7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3D552-177E-4C3C-8D10-80D8AD75376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CF047-636E-4197-B272-2E46F35DBE6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143D7-9041-43AA-BD1F-8B5E65EE156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B7FED-25A7-48C7-AA69-B3E738542BB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37C5C-99CB-4E62-BD0F-3F0D567D47A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D7AD8-9893-44E9-A44E-E4C3676D668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6D31D-0F8A-4BBA-B600-AD965970EA7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23937-0B14-492B-9AA3-6705F847A5A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60350-83E5-45EE-950C-5B175B7F898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ذو زاوية واحدة مخدوشة ودائرية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مثلث قائم الزاوية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شكل حر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ar-SA" noProof="0" smtClean="0"/>
              <a:t>انقر فوق الرمز لإضافة صورة</a:t>
            </a:r>
            <a:endParaRPr lang="en-US" noProof="0" dirty="0"/>
          </a:p>
        </p:txBody>
      </p:sp>
      <p:sp>
        <p:nvSpPr>
          <p:cNvPr id="9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A596F-ADF2-4EE5-A9BA-2882D619913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6B4B0-FE52-4712-82A8-D392A089B2D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2479C-F7D3-4D39-B291-7C0C9662CCC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0E826-C2F5-4536-8EEB-5F4624EB94F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3EC27-67B9-4646-B322-2839D44593F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703A1-CF5F-4109-9CD7-46781FE76A2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307DC-3D54-4330-9219-4783F613773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64C82-F172-42BB-9AD6-F6BBCDB1C97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72687-91ED-4019-BC4B-7776C275E27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EEB59-2F82-4E1D-9580-E5FD0388D3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4C8CD-6B6E-4920-AED0-99E6C69A5CB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B1BE1-2592-4D87-B858-299011E3EF7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8C5DE-6077-421E-8107-E1E577D23A5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37FAC-E0EE-401E-939D-C16533F6E52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69016-BEC1-4A49-B8D3-336B3385382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12D19-2123-4A9F-B02D-2088A54899C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F0A4E-9216-40E2-9093-CD04B7226FA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0E165-62D0-4E1A-B63D-605F2EBADE9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2D051-3B9D-4A15-8F8F-D57B26650BE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AAE99A7F-689A-4C7E-96DF-31BFF6AC3FF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3075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0D7F8F-FD8C-4BCB-8C81-8C5AE15FA564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BE651B9-CF93-452D-8B79-2B7BE895C40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SKR HEAD1 Outlined" pitchFamily="2" charset="-78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>
                <a:latin typeface="+mn-lt"/>
              </a:defRPr>
            </a:lvl1pPr>
          </a:lstStyle>
          <a:p>
            <a:pPr>
              <a:defRPr/>
            </a:pPr>
            <a:fld id="{81EF9A97-43A7-441F-9C1E-B8A3722282D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عنصر نائب للعنوان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9" name="عنصر نائب للنص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F9AF45D-E132-428C-AD74-566A80A3AD4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مجموعة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5pPr>
      <a:lvl6pPr marL="4572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6pPr>
      <a:lvl7pPr marL="9144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7pPr>
      <a:lvl8pPr marL="13716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8pPr>
      <a:lvl9pPr marL="18288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9pPr>
    </p:titleStyle>
    <p:bodyStyle>
      <a:lvl1pPr marL="273050" indent="-273050" algn="r" rtl="1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Majalla UI"/>
          <a:cs typeface="+mn-cs"/>
        </a:defRPr>
      </a:lvl1pPr>
      <a:lvl2pPr marL="639763" indent="-246063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Majalla UI"/>
          <a:cs typeface="+mn-cs"/>
        </a:defRPr>
      </a:lvl2pPr>
      <a:lvl3pPr marL="914400" indent="-246063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Majalla UI"/>
          <a:cs typeface="+mn-cs"/>
        </a:defRPr>
      </a:lvl3pPr>
      <a:lvl4pPr marL="1187450" indent="-209550" algn="r" rtl="1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Majalla UI"/>
          <a:cs typeface="+mn-cs"/>
        </a:defRPr>
      </a:lvl4pPr>
      <a:lvl5pPr marL="1462088" indent="-209550" algn="r" rtl="1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Majalla UI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722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67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cs typeface="+mn-cs"/>
              </a:defRPr>
            </a:lvl1pPr>
          </a:lstStyle>
          <a:p>
            <a:pPr>
              <a:defRPr/>
            </a:pPr>
            <a:fld id="{8CB9F598-DFCA-4C90-87A9-EF5901395FB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ext Box 2"/>
          <p:cNvSpPr txBox="1">
            <a:spLocks noChangeArrowheads="1"/>
          </p:cNvSpPr>
          <p:nvPr/>
        </p:nvSpPr>
        <p:spPr bwMode="auto">
          <a:xfrm>
            <a:off x="1143000" y="71438"/>
            <a:ext cx="7643813" cy="6678612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tabLst>
                <a:tab pos="457200" algn="l"/>
              </a:tabLst>
              <a:defRPr/>
            </a:pPr>
            <a:r>
              <a:rPr lang="ar-SA" sz="3600" b="1" dirty="0">
                <a:solidFill>
                  <a:srgbClr val="C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DTP Naskh" pitchFamily="2" charset="-78"/>
              </a:rPr>
              <a:t>المد اللازم الحرفي متعلق بالحروف المقطعة التي ابتدأ الله عز وجل </a:t>
            </a:r>
            <a:r>
              <a:rPr lang="ar-SA" sz="3600" b="1" dirty="0" err="1">
                <a:solidFill>
                  <a:srgbClr val="C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DTP Naskh" pitchFamily="2" charset="-78"/>
              </a:rPr>
              <a:t>بها</a:t>
            </a:r>
            <a:r>
              <a:rPr lang="ar-SA" sz="3600" b="1" dirty="0">
                <a:solidFill>
                  <a:srgbClr val="C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DTP Naskh" pitchFamily="2" charset="-78"/>
              </a:rPr>
              <a:t> بعض السور.</a:t>
            </a:r>
          </a:p>
          <a:p>
            <a:pPr algn="just">
              <a:buFont typeface="Wingdings 2" pitchFamily="18" charset="2"/>
              <a:buChar char="î"/>
              <a:defRPr/>
            </a:pPr>
            <a:r>
              <a:rPr lang="ar-SA" sz="3600" dirty="0">
                <a:solidFill>
                  <a:srgbClr val="996633"/>
                </a:solidFill>
                <a:cs typeface="DTP Naskh 1" pitchFamily="2" charset="-78"/>
                <a:sym typeface="Wingdings 2"/>
              </a:rPr>
              <a:t>لا بد أن يكون هجاء الحرف على ثلاثة أحرف </a:t>
            </a:r>
          </a:p>
          <a:p>
            <a:pPr algn="just">
              <a:buFont typeface="Wingdings 2" pitchFamily="18" charset="2"/>
              <a:buChar char="î"/>
              <a:defRPr/>
            </a:pPr>
            <a:r>
              <a:rPr lang="ar-SA" sz="3600" dirty="0">
                <a:solidFill>
                  <a:srgbClr val="996633"/>
                </a:solidFill>
                <a:cs typeface="DTP Naskh 1" pitchFamily="2" charset="-78"/>
                <a:sym typeface="Wingdings 2"/>
              </a:rPr>
              <a:t> لابد أن يكون الحرف الثاني من هجائه حرف مد</a:t>
            </a:r>
            <a:endParaRPr lang="ar-SA" sz="3600" dirty="0">
              <a:solidFill>
                <a:srgbClr val="996633"/>
              </a:solidFill>
              <a:latin typeface="Arial" pitchFamily="34" charset="0"/>
              <a:cs typeface="DTP Naskh 1" pitchFamily="2" charset="-78"/>
            </a:endParaRPr>
          </a:p>
          <a:p>
            <a:pPr algn="just">
              <a:buFont typeface="Wingdings 2" pitchFamily="18" charset="2"/>
              <a:buChar char="î"/>
              <a:defRPr/>
            </a:pPr>
            <a:r>
              <a:rPr lang="ar-SA" sz="3600" dirty="0">
                <a:solidFill>
                  <a:srgbClr val="996633"/>
                </a:solidFill>
                <a:latin typeface="Arial" pitchFamily="34" charset="0"/>
                <a:cs typeface="DTP Naskh 1" pitchFamily="2" charset="-78"/>
              </a:rPr>
              <a:t>إذا أتى بعده ساكن </a:t>
            </a:r>
            <a:r>
              <a:rPr lang="ar-SA" sz="3600" dirty="0" err="1">
                <a:solidFill>
                  <a:srgbClr val="996633"/>
                </a:solidFill>
                <a:latin typeface="Arial" pitchFamily="34" charset="0"/>
                <a:cs typeface="DTP Naskh 1" pitchFamily="2" charset="-78"/>
              </a:rPr>
              <a:t>مدغم</a:t>
            </a:r>
            <a:r>
              <a:rPr lang="ar-SA" sz="3600" dirty="0">
                <a:solidFill>
                  <a:srgbClr val="996633"/>
                </a:solidFill>
                <a:latin typeface="Arial" pitchFamily="34" charset="0"/>
                <a:cs typeface="DTP Naskh 1" pitchFamily="2" charset="-78"/>
              </a:rPr>
              <a:t> فيما بعده فهو حرفي </a:t>
            </a:r>
            <a:r>
              <a:rPr lang="ar-SA" sz="3600" dirty="0" smtClean="0">
                <a:solidFill>
                  <a:srgbClr val="996633"/>
                </a:solidFill>
                <a:latin typeface="Arial" pitchFamily="34" charset="0"/>
                <a:cs typeface="DTP Naskh 1" pitchFamily="2" charset="-78"/>
              </a:rPr>
              <a:t>مثقل</a:t>
            </a:r>
            <a:r>
              <a:rPr lang="ar-SA" sz="3600" dirty="0" smtClean="0">
                <a:solidFill>
                  <a:srgbClr val="996633"/>
                </a:solidFill>
                <a:latin typeface="Arial" pitchFamily="34" charset="0"/>
              </a:rPr>
              <a:t> </a:t>
            </a:r>
            <a:endParaRPr lang="ar-SA" sz="3600" dirty="0">
              <a:solidFill>
                <a:srgbClr val="996633"/>
              </a:solidFill>
              <a:latin typeface="Arial" pitchFamily="34" charset="0"/>
            </a:endParaRPr>
          </a:p>
          <a:p>
            <a:pPr algn="just">
              <a:buFont typeface="Wingdings 2" pitchFamily="18" charset="2"/>
              <a:buChar char="î"/>
              <a:defRPr/>
            </a:pPr>
            <a:endParaRPr lang="ar-SA" sz="3600" dirty="0">
              <a:solidFill>
                <a:srgbClr val="996633"/>
              </a:solidFill>
              <a:latin typeface="Arial" pitchFamily="34" charset="0"/>
            </a:endParaRPr>
          </a:p>
          <a:p>
            <a:pPr algn="just">
              <a:defRPr/>
            </a:pPr>
            <a:r>
              <a:rPr lang="ar-SA" sz="3600" dirty="0">
                <a:solidFill>
                  <a:srgbClr val="996633"/>
                </a:solidFill>
                <a:latin typeface="Arial" pitchFamily="34" charset="0"/>
                <a:sym typeface="Wingdings 2"/>
              </a:rPr>
              <a:t>							</a:t>
            </a:r>
            <a:r>
              <a:rPr lang="ar-SA" sz="3600" dirty="0">
                <a:solidFill>
                  <a:srgbClr val="FF0000"/>
                </a:solidFill>
                <a:latin typeface="Arial" pitchFamily="34" charset="0"/>
                <a:sym typeface="Wingdings 2"/>
              </a:rPr>
              <a:t></a:t>
            </a:r>
            <a:endParaRPr lang="ar-SA" sz="3600" dirty="0">
              <a:solidFill>
                <a:srgbClr val="FF0000"/>
              </a:solidFill>
              <a:latin typeface="Arial" pitchFamily="34" charset="0"/>
            </a:endParaRPr>
          </a:p>
          <a:p>
            <a:pPr algn="just">
              <a:defRPr/>
            </a:pPr>
            <a:r>
              <a:rPr lang="ar-SA" sz="3200" dirty="0">
                <a:solidFill>
                  <a:srgbClr val="FF3300"/>
                </a:solidFill>
                <a:latin typeface="Arial" pitchFamily="34" charset="0"/>
                <a:cs typeface="PT Bold Heading" pitchFamily="2" charset="-78"/>
              </a:rPr>
              <a:t>الميم تدغم في الميم فيصبحان حرفا واحدا مشددا.</a:t>
            </a:r>
          </a:p>
          <a:p>
            <a:pPr algn="just">
              <a:buFont typeface="Wingdings 2" pitchFamily="18" charset="2"/>
              <a:buChar char="î"/>
              <a:defRPr/>
            </a:pPr>
            <a:r>
              <a:rPr lang="ar-SA" sz="3600" dirty="0">
                <a:solidFill>
                  <a:srgbClr val="800080"/>
                </a:solidFill>
                <a:latin typeface="Arial" pitchFamily="34" charset="0"/>
                <a:cs typeface="DTP Naskh 1" pitchFamily="2" charset="-78"/>
              </a:rPr>
              <a:t>، وإن كان غير </a:t>
            </a:r>
            <a:r>
              <a:rPr lang="ar-SA" sz="3600" dirty="0" err="1">
                <a:solidFill>
                  <a:srgbClr val="800080"/>
                </a:solidFill>
                <a:latin typeface="Arial" pitchFamily="34" charset="0"/>
                <a:cs typeface="DTP Naskh 1" pitchFamily="2" charset="-78"/>
              </a:rPr>
              <a:t>مدغم</a:t>
            </a:r>
            <a:r>
              <a:rPr lang="ar-SA" sz="3600" dirty="0">
                <a:solidFill>
                  <a:srgbClr val="800080"/>
                </a:solidFill>
                <a:latin typeface="Arial" pitchFamily="34" charset="0"/>
                <a:cs typeface="DTP Naskh 1" pitchFamily="2" charset="-78"/>
              </a:rPr>
              <a:t> فهو حرفي مخفف .</a:t>
            </a:r>
          </a:p>
          <a:p>
            <a:pPr algn="just">
              <a:defRPr/>
            </a:pPr>
            <a:r>
              <a:rPr lang="ar-SA" sz="3600" dirty="0">
                <a:solidFill>
                  <a:srgbClr val="996633"/>
                </a:solidFill>
                <a:latin typeface="Arial" pitchFamily="34" charset="0"/>
              </a:rPr>
              <a:t>	</a:t>
            </a:r>
          </a:p>
          <a:p>
            <a:pPr algn="just">
              <a:defRPr/>
            </a:pPr>
            <a:r>
              <a:rPr lang="ar-SA" sz="3600" dirty="0">
                <a:solidFill>
                  <a:srgbClr val="FF0000"/>
                </a:solidFill>
                <a:latin typeface="Arial" pitchFamily="34" charset="0"/>
                <a:sym typeface="Wingdings 2"/>
              </a:rPr>
              <a:t>							</a:t>
            </a:r>
            <a:r>
              <a:rPr lang="ar-SA" sz="3600" dirty="0">
                <a:solidFill>
                  <a:srgbClr val="800080"/>
                </a:solidFill>
                <a:latin typeface="Arial" pitchFamily="34" charset="0"/>
                <a:sym typeface="Wingdings 2"/>
              </a:rPr>
              <a:t></a:t>
            </a:r>
            <a:r>
              <a:rPr lang="ar-SA" sz="3600" dirty="0">
                <a:solidFill>
                  <a:srgbClr val="996633"/>
                </a:solidFill>
                <a:latin typeface="Arial" pitchFamily="34" charset="0"/>
                <a:sym typeface="Wingdings 2"/>
              </a:rPr>
              <a:t>	</a:t>
            </a:r>
            <a:endParaRPr lang="ar-SA" sz="3600" dirty="0">
              <a:solidFill>
                <a:srgbClr val="996633"/>
              </a:solidFill>
              <a:latin typeface="Arial" pitchFamily="34" charset="0"/>
            </a:endParaRPr>
          </a:p>
          <a:p>
            <a:pPr algn="just">
              <a:defRPr/>
            </a:pPr>
            <a:r>
              <a:rPr lang="ar-SA" sz="3600" dirty="0">
                <a:solidFill>
                  <a:srgbClr val="800080"/>
                </a:solidFill>
                <a:cs typeface="PT Bold Heading" pitchFamily="2" charset="-78"/>
              </a:rPr>
              <a:t>الميم لا تدغم في الصاد</a:t>
            </a:r>
            <a:endParaRPr lang="en-US" sz="3600" dirty="0">
              <a:solidFill>
                <a:srgbClr val="800080"/>
              </a:solidFill>
              <a:cs typeface="PT Bold Heading" pitchFamily="2" charset="-78"/>
            </a:endParaRPr>
          </a:p>
        </p:txBody>
      </p:sp>
      <p:sp>
        <p:nvSpPr>
          <p:cNvPr id="3" name="شكل بيضاوي 2"/>
          <p:cNvSpPr/>
          <p:nvPr/>
        </p:nvSpPr>
        <p:spPr>
          <a:xfrm>
            <a:off x="7429520" y="2928934"/>
            <a:ext cx="928694" cy="85725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SA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الم</a:t>
            </a:r>
          </a:p>
        </p:txBody>
      </p:sp>
      <p:sp>
        <p:nvSpPr>
          <p:cNvPr id="4" name="سهم إلى اليسار 3"/>
          <p:cNvSpPr/>
          <p:nvPr/>
        </p:nvSpPr>
        <p:spPr>
          <a:xfrm>
            <a:off x="6572264" y="3143248"/>
            <a:ext cx="642942" cy="428628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ar-SA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4929190" y="2928934"/>
            <a:ext cx="1428760" cy="857256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SA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ل</a:t>
            </a:r>
            <a:r>
              <a:rPr lang="ar-SA" sz="4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ـاـ </a:t>
            </a:r>
            <a:r>
              <a:rPr lang="ar-SA" sz="4000" b="1" spc="50" dirty="0" err="1">
                <a:ln w="11430"/>
                <a:solidFill>
                  <a:srgbClr val="996633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مْ</a:t>
            </a:r>
            <a:endParaRPr lang="ar-SA" sz="4000" b="1" spc="50" dirty="0">
              <a:ln w="11430"/>
              <a:solidFill>
                <a:srgbClr val="996633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شكل بيضاوي 5"/>
          <p:cNvSpPr/>
          <p:nvPr/>
        </p:nvSpPr>
        <p:spPr>
          <a:xfrm>
            <a:off x="3214678" y="2928934"/>
            <a:ext cx="1357322" cy="8572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SA" sz="4400" b="1" spc="50" dirty="0">
                <a:ln w="11430"/>
                <a:solidFill>
                  <a:srgbClr val="996633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م</a:t>
            </a:r>
            <a:r>
              <a:rPr lang="ar-SA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يم</a:t>
            </a:r>
          </a:p>
        </p:txBody>
      </p:sp>
      <p:sp>
        <p:nvSpPr>
          <p:cNvPr id="8" name="شكل حر 7"/>
          <p:cNvSpPr/>
          <p:nvPr/>
        </p:nvSpPr>
        <p:spPr>
          <a:xfrm>
            <a:off x="4173538" y="2857500"/>
            <a:ext cx="1112837" cy="495300"/>
          </a:xfrm>
          <a:custGeom>
            <a:avLst/>
            <a:gdLst>
              <a:gd name="connsiteX0" fmla="*/ 1112807 w 1112807"/>
              <a:gd name="connsiteY0" fmla="*/ 494582 h 494582"/>
              <a:gd name="connsiteX1" fmla="*/ 612475 w 1112807"/>
              <a:gd name="connsiteY1" fmla="*/ 11502 h 494582"/>
              <a:gd name="connsiteX2" fmla="*/ 77638 w 1112807"/>
              <a:gd name="connsiteY2" fmla="*/ 425570 h 494582"/>
              <a:gd name="connsiteX3" fmla="*/ 146649 w 1112807"/>
              <a:gd name="connsiteY3" fmla="*/ 408317 h 494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2807" h="494582">
                <a:moveTo>
                  <a:pt x="1112807" y="494582"/>
                </a:moveTo>
                <a:cubicBezTo>
                  <a:pt x="948905" y="258793"/>
                  <a:pt x="785003" y="23004"/>
                  <a:pt x="612475" y="11502"/>
                </a:cubicBezTo>
                <a:cubicBezTo>
                  <a:pt x="439947" y="0"/>
                  <a:pt x="155276" y="359434"/>
                  <a:pt x="77638" y="425570"/>
                </a:cubicBezTo>
                <a:cubicBezTo>
                  <a:pt x="0" y="491706"/>
                  <a:pt x="73324" y="450011"/>
                  <a:pt x="146649" y="408317"/>
                </a:cubicBezTo>
              </a:path>
            </a:pathLst>
          </a:custGeom>
          <a:ln w="730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9" name="شكل بيضاوي 8"/>
          <p:cNvSpPr/>
          <p:nvPr/>
        </p:nvSpPr>
        <p:spPr>
          <a:xfrm>
            <a:off x="7215206" y="5072074"/>
            <a:ext cx="1428760" cy="100013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SA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المص</a:t>
            </a:r>
          </a:p>
        </p:txBody>
      </p:sp>
      <p:sp>
        <p:nvSpPr>
          <p:cNvPr id="10" name="سهم إلى اليسار 9"/>
          <p:cNvSpPr/>
          <p:nvPr/>
        </p:nvSpPr>
        <p:spPr>
          <a:xfrm>
            <a:off x="6500826" y="5357826"/>
            <a:ext cx="642942" cy="428628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ar-SA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شكل بيضاوي 10"/>
          <p:cNvSpPr/>
          <p:nvPr/>
        </p:nvSpPr>
        <p:spPr>
          <a:xfrm>
            <a:off x="4929190" y="5072074"/>
            <a:ext cx="1428760" cy="857256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SA" sz="4000" b="1" spc="50" dirty="0">
                <a:ln w="11430"/>
                <a:solidFill>
                  <a:srgbClr val="0033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م</a:t>
            </a:r>
            <a:r>
              <a:rPr lang="ar-SA" sz="4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ي</a:t>
            </a:r>
            <a:r>
              <a:rPr lang="ar-SA" sz="4000" b="1" spc="50" dirty="0">
                <a:ln w="11430"/>
                <a:solidFill>
                  <a:srgbClr val="996633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م</a:t>
            </a:r>
          </a:p>
        </p:txBody>
      </p:sp>
      <p:sp>
        <p:nvSpPr>
          <p:cNvPr id="12" name="شكل بيضاوي 11"/>
          <p:cNvSpPr/>
          <p:nvPr/>
        </p:nvSpPr>
        <p:spPr>
          <a:xfrm>
            <a:off x="3286116" y="5072074"/>
            <a:ext cx="1357322" cy="8572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SA" sz="4400" b="1" spc="50" dirty="0">
                <a:ln w="11430"/>
                <a:solidFill>
                  <a:srgbClr val="996633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ص</a:t>
            </a:r>
            <a:r>
              <a:rPr lang="ar-SA" sz="4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</a:t>
            </a:r>
            <a:r>
              <a:rPr lang="ar-SA" sz="4400" b="1" spc="50" dirty="0">
                <a:ln w="11430"/>
                <a:solidFill>
                  <a:srgbClr val="0033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د</a:t>
            </a:r>
          </a:p>
        </p:txBody>
      </p:sp>
      <p:sp>
        <p:nvSpPr>
          <p:cNvPr id="13" name="شكل حر 12"/>
          <p:cNvSpPr/>
          <p:nvPr/>
        </p:nvSpPr>
        <p:spPr>
          <a:xfrm rot="10800000">
            <a:off x="4286250" y="5786438"/>
            <a:ext cx="1112838" cy="495300"/>
          </a:xfrm>
          <a:custGeom>
            <a:avLst/>
            <a:gdLst>
              <a:gd name="connsiteX0" fmla="*/ 1112807 w 1112807"/>
              <a:gd name="connsiteY0" fmla="*/ 494582 h 494582"/>
              <a:gd name="connsiteX1" fmla="*/ 612475 w 1112807"/>
              <a:gd name="connsiteY1" fmla="*/ 11502 h 494582"/>
              <a:gd name="connsiteX2" fmla="*/ 77638 w 1112807"/>
              <a:gd name="connsiteY2" fmla="*/ 425570 h 494582"/>
              <a:gd name="connsiteX3" fmla="*/ 146649 w 1112807"/>
              <a:gd name="connsiteY3" fmla="*/ 408317 h 494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2807" h="494582">
                <a:moveTo>
                  <a:pt x="1112807" y="494582"/>
                </a:moveTo>
                <a:cubicBezTo>
                  <a:pt x="948905" y="258793"/>
                  <a:pt x="785003" y="23004"/>
                  <a:pt x="612475" y="11502"/>
                </a:cubicBezTo>
                <a:cubicBezTo>
                  <a:pt x="439947" y="0"/>
                  <a:pt x="155276" y="359434"/>
                  <a:pt x="77638" y="425570"/>
                </a:cubicBezTo>
                <a:cubicBezTo>
                  <a:pt x="0" y="491706"/>
                  <a:pt x="73324" y="450011"/>
                  <a:pt x="146649" y="408317"/>
                </a:cubicBezTo>
              </a:path>
            </a:pathLst>
          </a:custGeom>
          <a:ln w="730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8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8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8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8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80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80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80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80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8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8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8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8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80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80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80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80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11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0"/>
                            </p:stCondLst>
                            <p:childTnLst>
                              <p:par>
                                <p:cTn id="57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80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80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80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80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80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80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80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80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000"/>
                            </p:stCondLst>
                            <p:childTnLst>
                              <p:par>
                                <p:cTn id="7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9000"/>
                            </p:stCondLst>
                            <p:childTnLst>
                              <p:par>
                                <p:cTn id="7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0"/>
                            </p:stCondLst>
                            <p:childTnLst>
                              <p:par>
                                <p:cTn id="7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1000"/>
                            </p:stCondLst>
                            <p:childTnLst>
                              <p:par>
                                <p:cTn id="83" presetID="22" presetClass="entr" presetSubtype="2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2000"/>
                            </p:stCondLst>
                            <p:childTnLst>
                              <p:par>
                                <p:cTn id="8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3000"/>
                            </p:stCondLst>
                            <p:childTnLst>
                              <p:par>
                                <p:cTn id="91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280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280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280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280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4000"/>
                            </p:stCondLst>
                            <p:childTnLst>
                              <p:par>
                                <p:cTn id="98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280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280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280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280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10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9" dur="50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3" grpId="0" animBg="1"/>
      <p:bldP spid="1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ext Box 2"/>
          <p:cNvSpPr txBox="1">
            <a:spLocks noChangeArrowheads="1"/>
          </p:cNvSpPr>
          <p:nvPr/>
        </p:nvSpPr>
        <p:spPr bwMode="auto">
          <a:xfrm>
            <a:off x="1143000" y="357188"/>
            <a:ext cx="7643813" cy="6186487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tabLst>
                <a:tab pos="457200" algn="l"/>
              </a:tabLst>
              <a:defRPr/>
            </a:pPr>
            <a:r>
              <a:rPr lang="ar-SA" sz="4400" b="1" dirty="0">
                <a:solidFill>
                  <a:srgbClr val="C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عدد الحروف المقطعة في أوائل السور 14 حرفا جمعت في عبارة (</a:t>
            </a:r>
            <a:r>
              <a:rPr lang="ar-SA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طرق سمعك النصيحة) </a:t>
            </a:r>
            <a:r>
              <a:rPr lang="ar-SA" sz="4400" b="1" dirty="0">
                <a:solidFill>
                  <a:srgbClr val="C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، أو في عبارة </a:t>
            </a:r>
            <a:r>
              <a:rPr lang="ar-SA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(صله </a:t>
            </a:r>
            <a:r>
              <a:rPr lang="ar-SA" sz="4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سحيرا</a:t>
            </a:r>
            <a:r>
              <a:rPr lang="ar-SA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 من قطعك) </a:t>
            </a:r>
            <a:r>
              <a:rPr lang="ar-SA" sz="4400" b="1" dirty="0">
                <a:solidFill>
                  <a:srgbClr val="C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ولها ثلاث حالات :</a:t>
            </a:r>
            <a:endParaRPr lang="ar-SA" sz="4400" b="1" dirty="0">
              <a:solidFill>
                <a:schemeClr val="accent2"/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just">
              <a:buFont typeface="Wingdings 2" pitchFamily="18" charset="2"/>
              <a:buChar char="î"/>
              <a:defRPr/>
            </a:pPr>
            <a:r>
              <a:rPr lang="ar-SA" sz="4400" b="1" dirty="0">
                <a:solidFill>
                  <a:srgbClr val="009900"/>
                </a:solidFill>
                <a:latin typeface="Arabic Typesetting" pitchFamily="66" charset="-78"/>
                <a:cs typeface="Arabic Typesetting" pitchFamily="66" charset="-78"/>
                <a:sym typeface="Wingdings 2"/>
              </a:rPr>
              <a:t>لا يمد وهو الألف لأن هجاءه ثلاثة أحرف ليس أوسطها حرف مد .</a:t>
            </a:r>
          </a:p>
          <a:p>
            <a:pPr algn="just">
              <a:buFont typeface="Wingdings 2" pitchFamily="18" charset="2"/>
              <a:buChar char="î"/>
              <a:defRPr/>
            </a:pPr>
            <a:r>
              <a:rPr lang="ar-SA" sz="4400" b="1" dirty="0">
                <a:solidFill>
                  <a:srgbClr val="FF9900"/>
                </a:solidFill>
                <a:latin typeface="Arabic Typesetting" pitchFamily="66" charset="-78"/>
                <a:cs typeface="Arabic Typesetting" pitchFamily="66" charset="-78"/>
                <a:sym typeface="Wingdings 2"/>
              </a:rPr>
              <a:t> يمد مدا طبيعيا وهي خمسة أحرف مجموعة في </a:t>
            </a:r>
            <a:r>
              <a:rPr lang="ar-SA" sz="4400" b="1" dirty="0">
                <a:solidFill>
                  <a:srgbClr val="996633"/>
                </a:solidFill>
                <a:latin typeface="Arabic Typesetting" pitchFamily="66" charset="-78"/>
                <a:cs typeface="Arabic Typesetting" pitchFamily="66" charset="-78"/>
                <a:sym typeface="Wingdings 2"/>
              </a:rPr>
              <a:t>(حي طهر) </a:t>
            </a:r>
            <a:r>
              <a:rPr lang="ar-SA" sz="4400" b="1" dirty="0">
                <a:solidFill>
                  <a:srgbClr val="FF9900"/>
                </a:solidFill>
                <a:latin typeface="Arabic Typesetting" pitchFamily="66" charset="-78"/>
                <a:cs typeface="Arabic Typesetting" pitchFamily="66" charset="-78"/>
                <a:sym typeface="Wingdings 2"/>
              </a:rPr>
              <a:t>وليست من قبيل اللازم لأن هجاءها على حرفين ولم يأت بعدها ساكن .</a:t>
            </a:r>
            <a:endParaRPr lang="ar-SA" sz="4400" b="1" dirty="0">
              <a:solidFill>
                <a:srgbClr val="FF9900"/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just">
              <a:buFont typeface="Wingdings 2" pitchFamily="18" charset="2"/>
              <a:buChar char="î"/>
              <a:defRPr/>
            </a:pPr>
            <a:r>
              <a:rPr lang="ar-SA" sz="4400" b="1" dirty="0">
                <a:solidFill>
                  <a:srgbClr val="0033CC"/>
                </a:solidFill>
                <a:latin typeface="Arabic Typesetting" pitchFamily="66" charset="-78"/>
                <a:cs typeface="Arabic Typesetting" pitchFamily="66" charset="-78"/>
              </a:rPr>
              <a:t>يمد مدا لازما وهي ثمانية أحرف مجموعة في </a:t>
            </a:r>
            <a:r>
              <a:rPr lang="ar-SA" sz="4400" b="1" dirty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(نقص عسلكم)</a:t>
            </a:r>
            <a:endParaRPr lang="en-US" sz="4400" b="1" dirty="0">
              <a:solidFill>
                <a:srgbClr val="FF0000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28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6600" smtClean="0">
                <a:solidFill>
                  <a:srgbClr val="008000"/>
                </a:solidFill>
              </a:rPr>
              <a:t>الشاهد </a:t>
            </a:r>
          </a:p>
        </p:txBody>
      </p:sp>
      <p:sp>
        <p:nvSpPr>
          <p:cNvPr id="13315" name="عنصر نائب للمحتوى 2"/>
          <p:cNvSpPr>
            <a:spLocks noGrp="1"/>
          </p:cNvSpPr>
          <p:nvPr>
            <p:ph idx="1"/>
          </p:nvPr>
        </p:nvSpPr>
        <p:spPr>
          <a:xfrm>
            <a:off x="0" y="1214422"/>
            <a:ext cx="9026525" cy="5643578"/>
          </a:xfrm>
        </p:spPr>
        <p:txBody>
          <a:bodyPr/>
          <a:lstStyle/>
          <a:p>
            <a:pPr>
              <a:buNone/>
            </a:pPr>
            <a:r>
              <a:rPr lang="ar-SA" sz="2800" dirty="0" smtClean="0">
                <a:solidFill>
                  <a:srgbClr val="0000FF"/>
                </a:solidFill>
              </a:rPr>
              <a:t>قال الشيخ سليمان </a:t>
            </a:r>
            <a:r>
              <a:rPr lang="ar-SA" sz="2800" dirty="0" err="1" smtClean="0">
                <a:solidFill>
                  <a:srgbClr val="0000FF"/>
                </a:solidFill>
              </a:rPr>
              <a:t>الجمزوري</a:t>
            </a:r>
            <a:r>
              <a:rPr lang="ar-SA" sz="2800" dirty="0" smtClean="0">
                <a:solidFill>
                  <a:srgbClr val="0000FF"/>
                </a:solidFill>
              </a:rPr>
              <a:t> رحمه الله </a:t>
            </a:r>
            <a:r>
              <a:rPr lang="ar-SA" sz="2800" dirty="0" smtClean="0">
                <a:solidFill>
                  <a:srgbClr val="0000FF"/>
                </a:solidFill>
              </a:rPr>
              <a:t>:</a:t>
            </a:r>
            <a:endParaRPr lang="ar-SA" sz="2800" dirty="0" smtClean="0">
              <a:solidFill>
                <a:srgbClr val="660066"/>
              </a:solidFill>
            </a:endParaRPr>
          </a:p>
          <a:p>
            <a:pPr>
              <a:buNone/>
            </a:pPr>
            <a:r>
              <a:rPr lang="ar-EG" sz="2800" dirty="0" smtClean="0">
                <a:solidFill>
                  <a:srgbClr val="660066"/>
                </a:solidFill>
              </a:rPr>
              <a:t>أَقْـسَـامُ لاَزِمٍ لَدَيْـهِـمْ </a:t>
            </a:r>
            <a:r>
              <a:rPr lang="ar-EG" sz="2800" dirty="0" smtClean="0">
                <a:solidFill>
                  <a:srgbClr val="660066"/>
                </a:solidFill>
              </a:rPr>
              <a:t>أَرْبَـعَـهْ</a:t>
            </a:r>
            <a:r>
              <a:rPr lang="ar-SA" sz="2800" dirty="0" smtClean="0">
                <a:solidFill>
                  <a:srgbClr val="660066"/>
                </a:solidFill>
              </a:rPr>
              <a:t>                                                              </a:t>
            </a:r>
            <a:r>
              <a:rPr lang="ar-EG" sz="2800" dirty="0" smtClean="0">
                <a:solidFill>
                  <a:srgbClr val="660066"/>
                </a:solidFill>
              </a:rPr>
              <a:t>وَتِلْكَ</a:t>
            </a:r>
            <a:r>
              <a:rPr lang="ar-EG" sz="2800" dirty="0" smtClean="0">
                <a:solidFill>
                  <a:srgbClr val="660066"/>
                </a:solidFill>
              </a:rPr>
              <a:t> كِلْمِـيٌّ وَحَـرْفِـيٌّ مَـعَـهْ</a:t>
            </a:r>
          </a:p>
          <a:p>
            <a:pPr>
              <a:buNone/>
            </a:pPr>
            <a:r>
              <a:rPr lang="ar-EG" sz="2800" dirty="0" smtClean="0">
                <a:solidFill>
                  <a:srgbClr val="660066"/>
                </a:solidFill>
              </a:rPr>
              <a:t>كِلاَهُمَـا مُـخَـفَّـفٌ </a:t>
            </a:r>
            <a:r>
              <a:rPr lang="ar-EG" sz="2800" dirty="0" smtClean="0">
                <a:solidFill>
                  <a:srgbClr val="660066"/>
                </a:solidFill>
              </a:rPr>
              <a:t>مُـثَـقَّـلُ</a:t>
            </a:r>
            <a:r>
              <a:rPr lang="ar-SA" sz="2800" dirty="0" smtClean="0">
                <a:solidFill>
                  <a:srgbClr val="660066"/>
                </a:solidFill>
              </a:rPr>
              <a:t>                                                                            </a:t>
            </a:r>
            <a:r>
              <a:rPr lang="ar-EG" sz="2800" dirty="0" smtClean="0">
                <a:solidFill>
                  <a:srgbClr val="660066"/>
                </a:solidFill>
              </a:rPr>
              <a:t>فَـهَــذِهِ</a:t>
            </a:r>
            <a:r>
              <a:rPr lang="ar-EG" sz="2800" dirty="0" smtClean="0">
                <a:solidFill>
                  <a:srgbClr val="660066"/>
                </a:solidFill>
              </a:rPr>
              <a:t> أَرْبَـعَــةٌ تُـفَـصَّـلُ</a:t>
            </a:r>
          </a:p>
          <a:p>
            <a:pPr>
              <a:buNone/>
            </a:pPr>
            <a:r>
              <a:rPr lang="ar-EG" sz="2800" dirty="0" smtClean="0">
                <a:solidFill>
                  <a:srgbClr val="660066"/>
                </a:solidFill>
              </a:rPr>
              <a:t>فَإِنْ بِكِلْمَـةٍ سُـكُـونٌ </a:t>
            </a:r>
            <a:r>
              <a:rPr lang="ar-EG" sz="2800" dirty="0" smtClean="0">
                <a:solidFill>
                  <a:srgbClr val="660066"/>
                </a:solidFill>
              </a:rPr>
              <a:t>اجْتَـمَـعْ</a:t>
            </a:r>
            <a:r>
              <a:rPr lang="ar-SA" sz="2800" dirty="0" smtClean="0">
                <a:solidFill>
                  <a:srgbClr val="660066"/>
                </a:solidFill>
              </a:rPr>
              <a:t>                                                              </a:t>
            </a:r>
            <a:r>
              <a:rPr lang="ar-EG" sz="2800" dirty="0" smtClean="0">
                <a:solidFill>
                  <a:srgbClr val="660066"/>
                </a:solidFill>
              </a:rPr>
              <a:t>مَعْ</a:t>
            </a:r>
            <a:r>
              <a:rPr lang="ar-EG" sz="2800" dirty="0" smtClean="0">
                <a:solidFill>
                  <a:srgbClr val="660066"/>
                </a:solidFill>
              </a:rPr>
              <a:t> حَرْفِ مَدٍّ فَهْـوَ كِلْمِـيٌّ وَقَـعْ</a:t>
            </a:r>
          </a:p>
          <a:p>
            <a:pPr>
              <a:buNone/>
            </a:pPr>
            <a:r>
              <a:rPr lang="ar-EG" sz="2800" dirty="0" smtClean="0">
                <a:solidFill>
                  <a:srgbClr val="660066"/>
                </a:solidFill>
              </a:rPr>
              <a:t>أَوْ فِي ثُلاَثِـيِّ الحُـرُوفِ </a:t>
            </a:r>
            <a:r>
              <a:rPr lang="ar-EG" sz="2800" dirty="0" smtClean="0">
                <a:solidFill>
                  <a:srgbClr val="660066"/>
                </a:solidFill>
              </a:rPr>
              <a:t>وُجِـدَا</a:t>
            </a:r>
            <a:r>
              <a:rPr lang="ar-SA" sz="2800" dirty="0" smtClean="0">
                <a:solidFill>
                  <a:srgbClr val="660066"/>
                </a:solidFill>
              </a:rPr>
              <a:t>                                                                </a:t>
            </a:r>
            <a:r>
              <a:rPr lang="ar-EG" sz="2800" dirty="0" smtClean="0">
                <a:solidFill>
                  <a:srgbClr val="660066"/>
                </a:solidFill>
              </a:rPr>
              <a:t>وَالمَـدُّ</a:t>
            </a:r>
            <a:r>
              <a:rPr lang="ar-EG" sz="2800" dirty="0" smtClean="0">
                <a:solidFill>
                  <a:srgbClr val="660066"/>
                </a:solidFill>
              </a:rPr>
              <a:t> وَسْطُـهُ فَحَـرْفِـيٌّ بَــدَا</a:t>
            </a:r>
          </a:p>
          <a:p>
            <a:pPr>
              <a:buNone/>
            </a:pPr>
            <a:r>
              <a:rPr lang="ar-EG" sz="2800" dirty="0" smtClean="0">
                <a:solidFill>
                  <a:srgbClr val="660066"/>
                </a:solidFill>
              </a:rPr>
              <a:t>كِلاَهُـمَـا مُثَـقَّـلٌ إِنْ </a:t>
            </a:r>
            <a:r>
              <a:rPr lang="ar-EG" sz="2800" dirty="0" smtClean="0">
                <a:solidFill>
                  <a:srgbClr val="660066"/>
                </a:solidFill>
              </a:rPr>
              <a:t>أُدْغِـمَـا</a:t>
            </a:r>
            <a:r>
              <a:rPr lang="ar-SA" sz="2800" dirty="0" smtClean="0">
                <a:solidFill>
                  <a:srgbClr val="660066"/>
                </a:solidFill>
              </a:rPr>
              <a:t>                                                                  </a:t>
            </a:r>
            <a:r>
              <a:rPr lang="ar-EG" sz="2800" dirty="0" smtClean="0">
                <a:solidFill>
                  <a:srgbClr val="660066"/>
                </a:solidFill>
              </a:rPr>
              <a:t>مَخَفَّـفٌ</a:t>
            </a:r>
            <a:r>
              <a:rPr lang="ar-EG" sz="2800" dirty="0" smtClean="0">
                <a:solidFill>
                  <a:srgbClr val="660066"/>
                </a:solidFill>
              </a:rPr>
              <a:t> كُـلٌّ إِذَا لَــمْ يُدْغَـمَـا</a:t>
            </a:r>
          </a:p>
          <a:p>
            <a:pPr>
              <a:buNone/>
            </a:pPr>
            <a:r>
              <a:rPr lang="ar-EG" sz="2800" dirty="0" smtClean="0">
                <a:solidFill>
                  <a:srgbClr val="660066"/>
                </a:solidFill>
              </a:rPr>
              <a:t>وَاللاَّزِمُ الْحَرْفِـيُّ أَوَّلَ </a:t>
            </a:r>
            <a:r>
              <a:rPr lang="ar-EG" sz="2800" dirty="0" smtClean="0">
                <a:solidFill>
                  <a:srgbClr val="660066"/>
                </a:solidFill>
              </a:rPr>
              <a:t>الـسُّـوَرْ</a:t>
            </a:r>
            <a:r>
              <a:rPr lang="ar-SA" sz="2800" dirty="0" smtClean="0">
                <a:solidFill>
                  <a:srgbClr val="660066"/>
                </a:solidFill>
              </a:rPr>
              <a:t>                                                           </a:t>
            </a:r>
            <a:r>
              <a:rPr lang="ar-EG" sz="2800" dirty="0" smtClean="0">
                <a:solidFill>
                  <a:srgbClr val="660066"/>
                </a:solidFill>
              </a:rPr>
              <a:t>وُجُـودُهُ</a:t>
            </a:r>
            <a:r>
              <a:rPr lang="ar-EG" sz="2800" dirty="0" smtClean="0">
                <a:solidFill>
                  <a:srgbClr val="660066"/>
                </a:solidFill>
              </a:rPr>
              <a:t> وَفِـي ثَمَـانٍ انْحَـصَـرْ</a:t>
            </a:r>
          </a:p>
          <a:p>
            <a:pPr>
              <a:buNone/>
            </a:pPr>
            <a:r>
              <a:rPr lang="ar-EG" sz="2800" dirty="0" smtClean="0">
                <a:solidFill>
                  <a:srgbClr val="660066"/>
                </a:solidFill>
              </a:rPr>
              <a:t>يَجْمَعُهَا حُرُوفُ كَمْ عَسَـلْ </a:t>
            </a:r>
            <a:r>
              <a:rPr lang="ar-EG" sz="2800" dirty="0" smtClean="0">
                <a:solidFill>
                  <a:srgbClr val="660066"/>
                </a:solidFill>
              </a:rPr>
              <a:t>نَقَـصْ</a:t>
            </a:r>
            <a:r>
              <a:rPr lang="ar-SA" sz="2800" dirty="0" smtClean="0">
                <a:solidFill>
                  <a:srgbClr val="660066"/>
                </a:solidFill>
              </a:rPr>
              <a:t>                                                  </a:t>
            </a:r>
            <a:r>
              <a:rPr lang="ar-EG" sz="2800" dirty="0" smtClean="0">
                <a:solidFill>
                  <a:srgbClr val="660066"/>
                </a:solidFill>
              </a:rPr>
              <a:t>وَعَيْنُ</a:t>
            </a:r>
            <a:r>
              <a:rPr lang="ar-EG" sz="2800" dirty="0" smtClean="0">
                <a:solidFill>
                  <a:srgbClr val="660066"/>
                </a:solidFill>
              </a:rPr>
              <a:t> ذُو وَجْهَيْنِ والطُّولُ أَخَـصْ</a:t>
            </a:r>
          </a:p>
          <a:p>
            <a:pPr>
              <a:buNone/>
            </a:pPr>
            <a:r>
              <a:rPr lang="ar-EG" sz="2800" dirty="0" smtClean="0">
                <a:solidFill>
                  <a:srgbClr val="660066"/>
                </a:solidFill>
              </a:rPr>
              <a:t>وَمَا سِوَى الحَرْفِ الثُّلاَثِي لاَ </a:t>
            </a:r>
            <a:r>
              <a:rPr lang="ar-EG" sz="2800" dirty="0" smtClean="0">
                <a:solidFill>
                  <a:srgbClr val="660066"/>
                </a:solidFill>
              </a:rPr>
              <a:t>أَلِـفْ</a:t>
            </a:r>
            <a:r>
              <a:rPr lang="ar-SA" sz="2800" dirty="0" smtClean="0">
                <a:solidFill>
                  <a:srgbClr val="660066"/>
                </a:solidFill>
              </a:rPr>
              <a:t>                                                        </a:t>
            </a:r>
            <a:r>
              <a:rPr lang="ar-EG" sz="2800" dirty="0" smtClean="0">
                <a:solidFill>
                  <a:srgbClr val="660066"/>
                </a:solidFill>
              </a:rPr>
              <a:t>فَـمَـدُّهُ</a:t>
            </a:r>
            <a:r>
              <a:rPr lang="ar-EG" sz="2800" dirty="0" smtClean="0">
                <a:solidFill>
                  <a:srgbClr val="660066"/>
                </a:solidFill>
              </a:rPr>
              <a:t> مَـدًّا طَبِيعِـيًّـا أُلِــفْ</a:t>
            </a:r>
          </a:p>
          <a:p>
            <a:pPr>
              <a:buNone/>
            </a:pPr>
            <a:r>
              <a:rPr lang="ar-EG" sz="2800" dirty="0" smtClean="0">
                <a:solidFill>
                  <a:srgbClr val="660066"/>
                </a:solidFill>
              </a:rPr>
              <a:t>وَذَاكَ أَيْضًا فِـي فَوَاتِـحِ </a:t>
            </a:r>
            <a:r>
              <a:rPr lang="ar-EG" sz="2800" dirty="0" smtClean="0">
                <a:solidFill>
                  <a:srgbClr val="660066"/>
                </a:solidFill>
              </a:rPr>
              <a:t>السُّـوَرْ</a:t>
            </a:r>
            <a:r>
              <a:rPr lang="ar-SA" sz="2800" dirty="0" smtClean="0">
                <a:solidFill>
                  <a:srgbClr val="660066"/>
                </a:solidFill>
              </a:rPr>
              <a:t>                                                     </a:t>
            </a:r>
            <a:r>
              <a:rPr lang="ar-EG" sz="2800" dirty="0" smtClean="0">
                <a:solidFill>
                  <a:srgbClr val="660066"/>
                </a:solidFill>
              </a:rPr>
              <a:t>فِي</a:t>
            </a:r>
            <a:r>
              <a:rPr lang="ar-EG" sz="2800" dirty="0" smtClean="0">
                <a:solidFill>
                  <a:srgbClr val="660066"/>
                </a:solidFill>
              </a:rPr>
              <a:t> لَفْظِ حَيٍّ طَاهِـرٍ قَـدِ انْحَصَـرْ</a:t>
            </a:r>
          </a:p>
          <a:p>
            <a:pPr>
              <a:buNone/>
            </a:pPr>
            <a:r>
              <a:rPr lang="ar-EG" sz="2800" dirty="0" smtClean="0">
                <a:solidFill>
                  <a:srgbClr val="660066"/>
                </a:solidFill>
              </a:rPr>
              <a:t>وَيَجْمَـعُ الْفَوَاتِـحَ الأَرْبَعْ </a:t>
            </a:r>
            <a:r>
              <a:rPr lang="ar-EG" sz="2800" dirty="0" smtClean="0">
                <a:solidFill>
                  <a:srgbClr val="660066"/>
                </a:solidFill>
              </a:rPr>
              <a:t>عَشَـرْ</a:t>
            </a:r>
            <a:r>
              <a:rPr lang="ar-SA" sz="2800" dirty="0" smtClean="0">
                <a:solidFill>
                  <a:srgbClr val="660066"/>
                </a:solidFill>
              </a:rPr>
              <a:t>                                                 </a:t>
            </a:r>
            <a:r>
              <a:rPr lang="ar-EG" sz="2800" dirty="0" smtClean="0">
                <a:solidFill>
                  <a:srgbClr val="660066"/>
                </a:solidFill>
              </a:rPr>
              <a:t>صِلْهُ</a:t>
            </a:r>
            <a:r>
              <a:rPr lang="ar-EG" sz="2800" dirty="0" smtClean="0">
                <a:solidFill>
                  <a:srgbClr val="660066"/>
                </a:solidFill>
              </a:rPr>
              <a:t> </a:t>
            </a:r>
            <a:r>
              <a:rPr lang="ar-EG" sz="2800" dirty="0" err="1" smtClean="0">
                <a:solidFill>
                  <a:srgbClr val="660066"/>
                </a:solidFill>
              </a:rPr>
              <a:t>سُحَيْرًا</a:t>
            </a:r>
            <a:r>
              <a:rPr lang="ar-EG" sz="2800" dirty="0" smtClean="0">
                <a:solidFill>
                  <a:srgbClr val="660066"/>
                </a:solidFill>
              </a:rPr>
              <a:t> مَنْ قَطَعْكَ ذَا اشْتَهَـرْ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t="-26000" b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dirty="0" smtClean="0">
                <a:solidFill>
                  <a:srgbClr val="990000"/>
                </a:solidFill>
              </a:rPr>
              <a:t>نشاط 1</a:t>
            </a: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>
          <a:xfrm>
            <a:off x="1628812" y="1600200"/>
            <a:ext cx="6372212" cy="4525963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ar-SA" sz="8800" dirty="0" smtClean="0">
                <a:solidFill>
                  <a:srgbClr val="003399"/>
                </a:solidFill>
              </a:rPr>
              <a:t>اربط بين الكلمة وبين نوع المد فيما يأتي :</a:t>
            </a:r>
            <a:endParaRPr lang="ar-SA" sz="8800" dirty="0" smtClean="0">
              <a:solidFill>
                <a:srgbClr val="003399"/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2238388"/>
          <a:ext cx="8229600" cy="3048000"/>
        </p:xfrm>
        <a:graphic>
          <a:graphicData uri="http://schemas.openxmlformats.org/drawingml/2006/table">
            <a:tbl>
              <a:tblPr rtl="1" firstRow="1" bandRow="1">
                <a:tableStyleId>{5FD0F851-EC5A-4D38-B0AD-8093EC10F338}</a:tableStyleId>
              </a:tblPr>
              <a:tblGrid>
                <a:gridCol w="713816"/>
                <a:gridCol w="2192678"/>
                <a:gridCol w="1205100"/>
                <a:gridCol w="4118006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400" b="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1</a:t>
                      </a:r>
                      <a:endParaRPr lang="ar-SA" sz="4400" b="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400" b="0" dirty="0" smtClean="0">
                          <a:solidFill>
                            <a:srgbClr val="006600"/>
                          </a:solidFill>
                          <a:ea typeface="Times New Roman"/>
                          <a:cs typeface="QCF_P446"/>
                        </a:rPr>
                        <a:t>ﭑ</a:t>
                      </a:r>
                      <a:endParaRPr lang="ar-SA" sz="44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4400" b="0">
                        <a:cs typeface="SKR HEAD1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400" b="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مد لازم حرفي مثقل</a:t>
                      </a:r>
                      <a:endParaRPr lang="ar-SA" sz="4400" b="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2</a:t>
                      </a:r>
                      <a:endParaRPr lang="ar-SA" sz="44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400" dirty="0" smtClean="0">
                          <a:solidFill>
                            <a:srgbClr val="006600"/>
                          </a:solidFill>
                          <a:ea typeface="Times New Roman"/>
                          <a:cs typeface="QCF_P564"/>
                        </a:rPr>
                        <a:t>ﮉ</a:t>
                      </a:r>
                      <a:endParaRPr lang="ar-SA" sz="44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4400" dirty="0">
                        <a:cs typeface="SKR HEAD1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مد لازم كلمي مخفف</a:t>
                      </a:r>
                      <a:endParaRPr lang="ar-SA" sz="44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3</a:t>
                      </a:r>
                      <a:endParaRPr lang="ar-SA" sz="44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400" dirty="0" smtClean="0">
                          <a:solidFill>
                            <a:srgbClr val="006600"/>
                          </a:solidFill>
                          <a:ea typeface="Times New Roman"/>
                          <a:cs typeface="QCF_P385"/>
                        </a:rPr>
                        <a:t>ﮝ</a:t>
                      </a:r>
                      <a:endParaRPr lang="ar-SA" sz="44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4400" dirty="0">
                        <a:cs typeface="SKR HEAD1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مد لازم كلمي مثقل</a:t>
                      </a:r>
                      <a:endParaRPr lang="ar-SA" sz="44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4</a:t>
                      </a:r>
                      <a:endParaRPr lang="ar-SA" sz="44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006600"/>
                          </a:solidFill>
                          <a:ea typeface="Times New Roman"/>
                          <a:cs typeface="QCF_P214"/>
                        </a:rPr>
                        <a:t>ﯴ</a:t>
                      </a:r>
                      <a:endParaRPr lang="ar-SA" sz="44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4400">
                        <a:cs typeface="SKR HEAD1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مد لازم حرفي مخفف</a:t>
                      </a:r>
                      <a:endParaRPr lang="ar-SA" sz="44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4500562" y="2285992"/>
            <a:ext cx="914400" cy="6429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dirty="0" smtClean="0">
                <a:solidFill>
                  <a:srgbClr val="C00000"/>
                </a:solidFill>
              </a:rPr>
              <a:t>3</a:t>
            </a:r>
            <a:endParaRPr lang="ar-SA" sz="4400" dirty="0">
              <a:solidFill>
                <a:srgbClr val="C000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4429124" y="3071810"/>
            <a:ext cx="914400" cy="6429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dirty="0" smtClean="0">
                <a:solidFill>
                  <a:srgbClr val="C00000"/>
                </a:solidFill>
              </a:rPr>
              <a:t>4</a:t>
            </a:r>
            <a:endParaRPr lang="ar-SA" sz="4400" dirty="0">
              <a:solidFill>
                <a:srgbClr val="C0000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4429124" y="3857628"/>
            <a:ext cx="914400" cy="6429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dirty="0" smtClean="0">
                <a:solidFill>
                  <a:srgbClr val="C00000"/>
                </a:solidFill>
              </a:rPr>
              <a:t>1</a:t>
            </a:r>
            <a:endParaRPr lang="ar-SA" sz="4400" dirty="0">
              <a:solidFill>
                <a:srgbClr val="C0000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4429124" y="4572008"/>
            <a:ext cx="914400" cy="6429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dirty="0" smtClean="0">
                <a:solidFill>
                  <a:srgbClr val="C00000"/>
                </a:solidFill>
              </a:rPr>
              <a:t>2</a:t>
            </a:r>
            <a:endParaRPr lang="ar-SA" sz="4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dirty="0" smtClean="0">
                <a:solidFill>
                  <a:schemeClr val="bg2"/>
                </a:solidFill>
              </a:rPr>
              <a:t>نشاط </a:t>
            </a:r>
            <a:r>
              <a:rPr lang="ar-SA" sz="8800" dirty="0" smtClean="0">
                <a:solidFill>
                  <a:schemeClr val="bg2"/>
                </a:solidFill>
              </a:rPr>
              <a:t>2</a:t>
            </a:r>
            <a:endParaRPr lang="ar-SA" sz="8800" dirty="0" smtClean="0">
              <a:solidFill>
                <a:schemeClr val="bg2"/>
              </a:solidFill>
            </a:endParaRP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>
          <a:xfrm>
            <a:off x="928662" y="1600200"/>
            <a:ext cx="7758138" cy="4525963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ar-SA" sz="8000" dirty="0" smtClean="0">
                <a:solidFill>
                  <a:srgbClr val="FFC000"/>
                </a:solidFill>
              </a:rPr>
              <a:t>اقرأ الآية الأولى من سورة الرعد ، واستخرج منها حروف المد اللازم .</a:t>
            </a:r>
            <a:endParaRPr lang="ar-SA" sz="8000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2200292"/>
          <a:ext cx="8229600" cy="2743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729096"/>
                <a:gridCol w="2697112"/>
                <a:gridCol w="3803392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م</a:t>
                      </a:r>
                      <a:endParaRPr lang="ar-SA" sz="54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الكلمة</a:t>
                      </a:r>
                      <a:endParaRPr lang="ar-SA" sz="54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حرف المد اللازم</a:t>
                      </a:r>
                      <a:endParaRPr lang="ar-SA" sz="54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1</a:t>
                      </a:r>
                      <a:endParaRPr lang="ar-SA" sz="54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المر</a:t>
                      </a:r>
                      <a:endParaRPr lang="ar-SA" sz="54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cs typeface="SKR HEAD1" pitchFamily="2" charset="-78"/>
                        </a:rPr>
                        <a:t>الألف من حرف (ل)</a:t>
                      </a:r>
                      <a:endParaRPr lang="ar-SA" sz="5400" dirty="0"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2</a:t>
                      </a:r>
                      <a:endParaRPr lang="ar-SA" sz="54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المر</a:t>
                      </a:r>
                      <a:endParaRPr lang="ar-SA" sz="54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cs typeface="SKR HEAD1" pitchFamily="2" charset="-78"/>
                        </a:rPr>
                        <a:t>الياء من حرف (م)</a:t>
                      </a:r>
                      <a:endParaRPr lang="ar-SA" sz="5400" dirty="0"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4357686" y="3214686"/>
            <a:ext cx="2486036" cy="71438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/>
          <p:cNvSpPr/>
          <p:nvPr/>
        </p:nvSpPr>
        <p:spPr>
          <a:xfrm>
            <a:off x="571472" y="3214686"/>
            <a:ext cx="3557606" cy="71438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4357686" y="4143380"/>
            <a:ext cx="2486036" cy="71438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714348" y="4143380"/>
            <a:ext cx="3486168" cy="71438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dirty="0" smtClean="0">
                <a:solidFill>
                  <a:srgbClr val="990000"/>
                </a:solidFill>
              </a:rPr>
              <a:t>نشاط </a:t>
            </a:r>
            <a:r>
              <a:rPr lang="ar-SA" sz="8800" dirty="0" smtClean="0">
                <a:solidFill>
                  <a:srgbClr val="990000"/>
                </a:solidFill>
              </a:rPr>
              <a:t>3</a:t>
            </a:r>
            <a:endParaRPr lang="ar-SA" sz="8800" dirty="0" smtClean="0">
              <a:solidFill>
                <a:srgbClr val="990000"/>
              </a:solidFill>
            </a:endParaRP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>
          <a:xfrm>
            <a:off x="928662" y="1600200"/>
            <a:ext cx="7758138" cy="4525963"/>
          </a:xfrm>
        </p:spPr>
        <p:txBody>
          <a:bodyPr/>
          <a:lstStyle/>
          <a:p>
            <a:pPr algn="just" eaLnBrk="1" hangingPunct="1">
              <a:buNone/>
              <a:defRPr/>
            </a:pPr>
            <a:r>
              <a:rPr lang="ar-SA" sz="8000" dirty="0" smtClean="0">
                <a:solidFill>
                  <a:srgbClr val="003399"/>
                </a:solidFill>
              </a:rPr>
              <a:t>هات </a:t>
            </a:r>
            <a:r>
              <a:rPr lang="ar-SA" sz="8000" dirty="0" smtClean="0">
                <a:solidFill>
                  <a:srgbClr val="003399"/>
                </a:solidFill>
              </a:rPr>
              <a:t>مثالاً لكل قسم من أقسام المد اللازم  </a:t>
            </a:r>
            <a:r>
              <a:rPr lang="ar-SA" sz="8000" dirty="0" smtClean="0">
                <a:solidFill>
                  <a:srgbClr val="003399"/>
                </a:solidFill>
              </a:rPr>
              <a:t>مبيناً مقدار مده :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385761" y="1357298"/>
          <a:ext cx="8401081" cy="4572000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4881392"/>
                <a:gridCol w="1952710"/>
                <a:gridCol w="1566979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996633"/>
                          </a:solidFill>
                          <a:cs typeface="SKR HEAD1" pitchFamily="2" charset="-78"/>
                        </a:rPr>
                        <a:t>أقسام </a:t>
                      </a:r>
                      <a:r>
                        <a:rPr lang="ar-SA" sz="5400" dirty="0" smtClean="0">
                          <a:solidFill>
                            <a:srgbClr val="996633"/>
                          </a:solidFill>
                          <a:cs typeface="SKR HEAD1" pitchFamily="2" charset="-78"/>
                        </a:rPr>
                        <a:t>المد</a:t>
                      </a:r>
                      <a:endParaRPr lang="ar-SA" sz="5400" b="0" dirty="0">
                        <a:solidFill>
                          <a:srgbClr val="996633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996633"/>
                          </a:solidFill>
                          <a:cs typeface="SKR HEAD1" pitchFamily="2" charset="-78"/>
                        </a:rPr>
                        <a:t>المثال</a:t>
                      </a:r>
                      <a:endParaRPr lang="ar-SA" sz="5400" b="0" dirty="0">
                        <a:solidFill>
                          <a:srgbClr val="996633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996633"/>
                          </a:solidFill>
                          <a:cs typeface="SKR HEAD1" pitchFamily="2" charset="-78"/>
                        </a:rPr>
                        <a:t>مقداره</a:t>
                      </a:r>
                      <a:endParaRPr lang="ar-SA" sz="5400" b="0" dirty="0">
                        <a:solidFill>
                          <a:srgbClr val="996633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1680"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اللازم </a:t>
                      </a:r>
                      <a:r>
                        <a:rPr lang="ar-SA" sz="5400" dirty="0" err="1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الكلمي</a:t>
                      </a:r>
                      <a:r>
                        <a:rPr lang="ar-SA" sz="54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 المثقل</a:t>
                      </a:r>
                      <a:endParaRPr lang="ar-SA" sz="54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الطامّة</a:t>
                      </a:r>
                      <a:endParaRPr lang="ar-SA" sz="54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6</a:t>
                      </a:r>
                      <a:endParaRPr lang="ar-SA" sz="5400" dirty="0" smtClean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1680"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اللازم </a:t>
                      </a:r>
                      <a:r>
                        <a:rPr lang="ar-SA" sz="5400" dirty="0" err="1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الكلمي</a:t>
                      </a:r>
                      <a:r>
                        <a:rPr lang="ar-SA" sz="54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 المخفف</a:t>
                      </a:r>
                      <a:endParaRPr lang="ar-SA" sz="54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006600"/>
                          </a:solidFill>
                          <a:ea typeface="Times New Roman"/>
                          <a:cs typeface="QCF_P214"/>
                        </a:rPr>
                        <a:t>ﯴ</a:t>
                      </a:r>
                      <a:endParaRPr lang="ar-SA" sz="54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6</a:t>
                      </a:r>
                      <a:endParaRPr lang="ar-SA" sz="54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168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54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اللازم الحرفي المثقل</a:t>
                      </a:r>
                      <a:endParaRPr lang="ar-SA" sz="54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الم</a:t>
                      </a:r>
                      <a:endParaRPr lang="ar-SA" sz="54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6</a:t>
                      </a:r>
                      <a:endParaRPr lang="ar-SA" sz="54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54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اللازم الحرفي  المخفف</a:t>
                      </a:r>
                      <a:endParaRPr lang="ar-SA" sz="54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ق</a:t>
                      </a:r>
                      <a:endParaRPr lang="ar-SA" sz="54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6</a:t>
                      </a:r>
                      <a:endParaRPr lang="ar-SA" sz="54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مستطيل 8"/>
          <p:cNvSpPr/>
          <p:nvPr/>
        </p:nvSpPr>
        <p:spPr>
          <a:xfrm>
            <a:off x="2000232" y="2285992"/>
            <a:ext cx="1843094" cy="7858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/>
          <p:cNvSpPr/>
          <p:nvPr/>
        </p:nvSpPr>
        <p:spPr>
          <a:xfrm>
            <a:off x="500034" y="2285992"/>
            <a:ext cx="1357322" cy="7858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/>
          <p:cNvSpPr/>
          <p:nvPr/>
        </p:nvSpPr>
        <p:spPr>
          <a:xfrm>
            <a:off x="2000232" y="3214686"/>
            <a:ext cx="1843094" cy="7858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500034" y="3214686"/>
            <a:ext cx="1357322" cy="7858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2000232" y="4143380"/>
            <a:ext cx="1843094" cy="7858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500034" y="4143380"/>
            <a:ext cx="1357322" cy="7858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2000232" y="5072074"/>
            <a:ext cx="1843094" cy="7858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/>
          <p:cNvSpPr/>
          <p:nvPr/>
        </p:nvSpPr>
        <p:spPr>
          <a:xfrm>
            <a:off x="500034" y="5072074"/>
            <a:ext cx="1357322" cy="7858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 animBg="1"/>
      <p:bldP spid="15" grpId="0" animBg="1"/>
      <p:bldP spid="16" grpId="0" animBg="1"/>
      <p:bldP spid="18" grpId="0" animBg="1"/>
      <p:bldP spid="19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>
          <a:xfrm rot="20834898">
            <a:off x="-539110" y="998982"/>
            <a:ext cx="8910419" cy="4525963"/>
          </a:xfrm>
        </p:spPr>
        <p:txBody>
          <a:bodyPr/>
          <a:lstStyle/>
          <a:p>
            <a:pPr>
              <a:buNone/>
            </a:pPr>
            <a:r>
              <a:rPr lang="ar-SA" sz="13000" dirty="0" smtClean="0">
                <a:solidFill>
                  <a:srgbClr val="660066"/>
                </a:solidFill>
                <a:cs typeface="SKR HEAD1 Outlined" pitchFamily="2" charset="-78"/>
              </a:rPr>
              <a:t>	  </a:t>
            </a:r>
            <a:r>
              <a:rPr lang="ar-SA" sz="13000" dirty="0" smtClean="0">
                <a:solidFill>
                  <a:srgbClr val="660066"/>
                </a:solidFill>
                <a:cs typeface="SKR HEAD1 Outlined" pitchFamily="2" charset="-78"/>
              </a:rPr>
              <a:t>أقسام   </a:t>
            </a:r>
            <a:r>
              <a:rPr lang="ar-SA" sz="13000" dirty="0" smtClean="0">
                <a:solidFill>
                  <a:srgbClr val="660066"/>
                </a:solidFill>
                <a:cs typeface="SKR HEAD1 Outlined" pitchFamily="2" charset="-78"/>
              </a:rPr>
              <a:t> </a:t>
            </a:r>
            <a:r>
              <a:rPr lang="ar-SA" sz="13000" dirty="0" smtClean="0">
                <a:solidFill>
                  <a:srgbClr val="660066"/>
                </a:solidFill>
                <a:cs typeface="SKR HEAD1 Outlined" pitchFamily="2" charset="-78"/>
              </a:rPr>
              <a:t>المــــد     </a:t>
            </a:r>
            <a:r>
              <a:rPr lang="ar-SA" sz="13000" dirty="0" smtClean="0">
                <a:solidFill>
                  <a:srgbClr val="660066"/>
                </a:solidFill>
                <a:cs typeface="SKR HEAD1 Outlined" pitchFamily="2" charset="-78"/>
              </a:rPr>
              <a:t>     			اللازم</a:t>
            </a:r>
            <a:endParaRPr lang="ar-SA" sz="13000" dirty="0">
              <a:solidFill>
                <a:srgbClr val="660066"/>
              </a:solidFill>
              <a:cs typeface="SKR HEAD1 Outlined" pitchFamily="2" charset="-78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916238" y="476250"/>
            <a:ext cx="3600450" cy="1152525"/>
          </a:xfrm>
          <a:prstGeom prst="rect">
            <a:avLst/>
          </a:prstGeom>
          <a:solidFill>
            <a:srgbClr val="FFFFCC"/>
          </a:solidFill>
          <a:ln w="38100">
            <a:solidFill>
              <a:srgbClr val="339933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800">
                <a:solidFill>
                  <a:srgbClr val="800000"/>
                </a:solidFill>
                <a:latin typeface="Arial" pitchFamily="34" charset="0"/>
                <a:cs typeface="DecoType Naskh Variants" pitchFamily="2" charset="-78"/>
              </a:rPr>
              <a:t>أنواع المد الفرعي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292725" y="3021013"/>
            <a:ext cx="3030538" cy="98425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DecoType Naskh Variants" pitchFamily="2" charset="-78"/>
              </a:rPr>
              <a:t>ما سببه الهمز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827088" y="2997200"/>
            <a:ext cx="2881312" cy="1008063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DecoType Naskh Variants" pitchFamily="2" charset="-78"/>
              </a:rPr>
              <a:t>ما سببه السكون</a:t>
            </a: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7164388" y="5589588"/>
            <a:ext cx="1728787" cy="698500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60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المتصل</a:t>
            </a: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658812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7380288" y="1052513"/>
            <a:ext cx="0" cy="1655762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212407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2124075" y="1052513"/>
            <a:ext cx="0" cy="1655762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5148263" y="5589588"/>
            <a:ext cx="1728787" cy="698500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60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المنفصل</a:t>
            </a:r>
          </a:p>
        </p:txBody>
      </p:sp>
      <p:sp>
        <p:nvSpPr>
          <p:cNvPr id="28698" name="Line 26"/>
          <p:cNvSpPr>
            <a:spLocks noChangeShapeType="1"/>
          </p:cNvSpPr>
          <p:nvPr/>
        </p:nvSpPr>
        <p:spPr bwMode="auto">
          <a:xfrm>
            <a:off x="6877050" y="4076700"/>
            <a:ext cx="936625" cy="1296988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99" name="Line 27"/>
          <p:cNvSpPr>
            <a:spLocks noChangeShapeType="1"/>
          </p:cNvSpPr>
          <p:nvPr/>
        </p:nvSpPr>
        <p:spPr bwMode="auto">
          <a:xfrm flipH="1">
            <a:off x="6156325" y="4076700"/>
            <a:ext cx="720725" cy="1296988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2555875" y="5589588"/>
            <a:ext cx="1728788" cy="698500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60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اللازم</a:t>
            </a: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250825" y="5589588"/>
            <a:ext cx="2017713" cy="1008062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320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العارض للسكون</a:t>
            </a:r>
          </a:p>
        </p:txBody>
      </p:sp>
      <p:sp>
        <p:nvSpPr>
          <p:cNvPr id="28702" name="Line 30"/>
          <p:cNvSpPr>
            <a:spLocks noChangeShapeType="1"/>
          </p:cNvSpPr>
          <p:nvPr/>
        </p:nvSpPr>
        <p:spPr bwMode="auto">
          <a:xfrm>
            <a:off x="2268538" y="4005263"/>
            <a:ext cx="936625" cy="1296987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703" name="Line 31"/>
          <p:cNvSpPr>
            <a:spLocks noChangeShapeType="1"/>
          </p:cNvSpPr>
          <p:nvPr/>
        </p:nvSpPr>
        <p:spPr bwMode="auto">
          <a:xfrm flipH="1">
            <a:off x="1403350" y="4005263"/>
            <a:ext cx="865188" cy="1368425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704" name="Line 32"/>
          <p:cNvSpPr>
            <a:spLocks noChangeShapeType="1"/>
          </p:cNvSpPr>
          <p:nvPr/>
        </p:nvSpPr>
        <p:spPr bwMode="auto">
          <a:xfrm flipV="1">
            <a:off x="4643438" y="2492375"/>
            <a:ext cx="0" cy="4681538"/>
          </a:xfrm>
          <a:prstGeom prst="line">
            <a:avLst/>
          </a:prstGeom>
          <a:noFill/>
          <a:ln w="76200" cmpd="tri">
            <a:solidFill>
              <a:srgbClr val="FFCC66"/>
            </a:solidFill>
            <a:round/>
            <a:headEnd/>
            <a:tailEnd/>
          </a:ln>
          <a:effectLst/>
          <a:scene3d>
            <a:camera prst="legacyPerspectiveFront">
              <a:rot lat="1500000" lon="20099999" rev="0"/>
            </a:camera>
            <a:lightRig rig="legacyFlat4" dir="t"/>
          </a:scene3d>
          <a:sp3d extrusionH="430200" prstMaterial="legacyMatte">
            <a:bevelT w="13500" h="13500" prst="angle"/>
            <a:bevelB w="13500" h="13500" prst="angle"/>
            <a:extrusionClr>
              <a:srgbClr val="FFCC66"/>
            </a:extrusionClr>
          </a:sp3d>
        </p:spPr>
        <p:txBody>
          <a:bodyPr>
            <a:flatTx/>
          </a:bodyPr>
          <a:lstStyle/>
          <a:p>
            <a:endParaRPr lang="ar-SA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4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4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400"/>
                            </p:stCondLst>
                            <p:childTnLst>
                              <p:par>
                                <p:cTn id="1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4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4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400"/>
                            </p:stCondLst>
                            <p:childTnLst>
                              <p:par>
                                <p:cTn id="3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1500"/>
                            </p:stCondLst>
                            <p:childTnLst>
                              <p:par>
                                <p:cTn id="4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34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400"/>
                            </p:stCondLst>
                            <p:childTnLst>
                              <p:par>
                                <p:cTn id="5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64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2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7400"/>
                            </p:stCondLst>
                            <p:childTnLst>
                              <p:par>
                                <p:cTn id="6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93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2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300"/>
                            </p:stCondLst>
                            <p:childTnLst>
                              <p:par>
                                <p:cTn id="7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1" grpId="0" animBg="1"/>
      <p:bldP spid="24582" grpId="0" animBg="1"/>
      <p:bldP spid="24591" grpId="0" animBg="1"/>
      <p:bldP spid="28681" grpId="0" animBg="1"/>
      <p:bldP spid="28682" grpId="0" animBg="1"/>
      <p:bldP spid="28683" grpId="0" animBg="1"/>
      <p:bldP spid="28684" grpId="0" animBg="1"/>
      <p:bldP spid="2" grpId="0" animBg="1"/>
      <p:bldP spid="28698" grpId="0" animBg="1"/>
      <p:bldP spid="28699" grpId="0" animBg="1"/>
      <p:bldP spid="3" grpId="0" animBg="1"/>
      <p:bldP spid="4" grpId="0" animBg="1"/>
      <p:bldP spid="28702" grpId="0" animBg="1"/>
      <p:bldP spid="2870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pPr algn="r"/>
            <a:r>
              <a:rPr lang="ar-SA" sz="6600" dirty="0" smtClean="0">
                <a:ln>
                  <a:solidFill>
                    <a:srgbClr val="002060"/>
                  </a:solidFill>
                </a:ln>
                <a:solidFill>
                  <a:srgbClr val="FFFF00"/>
                </a:solidFill>
                <a:cs typeface="SKR HEAD1 Outlined" pitchFamily="2" charset="-78"/>
              </a:rPr>
              <a:t>تمهيد</a:t>
            </a:r>
            <a:endParaRPr lang="ar-SA" sz="6600" dirty="0">
              <a:ln>
                <a:solidFill>
                  <a:srgbClr val="002060"/>
                </a:solidFill>
              </a:ln>
              <a:solidFill>
                <a:srgbClr val="FFFF00"/>
              </a:solidFill>
              <a:cs typeface="SKR HEAD1 Outline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525963"/>
          </a:xfrm>
        </p:spPr>
        <p:txBody>
          <a:bodyPr/>
          <a:lstStyle/>
          <a:p>
            <a:r>
              <a:rPr lang="ar-SA" sz="4800" dirty="0" smtClean="0">
                <a:solidFill>
                  <a:srgbClr val="C00000"/>
                </a:solidFill>
                <a:ea typeface="Times New Roman"/>
              </a:rPr>
              <a:t>(</a:t>
            </a:r>
            <a:r>
              <a:rPr lang="ar-SA" sz="4800" dirty="0" smtClean="0">
                <a:solidFill>
                  <a:srgbClr val="C00000"/>
                </a:solidFill>
                <a:ea typeface="Times New Roman"/>
                <a:cs typeface="QCF_P336"/>
              </a:rPr>
              <a:t>ﯔ</a:t>
            </a:r>
            <a:r>
              <a:rPr lang="ar-SA" sz="4800" dirty="0" smtClean="0">
                <a:solidFill>
                  <a:srgbClr val="C00000"/>
                </a:solidFill>
                <a:ea typeface="Times New Roman"/>
              </a:rPr>
              <a:t> )(</a:t>
            </a:r>
            <a:r>
              <a:rPr lang="ar-SA" sz="4800" dirty="0" smtClean="0">
                <a:solidFill>
                  <a:srgbClr val="C00000"/>
                </a:solidFill>
                <a:ea typeface="Times New Roman"/>
                <a:cs typeface="QCF_P219"/>
              </a:rPr>
              <a:t>ﭻ </a:t>
            </a:r>
            <a:r>
              <a:rPr lang="ar-SA" sz="4800" dirty="0" smtClean="0">
                <a:solidFill>
                  <a:srgbClr val="C00000"/>
                </a:solidFill>
                <a:latin typeface="Wingdings 3" pitchFamily="18" charset="2"/>
                <a:ea typeface="Times New Roman"/>
              </a:rPr>
              <a:t>) </a:t>
            </a:r>
            <a:r>
              <a:rPr lang="ar-SA" sz="4800" dirty="0" smtClean="0">
                <a:solidFill>
                  <a:srgbClr val="C00000"/>
                </a:solidFill>
                <a:latin typeface="Wingdings 3" pitchFamily="18" charset="2"/>
                <a:ea typeface="Times New Roman"/>
              </a:rPr>
              <a:t>(</a:t>
            </a:r>
            <a:r>
              <a:rPr lang="ar-SA" sz="4800" dirty="0" smtClean="0">
                <a:solidFill>
                  <a:srgbClr val="C00000"/>
                </a:solidFill>
                <a:ea typeface="Times New Roman"/>
                <a:cs typeface="QCF_P002"/>
              </a:rPr>
              <a:t>ﭑ</a:t>
            </a:r>
            <a:r>
              <a:rPr lang="ar-SA" sz="4800" dirty="0" smtClean="0">
                <a:solidFill>
                  <a:srgbClr val="C00000"/>
                </a:solidFill>
                <a:latin typeface="Wingdings 3" pitchFamily="18" charset="2"/>
                <a:ea typeface="Times New Roman"/>
              </a:rPr>
              <a:t> )</a:t>
            </a:r>
            <a:endParaRPr lang="ar-SA" sz="4800" dirty="0" smtClean="0">
              <a:solidFill>
                <a:srgbClr val="C00000"/>
              </a:solidFill>
              <a:latin typeface="Wingdings 3" pitchFamily="18" charset="2"/>
              <a:ea typeface="Times New Roman"/>
            </a:endParaRPr>
          </a:p>
          <a:p>
            <a:r>
              <a:rPr lang="ar-SA" sz="4000" dirty="0" smtClean="0">
                <a:solidFill>
                  <a:srgbClr val="663300"/>
                </a:solidFill>
                <a:cs typeface="SKR HEAD1" pitchFamily="2" charset="-78"/>
              </a:rPr>
              <a:t>تأمل المد </a:t>
            </a:r>
            <a:r>
              <a:rPr lang="ar-SA" sz="4000" dirty="0" smtClean="0">
                <a:solidFill>
                  <a:srgbClr val="663300"/>
                </a:solidFill>
                <a:cs typeface="SKR HEAD1" pitchFamily="2" charset="-78"/>
              </a:rPr>
              <a:t>في </a:t>
            </a:r>
            <a:r>
              <a:rPr lang="ar-SA" sz="4000" dirty="0" smtClean="0">
                <a:solidFill>
                  <a:srgbClr val="663300"/>
                </a:solidFill>
                <a:cs typeface="SKR HEAD1" pitchFamily="2" charset="-78"/>
              </a:rPr>
              <a:t>الكلمات السابقة ولاحظ :</a:t>
            </a:r>
          </a:p>
          <a:p>
            <a:r>
              <a:rPr lang="ar-SA" sz="4000" dirty="0" smtClean="0">
                <a:solidFill>
                  <a:srgbClr val="003399"/>
                </a:solidFill>
                <a:cs typeface="SKR HEAD1" pitchFamily="2" charset="-78"/>
              </a:rPr>
              <a:t>أن </a:t>
            </a:r>
            <a:r>
              <a:rPr lang="ar-SA" sz="4000" dirty="0" smtClean="0">
                <a:solidFill>
                  <a:srgbClr val="003399"/>
                </a:solidFill>
                <a:cs typeface="SKR HEAD1" pitchFamily="2" charset="-78"/>
              </a:rPr>
              <a:t>حرف </a:t>
            </a:r>
            <a:r>
              <a:rPr lang="ar-SA" sz="4000" dirty="0" smtClean="0">
                <a:solidFill>
                  <a:srgbClr val="003399"/>
                </a:solidFill>
                <a:cs typeface="SKR HEAD1" pitchFamily="2" charset="-78"/>
              </a:rPr>
              <a:t>المد </a:t>
            </a:r>
            <a:r>
              <a:rPr lang="ar-SA" sz="4000" dirty="0" smtClean="0">
                <a:solidFill>
                  <a:srgbClr val="003399"/>
                </a:solidFill>
                <a:cs typeface="SKR HEAD1" pitchFamily="2" charset="-78"/>
              </a:rPr>
              <a:t>في الكلمة الأولى وقع في كلمة قبل حرف مشدد </a:t>
            </a:r>
            <a:r>
              <a:rPr lang="ar-SA" sz="4000" dirty="0" smtClean="0">
                <a:solidFill>
                  <a:srgbClr val="003399"/>
                </a:solidFill>
                <a:cs typeface="SKR HEAD1" pitchFamily="2" charset="-78"/>
              </a:rPr>
              <a:t>.</a:t>
            </a:r>
          </a:p>
          <a:p>
            <a:r>
              <a:rPr lang="ar-SA" sz="4000" dirty="0" smtClean="0">
                <a:solidFill>
                  <a:srgbClr val="003399"/>
                </a:solidFill>
                <a:cs typeface="SKR HEAD1" pitchFamily="2" charset="-78"/>
              </a:rPr>
              <a:t>أن </a:t>
            </a:r>
            <a:r>
              <a:rPr lang="ar-SA" sz="4000" dirty="0" smtClean="0">
                <a:solidFill>
                  <a:srgbClr val="003399"/>
                </a:solidFill>
                <a:cs typeface="SKR HEAD1" pitchFamily="2" charset="-78"/>
              </a:rPr>
              <a:t>حرف المد في الكلمة الثانية وقع في كلمة قبل ساكن.</a:t>
            </a:r>
            <a:endParaRPr lang="ar-SA" sz="4000" dirty="0" smtClean="0">
              <a:solidFill>
                <a:srgbClr val="003399"/>
              </a:solidFill>
              <a:cs typeface="SKR HEAD1" pitchFamily="2" charset="-78"/>
            </a:endParaRPr>
          </a:p>
          <a:p>
            <a:r>
              <a:rPr lang="ar-SA" sz="4000" dirty="0" smtClean="0">
                <a:solidFill>
                  <a:srgbClr val="003399"/>
                </a:solidFill>
                <a:cs typeface="SKR HEAD1" pitchFamily="2" charset="-78"/>
              </a:rPr>
              <a:t>أن </a:t>
            </a:r>
            <a:r>
              <a:rPr lang="ar-SA" sz="4000" dirty="0" smtClean="0">
                <a:solidFill>
                  <a:srgbClr val="003399"/>
                </a:solidFill>
                <a:cs typeface="SKR HEAD1" pitchFamily="2" charset="-78"/>
              </a:rPr>
              <a:t>حرف المد في الثالثة وقع في أحد الحروف المقطعة في فواتح السور ، حيث وقع قبل مشدد عند الميم الأولى من </a:t>
            </a:r>
          </a:p>
          <a:p>
            <a:pPr>
              <a:buNone/>
            </a:pPr>
            <a:r>
              <a:rPr lang="ar-SA" sz="4000" dirty="0" smtClean="0">
                <a:solidFill>
                  <a:srgbClr val="003399"/>
                </a:solidFill>
                <a:cs typeface="SKR HEAD1" pitchFamily="2" charset="-78"/>
              </a:rPr>
              <a:t>(</a:t>
            </a:r>
            <a:r>
              <a:rPr lang="ar-SA" sz="4000" dirty="0" smtClean="0">
                <a:solidFill>
                  <a:srgbClr val="003399"/>
                </a:solidFill>
                <a:cs typeface="SKR HEAD1" pitchFamily="2" charset="-78"/>
              </a:rPr>
              <a:t>لام ) ووقع قبل ساكن عند الميم الثانية من ( ميم )</a:t>
            </a:r>
            <a:r>
              <a:rPr lang="ar-SA" sz="4000" dirty="0" smtClean="0">
                <a:solidFill>
                  <a:srgbClr val="003399"/>
                </a:solidFill>
                <a:cs typeface="SKR HEAD1" pitchFamily="2" charset="-78"/>
              </a:rPr>
              <a:t>.</a:t>
            </a:r>
            <a:endParaRPr lang="ar-SA" sz="4000" dirty="0">
              <a:solidFill>
                <a:srgbClr val="003399"/>
              </a:solidFill>
              <a:cs typeface="SKR HEAD1" pitchFamily="2" charset="-78"/>
            </a:endParaRPr>
          </a:p>
        </p:txBody>
      </p:sp>
      <p:sp>
        <p:nvSpPr>
          <p:cNvPr id="4" name="علامة الطرح 3"/>
          <p:cNvSpPr/>
          <p:nvPr/>
        </p:nvSpPr>
        <p:spPr>
          <a:xfrm>
            <a:off x="-428660" y="428604"/>
            <a:ext cx="8286808" cy="700086"/>
          </a:xfrm>
          <a:prstGeom prst="mathMinus">
            <a:avLst>
              <a:gd name="adj1" fmla="val 35765"/>
            </a:avLst>
          </a:prstGeom>
          <a:solidFill>
            <a:srgbClr val="FFFFCC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ln>
                <a:solidFill>
                  <a:srgbClr val="663300"/>
                </a:solidFill>
              </a:ln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على شكل حرف L 43"/>
          <p:cNvSpPr/>
          <p:nvPr/>
        </p:nvSpPr>
        <p:spPr>
          <a:xfrm rot="10800000">
            <a:off x="1500166" y="1071545"/>
            <a:ext cx="1857388" cy="500066"/>
          </a:xfrm>
          <a:prstGeom prst="corner">
            <a:avLst>
              <a:gd name="adj1" fmla="val 50000"/>
              <a:gd name="adj2" fmla="val 33673"/>
            </a:avLst>
          </a:prstGeom>
          <a:solidFill>
            <a:srgbClr val="99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/>
          <p:cNvSpPr txBox="1"/>
          <p:nvPr/>
        </p:nvSpPr>
        <p:spPr>
          <a:xfrm>
            <a:off x="3143240" y="785813"/>
            <a:ext cx="3000396" cy="830997"/>
          </a:xfrm>
          <a:prstGeom prst="rect">
            <a:avLst/>
          </a:prstGeom>
          <a:solidFill>
            <a:srgbClr val="FFFFCC"/>
          </a:solidFill>
          <a:ln w="28575">
            <a:solidFill>
              <a:srgbClr val="C00000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ar-SA" sz="4800" dirty="0">
                <a:solidFill>
                  <a:srgbClr val="663300"/>
                </a:solidFill>
                <a:cs typeface="SKR HEAD1 Outlined" pitchFamily="2" charset="-78"/>
              </a:rPr>
              <a:t>المد اللازم</a:t>
            </a:r>
          </a:p>
        </p:txBody>
      </p:sp>
      <p:sp>
        <p:nvSpPr>
          <p:cNvPr id="7" name="مستطيل ذو زوايا قطرية مخدوشة 6"/>
          <p:cNvSpPr/>
          <p:nvPr/>
        </p:nvSpPr>
        <p:spPr>
          <a:xfrm>
            <a:off x="6572264" y="2214554"/>
            <a:ext cx="1643074" cy="785818"/>
          </a:xfrm>
          <a:prstGeom prst="snip2DiagRect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SA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KR HEAD1 Outlined" pitchFamily="2" charset="-78"/>
              </a:rPr>
              <a:t>لازم كلمي</a:t>
            </a:r>
          </a:p>
        </p:txBody>
      </p:sp>
      <p:sp>
        <p:nvSpPr>
          <p:cNvPr id="29" name="مستطيل ذو زوايا قطرية مخدوشة 28"/>
          <p:cNvSpPr/>
          <p:nvPr/>
        </p:nvSpPr>
        <p:spPr>
          <a:xfrm>
            <a:off x="714348" y="2214554"/>
            <a:ext cx="1643074" cy="785818"/>
          </a:xfrm>
          <a:prstGeom prst="snip2DiagRect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SA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KR HEAD1 Outlined" pitchFamily="2" charset="-78"/>
              </a:rPr>
              <a:t>لازم حرفي</a:t>
            </a:r>
          </a:p>
        </p:txBody>
      </p:sp>
      <p:cxnSp>
        <p:nvCxnSpPr>
          <p:cNvPr id="31" name="رابط كسهم مستقيم 30"/>
          <p:cNvCxnSpPr>
            <a:stCxn id="7" idx="1"/>
          </p:cNvCxnSpPr>
          <p:nvPr/>
        </p:nvCxnSpPr>
        <p:spPr>
          <a:xfrm rot="16200000" flipH="1">
            <a:off x="7483475" y="2911475"/>
            <a:ext cx="857250" cy="103505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رابط كسهم مستقيم 32"/>
          <p:cNvCxnSpPr>
            <a:stCxn id="7" idx="1"/>
          </p:cNvCxnSpPr>
          <p:nvPr/>
        </p:nvCxnSpPr>
        <p:spPr>
          <a:xfrm rot="5400000">
            <a:off x="6519068" y="2910682"/>
            <a:ext cx="785813" cy="9652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مستطيل مستدير الزوايا 33"/>
          <p:cNvSpPr/>
          <p:nvPr/>
        </p:nvSpPr>
        <p:spPr>
          <a:xfrm>
            <a:off x="7500958" y="4071942"/>
            <a:ext cx="1571636" cy="642942"/>
          </a:xfrm>
          <a:prstGeom prst="roundRect">
            <a:avLst/>
          </a:prstGeom>
          <a:solidFill>
            <a:schemeClr val="accent3"/>
          </a:solidFill>
          <a:ln>
            <a:solidFill>
              <a:srgbClr val="FF990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SA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abic Typesetting" pitchFamily="66" charset="-78"/>
                <a:cs typeface="SKR HEAD1" pitchFamily="2" charset="-78"/>
              </a:rPr>
              <a:t>مثقل</a:t>
            </a:r>
          </a:p>
        </p:txBody>
      </p:sp>
      <p:sp>
        <p:nvSpPr>
          <p:cNvPr id="37" name="مستطيل مستدير الزوايا 36"/>
          <p:cNvSpPr/>
          <p:nvPr/>
        </p:nvSpPr>
        <p:spPr>
          <a:xfrm>
            <a:off x="5715008" y="4071942"/>
            <a:ext cx="1571636" cy="642942"/>
          </a:xfrm>
          <a:prstGeom prst="roundRect">
            <a:avLst/>
          </a:prstGeom>
          <a:solidFill>
            <a:schemeClr val="accent3"/>
          </a:solidFill>
          <a:ln>
            <a:solidFill>
              <a:srgbClr val="FF990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SA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abic Typesetting" pitchFamily="66" charset="-78"/>
                <a:cs typeface="SKR HEAD1" pitchFamily="2" charset="-78"/>
              </a:rPr>
              <a:t>مخفف</a:t>
            </a:r>
          </a:p>
        </p:txBody>
      </p:sp>
      <p:cxnSp>
        <p:nvCxnSpPr>
          <p:cNvPr id="38" name="رابط كسهم مستقيم 37"/>
          <p:cNvCxnSpPr/>
          <p:nvPr/>
        </p:nvCxnSpPr>
        <p:spPr>
          <a:xfrm rot="16200000" flipH="1">
            <a:off x="1696244" y="2910681"/>
            <a:ext cx="857250" cy="103663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رابط كسهم مستقيم 38"/>
          <p:cNvCxnSpPr/>
          <p:nvPr/>
        </p:nvCxnSpPr>
        <p:spPr>
          <a:xfrm rot="5400000">
            <a:off x="767556" y="2910682"/>
            <a:ext cx="785813" cy="9652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مستطيل مستدير الزوايا 39"/>
          <p:cNvSpPr/>
          <p:nvPr/>
        </p:nvSpPr>
        <p:spPr>
          <a:xfrm>
            <a:off x="1857356" y="4071942"/>
            <a:ext cx="1571636" cy="642942"/>
          </a:xfrm>
          <a:prstGeom prst="roundRect">
            <a:avLst/>
          </a:prstGeom>
          <a:solidFill>
            <a:schemeClr val="accent3"/>
          </a:solidFill>
          <a:ln>
            <a:solidFill>
              <a:srgbClr val="FF990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SA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abic Typesetting" pitchFamily="66" charset="-78"/>
                <a:cs typeface="SKR HEAD1" pitchFamily="2" charset="-78"/>
              </a:rPr>
              <a:t>مثقل</a:t>
            </a:r>
          </a:p>
        </p:txBody>
      </p:sp>
      <p:sp>
        <p:nvSpPr>
          <p:cNvPr id="41" name="مستطيل مستدير الزوايا 40"/>
          <p:cNvSpPr/>
          <p:nvPr/>
        </p:nvSpPr>
        <p:spPr>
          <a:xfrm>
            <a:off x="71406" y="4071942"/>
            <a:ext cx="1571636" cy="642942"/>
          </a:xfrm>
          <a:prstGeom prst="roundRect">
            <a:avLst/>
          </a:prstGeom>
          <a:solidFill>
            <a:schemeClr val="accent3"/>
          </a:solidFill>
          <a:ln>
            <a:solidFill>
              <a:srgbClr val="FF9900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SA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abic Typesetting" pitchFamily="66" charset="-78"/>
                <a:cs typeface="SKR HEAD1" pitchFamily="2" charset="-78"/>
              </a:rPr>
              <a:t>مخفف</a:t>
            </a:r>
          </a:p>
        </p:txBody>
      </p:sp>
      <p:sp>
        <p:nvSpPr>
          <p:cNvPr id="17" name="مربع نص 16"/>
          <p:cNvSpPr txBox="1">
            <a:spLocks noChangeArrowheads="1"/>
          </p:cNvSpPr>
          <p:nvPr/>
        </p:nvSpPr>
        <p:spPr bwMode="auto">
          <a:xfrm>
            <a:off x="285750" y="5279610"/>
            <a:ext cx="8429625" cy="1292662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SA" sz="3900">
                <a:solidFill>
                  <a:srgbClr val="990000"/>
                </a:solidFill>
                <a:cs typeface="SKR HEAD1" pitchFamily="2" charset="-78"/>
              </a:rPr>
              <a:t>سمي اللازم بهذا الاسم للزوم سببه وهو السكون حالتي الوصل والوقف ، أو للزوم مده وصلا ووقفا مدا مشبعا باتفاق القراء</a:t>
            </a:r>
          </a:p>
        </p:txBody>
      </p:sp>
      <p:sp>
        <p:nvSpPr>
          <p:cNvPr id="36" name="سهم مخطط إلى اليمين 35"/>
          <p:cNvSpPr/>
          <p:nvPr/>
        </p:nvSpPr>
        <p:spPr>
          <a:xfrm rot="5400000">
            <a:off x="7100332" y="1472172"/>
            <a:ext cx="857256" cy="484632"/>
          </a:xfrm>
          <a:prstGeom prst="stripedRightArrow">
            <a:avLst/>
          </a:prstGeom>
          <a:solidFill>
            <a:srgbClr val="99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2" name="على شكل حرف L 41"/>
          <p:cNvSpPr/>
          <p:nvPr/>
        </p:nvSpPr>
        <p:spPr>
          <a:xfrm rot="10800000">
            <a:off x="6143636" y="1071546"/>
            <a:ext cx="1542426" cy="500066"/>
          </a:xfrm>
          <a:prstGeom prst="corner">
            <a:avLst>
              <a:gd name="adj1" fmla="val 50000"/>
              <a:gd name="adj2" fmla="val 33673"/>
            </a:avLst>
          </a:prstGeom>
          <a:solidFill>
            <a:srgbClr val="99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سهم مخطط إلى اليمين 44"/>
          <p:cNvSpPr/>
          <p:nvPr/>
        </p:nvSpPr>
        <p:spPr>
          <a:xfrm rot="5400000">
            <a:off x="1186411" y="1472172"/>
            <a:ext cx="857256" cy="484632"/>
          </a:xfrm>
          <a:prstGeom prst="stripedRightArrow">
            <a:avLst/>
          </a:prstGeom>
          <a:solidFill>
            <a:srgbClr val="99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000"/>
                            </p:stCondLst>
                            <p:childTnLst>
                              <p:par>
                                <p:cTn id="43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7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00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1000"/>
                            </p:stCondLst>
                            <p:childTnLst>
                              <p:par>
                                <p:cTn id="59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2000"/>
                            </p:stCondLst>
                            <p:childTnLst>
                              <p:par>
                                <p:cTn id="63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3000"/>
                            </p:stCondLst>
                            <p:childTnLst>
                              <p:par>
                                <p:cTn id="67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6" grpId="0" animBg="1"/>
      <p:bldP spid="17" grpId="0" animBg="1"/>
      <p:bldP spid="36" grpId="0" animBg="1"/>
      <p:bldP spid="42" grpId="0" animBg="1"/>
      <p:bldP spid="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143000"/>
          </a:xfrm>
          <a:solidFill>
            <a:srgbClr val="FFFFCC"/>
          </a:solidFill>
          <a:ln w="57150">
            <a:solidFill>
              <a:srgbClr val="990000"/>
            </a:solidFill>
          </a:ln>
        </p:spPr>
        <p:txBody>
          <a:bodyPr/>
          <a:lstStyle/>
          <a:p>
            <a:r>
              <a:rPr lang="ar-SA" sz="6000" dirty="0" smtClean="0">
                <a:solidFill>
                  <a:srgbClr val="003399"/>
                </a:solidFill>
                <a:cs typeface="SKR HEAD1 Outlined" pitchFamily="2" charset="-78"/>
              </a:rPr>
              <a:t>القسم الأول : </a:t>
            </a:r>
            <a:r>
              <a:rPr lang="ar-SA" sz="6000" dirty="0" smtClean="0">
                <a:solidFill>
                  <a:srgbClr val="003399"/>
                </a:solidFill>
                <a:cs typeface="SKR HEAD1 Outlined" pitchFamily="2" charset="-78"/>
              </a:rPr>
              <a:t>المد </a:t>
            </a:r>
            <a:r>
              <a:rPr lang="ar-SA" sz="6000" dirty="0" smtClean="0">
                <a:solidFill>
                  <a:srgbClr val="003399"/>
                </a:solidFill>
                <a:cs typeface="SKR HEAD1 Outlined" pitchFamily="2" charset="-78"/>
              </a:rPr>
              <a:t>اللازم </a:t>
            </a:r>
            <a:r>
              <a:rPr lang="ar-SA" sz="6000" dirty="0" err="1" smtClean="0">
                <a:solidFill>
                  <a:srgbClr val="003399"/>
                </a:solidFill>
                <a:cs typeface="SKR HEAD1 Outlined" pitchFamily="2" charset="-78"/>
              </a:rPr>
              <a:t>الكلمي</a:t>
            </a:r>
            <a:r>
              <a:rPr lang="ar-SA" sz="6000" dirty="0" smtClean="0">
                <a:solidFill>
                  <a:srgbClr val="003399"/>
                </a:solidFill>
                <a:cs typeface="SKR HEAD1 Outlined" pitchFamily="2" charset="-78"/>
              </a:rPr>
              <a:t> المثقل</a:t>
            </a:r>
            <a:endParaRPr lang="ar-SA" sz="6000" dirty="0">
              <a:solidFill>
                <a:srgbClr val="003399"/>
              </a:solidFill>
              <a:cs typeface="SKR HEAD1 Outline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972072"/>
          </a:xfrm>
          <a:solidFill>
            <a:srgbClr val="CCECFF"/>
          </a:solidFill>
          <a:ln w="57150">
            <a:solidFill>
              <a:srgbClr val="003399"/>
            </a:solidFill>
          </a:ln>
        </p:spPr>
        <p:txBody>
          <a:bodyPr/>
          <a:lstStyle/>
          <a:p>
            <a:pPr algn="just"/>
            <a:r>
              <a:rPr lang="ar-SA" sz="4400" dirty="0" smtClean="0">
                <a:solidFill>
                  <a:srgbClr val="C00000"/>
                </a:solidFill>
                <a:cs typeface="SKR HEAD1" pitchFamily="2" charset="-78"/>
              </a:rPr>
              <a:t>هو حرف مد  أتى بعده سكون </a:t>
            </a:r>
            <a:r>
              <a:rPr lang="ar-SA" sz="4400" dirty="0" smtClean="0">
                <a:solidFill>
                  <a:srgbClr val="C00000"/>
                </a:solidFill>
                <a:cs typeface="SKR HEAD1" pitchFamily="2" charset="-78"/>
              </a:rPr>
              <a:t>أصلي في كلمة.</a:t>
            </a:r>
            <a:endParaRPr lang="ar-SA" sz="4400" dirty="0" smtClean="0">
              <a:solidFill>
                <a:srgbClr val="C00000"/>
              </a:solidFill>
              <a:cs typeface="SKR HEAD1" pitchFamily="2" charset="-78"/>
            </a:endParaRPr>
          </a:p>
          <a:p>
            <a:pPr algn="just"/>
            <a:r>
              <a:rPr lang="ar-SA" sz="4400" dirty="0" smtClean="0">
                <a:solidFill>
                  <a:srgbClr val="002060"/>
                </a:solidFill>
                <a:cs typeface="SKR HEAD1" pitchFamily="2" charset="-78"/>
              </a:rPr>
              <a:t>علامته أن يكون بعد حرف المد حرف مشدد .</a:t>
            </a:r>
          </a:p>
          <a:p>
            <a:pPr algn="just"/>
            <a:r>
              <a:rPr lang="ar-SA" sz="4400" dirty="0" smtClean="0">
                <a:solidFill>
                  <a:srgbClr val="002060"/>
                </a:solidFill>
                <a:cs typeface="SKR HEAD1" pitchFamily="2" charset="-78"/>
              </a:rPr>
              <a:t>وسمي </a:t>
            </a:r>
            <a:r>
              <a:rPr lang="ar-SA" sz="4400" dirty="0" err="1" smtClean="0">
                <a:solidFill>
                  <a:srgbClr val="002060"/>
                </a:solidFill>
                <a:cs typeface="SKR HEAD1" pitchFamily="2" charset="-78"/>
              </a:rPr>
              <a:t>كلمياً</a:t>
            </a:r>
            <a:r>
              <a:rPr lang="ar-SA" sz="4400" dirty="0" smtClean="0">
                <a:solidFill>
                  <a:srgbClr val="002060"/>
                </a:solidFill>
                <a:cs typeface="SKR HEAD1" pitchFamily="2" charset="-78"/>
              </a:rPr>
              <a:t> لوقوع السكون بعد حرف المد في كلمة .</a:t>
            </a:r>
          </a:p>
          <a:p>
            <a:pPr algn="just"/>
            <a:r>
              <a:rPr lang="ar-SA" sz="4400" dirty="0" smtClean="0">
                <a:solidFill>
                  <a:srgbClr val="002060"/>
                </a:solidFill>
                <a:cs typeface="SKR HEAD1" pitchFamily="2" charset="-78"/>
              </a:rPr>
              <a:t>وسمي مثقلاً لوجود التشديد بعد حرف المد .</a:t>
            </a:r>
          </a:p>
          <a:p>
            <a:pPr algn="just"/>
            <a:r>
              <a:rPr lang="ar-SA" sz="4400" dirty="0" smtClean="0">
                <a:solidFill>
                  <a:srgbClr val="990000"/>
                </a:solidFill>
                <a:cs typeface="SKR HEAD1" pitchFamily="2" charset="-78"/>
                <a:sym typeface="AGA Arabesque"/>
              </a:rPr>
              <a:t>مثاله (</a:t>
            </a:r>
            <a:r>
              <a:rPr lang="ar-SA" sz="4400" dirty="0" smtClean="0">
                <a:solidFill>
                  <a:srgbClr val="990000"/>
                </a:solidFill>
                <a:ea typeface="Times New Roman"/>
                <a:cs typeface="QCF_P566"/>
              </a:rPr>
              <a:t>ﮯ</a:t>
            </a:r>
            <a:r>
              <a:rPr lang="ar-SA" sz="4400" dirty="0" smtClean="0">
                <a:solidFill>
                  <a:srgbClr val="990000"/>
                </a:solidFill>
                <a:cs typeface="SKR HEAD1" pitchFamily="2" charset="-78"/>
                <a:sym typeface="AGA Arabesque"/>
              </a:rPr>
              <a:t>)</a:t>
            </a:r>
          </a:p>
          <a:p>
            <a:pPr algn="just"/>
            <a:r>
              <a:rPr lang="ar-SA" sz="4400" dirty="0" smtClean="0">
                <a:solidFill>
                  <a:srgbClr val="990000"/>
                </a:solidFill>
                <a:cs typeface="SKR HEAD1" pitchFamily="2" charset="-78"/>
                <a:sym typeface="AGA Arabesque"/>
              </a:rPr>
              <a:t>ومقدار مده ست حركات .</a:t>
            </a:r>
            <a:endParaRPr lang="ar-SA" sz="4400" dirty="0" smtClean="0">
              <a:solidFill>
                <a:srgbClr val="990000"/>
              </a:solidFill>
              <a:sym typeface="AGA Arabesq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143000"/>
          </a:xfrm>
          <a:solidFill>
            <a:srgbClr val="FFFFCC"/>
          </a:solidFill>
          <a:ln w="57150">
            <a:solidFill>
              <a:srgbClr val="990000"/>
            </a:solidFill>
          </a:ln>
        </p:spPr>
        <p:txBody>
          <a:bodyPr/>
          <a:lstStyle/>
          <a:p>
            <a:r>
              <a:rPr lang="ar-SA" sz="5500" dirty="0" smtClean="0">
                <a:solidFill>
                  <a:srgbClr val="003399"/>
                </a:solidFill>
                <a:cs typeface="SKR HEAD1 Outlined" pitchFamily="2" charset="-78"/>
              </a:rPr>
              <a:t>القسم الثاني : </a:t>
            </a:r>
            <a:r>
              <a:rPr lang="ar-SA" sz="5500" dirty="0" smtClean="0">
                <a:solidFill>
                  <a:srgbClr val="003399"/>
                </a:solidFill>
                <a:cs typeface="SKR HEAD1 Outlined" pitchFamily="2" charset="-78"/>
              </a:rPr>
              <a:t>المد </a:t>
            </a:r>
            <a:r>
              <a:rPr lang="ar-SA" sz="5500" dirty="0" smtClean="0">
                <a:solidFill>
                  <a:srgbClr val="003399"/>
                </a:solidFill>
                <a:cs typeface="SKR HEAD1 Outlined" pitchFamily="2" charset="-78"/>
              </a:rPr>
              <a:t>اللازم </a:t>
            </a:r>
            <a:r>
              <a:rPr lang="ar-SA" sz="5500" dirty="0" err="1" smtClean="0">
                <a:solidFill>
                  <a:srgbClr val="003399"/>
                </a:solidFill>
                <a:cs typeface="SKR HEAD1 Outlined" pitchFamily="2" charset="-78"/>
              </a:rPr>
              <a:t>الكلمي</a:t>
            </a:r>
            <a:r>
              <a:rPr lang="ar-SA" sz="5500" dirty="0" smtClean="0">
                <a:solidFill>
                  <a:srgbClr val="003399"/>
                </a:solidFill>
                <a:cs typeface="SKR HEAD1 Outlined" pitchFamily="2" charset="-78"/>
              </a:rPr>
              <a:t> المخفف</a:t>
            </a:r>
            <a:endParaRPr lang="ar-SA" sz="5500" dirty="0">
              <a:solidFill>
                <a:srgbClr val="003399"/>
              </a:solidFill>
              <a:cs typeface="SKR HEAD1 Outline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972072"/>
          </a:xfrm>
          <a:solidFill>
            <a:srgbClr val="CCECFF"/>
          </a:solidFill>
          <a:ln w="57150">
            <a:solidFill>
              <a:srgbClr val="003399"/>
            </a:solidFill>
          </a:ln>
        </p:spPr>
        <p:txBody>
          <a:bodyPr/>
          <a:lstStyle/>
          <a:p>
            <a:pPr algn="just"/>
            <a:r>
              <a:rPr lang="ar-SA" sz="4100" dirty="0" smtClean="0">
                <a:solidFill>
                  <a:srgbClr val="C00000"/>
                </a:solidFill>
                <a:cs typeface="SKR HEAD1" pitchFamily="2" charset="-78"/>
              </a:rPr>
              <a:t>هو حرف مد  أتى بعده سكون </a:t>
            </a:r>
            <a:r>
              <a:rPr lang="ar-SA" sz="4100" dirty="0" smtClean="0">
                <a:solidFill>
                  <a:srgbClr val="C00000"/>
                </a:solidFill>
                <a:cs typeface="SKR HEAD1" pitchFamily="2" charset="-78"/>
              </a:rPr>
              <a:t>أصلي في كلمة خالياً من التشديد .</a:t>
            </a:r>
            <a:endParaRPr lang="ar-SA" sz="4100" dirty="0" smtClean="0">
              <a:solidFill>
                <a:srgbClr val="C00000"/>
              </a:solidFill>
              <a:cs typeface="SKR HEAD1" pitchFamily="2" charset="-78"/>
            </a:endParaRPr>
          </a:p>
          <a:p>
            <a:pPr algn="just"/>
            <a:r>
              <a:rPr lang="ar-SA" sz="4100" dirty="0" smtClean="0">
                <a:solidFill>
                  <a:srgbClr val="002060"/>
                </a:solidFill>
                <a:cs typeface="SKR HEAD1" pitchFamily="2" charset="-78"/>
              </a:rPr>
              <a:t>سمي </a:t>
            </a:r>
            <a:r>
              <a:rPr lang="ar-SA" sz="4100" dirty="0" err="1" smtClean="0">
                <a:solidFill>
                  <a:srgbClr val="002060"/>
                </a:solidFill>
                <a:cs typeface="SKR HEAD1" pitchFamily="2" charset="-78"/>
              </a:rPr>
              <a:t>كلمياً</a:t>
            </a:r>
            <a:r>
              <a:rPr lang="ar-SA" sz="4100" dirty="0" smtClean="0">
                <a:solidFill>
                  <a:srgbClr val="002060"/>
                </a:solidFill>
                <a:cs typeface="SKR HEAD1" pitchFamily="2" charset="-78"/>
              </a:rPr>
              <a:t> لوقوع السكون بعد حرف المد في كلمة .</a:t>
            </a:r>
          </a:p>
          <a:p>
            <a:pPr algn="just"/>
            <a:r>
              <a:rPr lang="ar-SA" sz="4100" dirty="0" smtClean="0">
                <a:solidFill>
                  <a:srgbClr val="002060"/>
                </a:solidFill>
                <a:cs typeface="SKR HEAD1" pitchFamily="2" charset="-78"/>
              </a:rPr>
              <a:t>وسمي مخففاًً لعدم وجود التشديد بعد حرف المد .</a:t>
            </a:r>
          </a:p>
          <a:p>
            <a:pPr algn="just"/>
            <a:r>
              <a:rPr lang="ar-SA" sz="4100" dirty="0" smtClean="0">
                <a:solidFill>
                  <a:srgbClr val="990000"/>
                </a:solidFill>
                <a:cs typeface="SKR HEAD1" pitchFamily="2" charset="-78"/>
                <a:sym typeface="AGA Arabesque"/>
              </a:rPr>
              <a:t>مثاله (</a:t>
            </a:r>
            <a:r>
              <a:rPr lang="ar-SA" sz="4100" dirty="0" smtClean="0">
                <a:solidFill>
                  <a:srgbClr val="990000"/>
                </a:solidFill>
                <a:ea typeface="Times New Roman"/>
                <a:cs typeface="QCF_P214"/>
              </a:rPr>
              <a:t>ﯴ</a:t>
            </a:r>
            <a:r>
              <a:rPr lang="ar-SA" sz="4100" dirty="0" smtClean="0">
                <a:solidFill>
                  <a:srgbClr val="990000"/>
                </a:solidFill>
                <a:cs typeface="SKR HEAD1" pitchFamily="2" charset="-78"/>
                <a:sym typeface="AGA Arabesque"/>
              </a:rPr>
              <a:t>) ولم يأت إلا في هذه الكلمة في موضعين من سورة يونس : 90،51</a:t>
            </a:r>
          </a:p>
          <a:p>
            <a:pPr algn="just"/>
            <a:r>
              <a:rPr lang="ar-SA" sz="4100" dirty="0" smtClean="0">
                <a:solidFill>
                  <a:srgbClr val="990000"/>
                </a:solidFill>
                <a:cs typeface="SKR HEAD1" pitchFamily="2" charset="-78"/>
                <a:sym typeface="AGA Arabesque"/>
              </a:rPr>
              <a:t>ومقدار مده ست حركات .</a:t>
            </a:r>
            <a:endParaRPr lang="ar-SA" sz="4100" dirty="0" smtClean="0">
              <a:solidFill>
                <a:srgbClr val="990000"/>
              </a:solidFill>
              <a:sym typeface="AGA Arabesq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143000"/>
          </a:xfrm>
          <a:solidFill>
            <a:srgbClr val="CCECFF"/>
          </a:solidFill>
          <a:ln w="57150">
            <a:solidFill>
              <a:srgbClr val="002060"/>
            </a:solidFill>
          </a:ln>
        </p:spPr>
        <p:txBody>
          <a:bodyPr/>
          <a:lstStyle/>
          <a:p>
            <a:r>
              <a:rPr lang="ar-SA" sz="5500" dirty="0" smtClean="0">
                <a:solidFill>
                  <a:srgbClr val="003399"/>
                </a:solidFill>
                <a:cs typeface="SKR HEAD1 Outlined" pitchFamily="2" charset="-78"/>
              </a:rPr>
              <a:t>القسم الثالث : </a:t>
            </a:r>
            <a:r>
              <a:rPr lang="ar-SA" sz="5500" dirty="0" smtClean="0">
                <a:solidFill>
                  <a:srgbClr val="003399"/>
                </a:solidFill>
                <a:cs typeface="SKR HEAD1 Outlined" pitchFamily="2" charset="-78"/>
              </a:rPr>
              <a:t>المد </a:t>
            </a:r>
            <a:r>
              <a:rPr lang="ar-SA" sz="5500" dirty="0" smtClean="0">
                <a:solidFill>
                  <a:srgbClr val="003399"/>
                </a:solidFill>
                <a:cs typeface="SKR HEAD1 Outlined" pitchFamily="2" charset="-78"/>
              </a:rPr>
              <a:t>اللازم الحرفي المثقل</a:t>
            </a:r>
            <a:endParaRPr lang="ar-SA" sz="5500" dirty="0">
              <a:solidFill>
                <a:srgbClr val="003399"/>
              </a:solidFill>
              <a:cs typeface="SKR HEAD1 Outline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972072"/>
          </a:xfrm>
          <a:solidFill>
            <a:srgbClr val="FFFFCC"/>
          </a:solidFill>
          <a:ln w="57150">
            <a:solidFill>
              <a:srgbClr val="990000"/>
            </a:solidFill>
          </a:ln>
        </p:spPr>
        <p:txBody>
          <a:bodyPr/>
          <a:lstStyle/>
          <a:p>
            <a:pPr algn="just"/>
            <a:r>
              <a:rPr lang="ar-SA" sz="3600" dirty="0" smtClean="0">
                <a:solidFill>
                  <a:srgbClr val="C00000"/>
                </a:solidFill>
                <a:cs typeface="SKR HEAD1" pitchFamily="2" charset="-78"/>
              </a:rPr>
              <a:t>هو حرف مد  أتى بعده سكون </a:t>
            </a:r>
            <a:r>
              <a:rPr lang="ar-SA" sz="3600" dirty="0" smtClean="0">
                <a:solidFill>
                  <a:srgbClr val="C00000"/>
                </a:solidFill>
                <a:cs typeface="SKR HEAD1" pitchFamily="2" charset="-78"/>
              </a:rPr>
              <a:t>أصلي في حرف هجاؤه ثلاثة أحرف وسطها حرف مد .</a:t>
            </a:r>
            <a:endParaRPr lang="ar-SA" sz="3600" dirty="0" smtClean="0">
              <a:solidFill>
                <a:srgbClr val="C00000"/>
              </a:solidFill>
              <a:cs typeface="SKR HEAD1" pitchFamily="2" charset="-78"/>
            </a:endParaRPr>
          </a:p>
          <a:p>
            <a:pPr algn="just"/>
            <a:r>
              <a:rPr lang="ar-SA" sz="3600" dirty="0" smtClean="0">
                <a:solidFill>
                  <a:srgbClr val="002060"/>
                </a:solidFill>
                <a:cs typeface="SKR HEAD1" pitchFamily="2" charset="-78"/>
              </a:rPr>
              <a:t>علامته أن يكون بعد المد حرف مشدد .</a:t>
            </a:r>
          </a:p>
          <a:p>
            <a:pPr algn="just"/>
            <a:r>
              <a:rPr lang="ar-SA" sz="3600" dirty="0" smtClean="0">
                <a:solidFill>
                  <a:srgbClr val="002060"/>
                </a:solidFill>
                <a:cs typeface="SKR HEAD1" pitchFamily="2" charset="-78"/>
              </a:rPr>
              <a:t>سمي حرفياً لوقوع السكون بعد حرف المد في أحد أحرف الهجاء الواقعة في فواتح السور.</a:t>
            </a:r>
          </a:p>
          <a:p>
            <a:pPr algn="just"/>
            <a:r>
              <a:rPr lang="ar-SA" sz="3600" dirty="0" smtClean="0">
                <a:solidFill>
                  <a:srgbClr val="002060"/>
                </a:solidFill>
                <a:cs typeface="SKR HEAD1" pitchFamily="2" charset="-78"/>
              </a:rPr>
              <a:t>وسمي مثقلاًً لوجود التشديد بعد حرف المد .</a:t>
            </a:r>
          </a:p>
          <a:p>
            <a:pPr algn="just"/>
            <a:r>
              <a:rPr lang="ar-SA" sz="3600" dirty="0" smtClean="0">
                <a:solidFill>
                  <a:srgbClr val="990000"/>
                </a:solidFill>
                <a:cs typeface="SKR HEAD1" pitchFamily="2" charset="-78"/>
                <a:sym typeface="AGA Arabesque"/>
              </a:rPr>
              <a:t>مثاله (</a:t>
            </a:r>
            <a:r>
              <a:rPr lang="ar-SA" sz="3600" dirty="0" smtClean="0">
                <a:solidFill>
                  <a:srgbClr val="C00000"/>
                </a:solidFill>
                <a:ea typeface="Times New Roman"/>
                <a:cs typeface="QCF_P002"/>
              </a:rPr>
              <a:t>ﭑ</a:t>
            </a:r>
            <a:r>
              <a:rPr lang="ar-SA" sz="3600" dirty="0" smtClean="0">
                <a:solidFill>
                  <a:srgbClr val="C00000"/>
                </a:solidFill>
                <a:latin typeface="Wingdings 3" pitchFamily="18" charset="2"/>
                <a:ea typeface="Times New Roman"/>
              </a:rPr>
              <a:t> </a:t>
            </a:r>
            <a:r>
              <a:rPr lang="ar-SA" sz="3600" dirty="0" smtClean="0">
                <a:solidFill>
                  <a:srgbClr val="990000"/>
                </a:solidFill>
                <a:cs typeface="SKR HEAD1" pitchFamily="2" charset="-78"/>
                <a:sym typeface="AGA Arabesque"/>
              </a:rPr>
              <a:t>)لا</a:t>
            </a:r>
            <a:r>
              <a:rPr lang="ar-SA" sz="3600" u="sng" dirty="0" smtClean="0">
                <a:solidFill>
                  <a:srgbClr val="006600"/>
                </a:solidFill>
                <a:cs typeface="SKR HEAD1" pitchFamily="2" charset="-78"/>
                <a:sym typeface="AGA Arabesque"/>
              </a:rPr>
              <a:t>مْ 		   مِ</a:t>
            </a:r>
            <a:r>
              <a:rPr lang="ar-SA" sz="3600" dirty="0" smtClean="0">
                <a:solidFill>
                  <a:srgbClr val="990000"/>
                </a:solidFill>
                <a:cs typeface="SKR HEAD1" pitchFamily="2" charset="-78"/>
                <a:sym typeface="AGA Arabesque"/>
              </a:rPr>
              <a:t>يم</a:t>
            </a:r>
          </a:p>
          <a:p>
            <a:pPr algn="just"/>
            <a:r>
              <a:rPr lang="ar-SA" sz="3600" dirty="0" smtClean="0">
                <a:solidFill>
                  <a:srgbClr val="990000"/>
                </a:solidFill>
                <a:cs typeface="SKR HEAD1" pitchFamily="2" charset="-78"/>
                <a:sym typeface="AGA Arabesque"/>
              </a:rPr>
              <a:t>ومقدار مده ست حركات .</a:t>
            </a:r>
            <a:endParaRPr lang="ar-SA" sz="3600" dirty="0" smtClean="0">
              <a:solidFill>
                <a:srgbClr val="990000"/>
              </a:solidFill>
              <a:sym typeface="AGA Arabesque"/>
            </a:endParaRPr>
          </a:p>
        </p:txBody>
      </p:sp>
      <p:sp>
        <p:nvSpPr>
          <p:cNvPr id="4" name="سهم إلى اليسار 3"/>
          <p:cNvSpPr/>
          <p:nvPr/>
        </p:nvSpPr>
        <p:spPr>
          <a:xfrm>
            <a:off x="5022352" y="5429264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143000"/>
          </a:xfrm>
          <a:solidFill>
            <a:srgbClr val="CCECFF"/>
          </a:solidFill>
          <a:ln w="57150">
            <a:solidFill>
              <a:srgbClr val="002060"/>
            </a:solidFill>
          </a:ln>
        </p:spPr>
        <p:txBody>
          <a:bodyPr/>
          <a:lstStyle/>
          <a:p>
            <a:r>
              <a:rPr lang="ar-SA" sz="5500" dirty="0" smtClean="0">
                <a:solidFill>
                  <a:srgbClr val="003399"/>
                </a:solidFill>
                <a:cs typeface="SKR HEAD1 Outlined" pitchFamily="2" charset="-78"/>
              </a:rPr>
              <a:t>القسم الرابع : </a:t>
            </a:r>
            <a:r>
              <a:rPr lang="ar-SA" sz="5500" dirty="0" smtClean="0">
                <a:solidFill>
                  <a:srgbClr val="003399"/>
                </a:solidFill>
                <a:cs typeface="SKR HEAD1 Outlined" pitchFamily="2" charset="-78"/>
              </a:rPr>
              <a:t>المد </a:t>
            </a:r>
            <a:r>
              <a:rPr lang="ar-SA" sz="5500" dirty="0" smtClean="0">
                <a:solidFill>
                  <a:srgbClr val="003399"/>
                </a:solidFill>
                <a:cs typeface="SKR HEAD1 Outlined" pitchFamily="2" charset="-78"/>
              </a:rPr>
              <a:t>اللازم الحرفي المخفف</a:t>
            </a:r>
            <a:endParaRPr lang="ar-SA" sz="5500" dirty="0">
              <a:solidFill>
                <a:srgbClr val="003399"/>
              </a:solidFill>
              <a:cs typeface="SKR HEAD1 Outline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972072"/>
          </a:xfrm>
          <a:solidFill>
            <a:srgbClr val="FFFFCC"/>
          </a:solidFill>
          <a:ln w="57150">
            <a:solidFill>
              <a:srgbClr val="990000"/>
            </a:solidFill>
          </a:ln>
        </p:spPr>
        <p:txBody>
          <a:bodyPr/>
          <a:lstStyle/>
          <a:p>
            <a:pPr algn="just"/>
            <a:r>
              <a:rPr lang="ar-SA" sz="3600" dirty="0" smtClean="0">
                <a:solidFill>
                  <a:srgbClr val="C00000"/>
                </a:solidFill>
                <a:cs typeface="SKR HEAD1" pitchFamily="2" charset="-78"/>
              </a:rPr>
              <a:t>هو حرف مد  أتى بعده سكون </a:t>
            </a:r>
            <a:r>
              <a:rPr lang="ar-SA" sz="3600" dirty="0" smtClean="0">
                <a:solidFill>
                  <a:srgbClr val="C00000"/>
                </a:solidFill>
                <a:cs typeface="SKR HEAD1" pitchFamily="2" charset="-78"/>
              </a:rPr>
              <a:t>أصلي في حرف هجاؤه ثلاثة أحرف وسطها حرف مد .</a:t>
            </a:r>
            <a:endParaRPr lang="ar-SA" sz="3600" dirty="0" smtClean="0">
              <a:solidFill>
                <a:srgbClr val="C00000"/>
              </a:solidFill>
              <a:cs typeface="SKR HEAD1" pitchFamily="2" charset="-78"/>
            </a:endParaRPr>
          </a:p>
          <a:p>
            <a:pPr algn="just"/>
            <a:r>
              <a:rPr lang="ar-SA" sz="3600" dirty="0" smtClean="0">
                <a:solidFill>
                  <a:srgbClr val="002060"/>
                </a:solidFill>
                <a:cs typeface="SKR HEAD1" pitchFamily="2" charset="-78"/>
              </a:rPr>
              <a:t>علامته أن يكون بعد المد حرف غير مشدد .</a:t>
            </a:r>
          </a:p>
          <a:p>
            <a:pPr algn="just"/>
            <a:r>
              <a:rPr lang="ar-SA" sz="3600" dirty="0" smtClean="0">
                <a:solidFill>
                  <a:srgbClr val="002060"/>
                </a:solidFill>
                <a:cs typeface="SKR HEAD1" pitchFamily="2" charset="-78"/>
              </a:rPr>
              <a:t>سمي حرفياً لوقوع السكون بعد حرف المد في أحد أحرف الهجاء الواقعة في فواتح السور.</a:t>
            </a:r>
          </a:p>
          <a:p>
            <a:pPr algn="just"/>
            <a:r>
              <a:rPr lang="ar-SA" sz="3600" dirty="0" smtClean="0">
                <a:solidFill>
                  <a:srgbClr val="002060"/>
                </a:solidFill>
                <a:cs typeface="SKR HEAD1" pitchFamily="2" charset="-78"/>
              </a:rPr>
              <a:t>وسمي مخففاًًً لعدم وجود التشديد بعد حرف المد .</a:t>
            </a:r>
          </a:p>
          <a:p>
            <a:pPr algn="just"/>
            <a:r>
              <a:rPr lang="ar-SA" sz="3600" dirty="0" smtClean="0">
                <a:solidFill>
                  <a:srgbClr val="990000"/>
                </a:solidFill>
                <a:cs typeface="SKR HEAD1" pitchFamily="2" charset="-78"/>
                <a:sym typeface="AGA Arabesque"/>
              </a:rPr>
              <a:t>مثاله (</a:t>
            </a:r>
            <a:r>
              <a:rPr lang="ar-SA" sz="3600" dirty="0" smtClean="0">
                <a:solidFill>
                  <a:srgbClr val="C00000"/>
                </a:solidFill>
                <a:ea typeface="Times New Roman"/>
                <a:cs typeface="QCF_P002"/>
              </a:rPr>
              <a:t>ﭑ</a:t>
            </a:r>
            <a:r>
              <a:rPr lang="ar-SA" sz="3600" dirty="0" smtClean="0">
                <a:solidFill>
                  <a:srgbClr val="C00000"/>
                </a:solidFill>
                <a:latin typeface="Wingdings 3" pitchFamily="18" charset="2"/>
                <a:ea typeface="Times New Roman"/>
              </a:rPr>
              <a:t> </a:t>
            </a:r>
            <a:r>
              <a:rPr lang="ar-SA" sz="3600" dirty="0" smtClean="0">
                <a:solidFill>
                  <a:srgbClr val="990000"/>
                </a:solidFill>
                <a:cs typeface="SKR HEAD1" pitchFamily="2" charset="-78"/>
                <a:sym typeface="AGA Arabesque"/>
              </a:rPr>
              <a:t>)م</a:t>
            </a:r>
            <a:r>
              <a:rPr lang="ar-SA" sz="3600" dirty="0" smtClean="0">
                <a:solidFill>
                  <a:srgbClr val="006600"/>
                </a:solidFill>
                <a:cs typeface="SKR HEAD1" pitchFamily="2" charset="-78"/>
                <a:sym typeface="AGA Arabesque"/>
              </a:rPr>
              <a:t>يــــــــــــــ</a:t>
            </a:r>
            <a:r>
              <a:rPr lang="ar-SA" sz="3600" dirty="0" smtClean="0">
                <a:solidFill>
                  <a:srgbClr val="C00000"/>
                </a:solidFill>
                <a:cs typeface="SKR HEAD1" pitchFamily="2" charset="-78"/>
                <a:sym typeface="AGA Arabesque"/>
              </a:rPr>
              <a:t>ـمْ</a:t>
            </a:r>
          </a:p>
          <a:p>
            <a:pPr algn="just"/>
            <a:r>
              <a:rPr lang="ar-SA" sz="3600" dirty="0" smtClean="0">
                <a:solidFill>
                  <a:srgbClr val="990000"/>
                </a:solidFill>
                <a:cs typeface="SKR HEAD1" pitchFamily="2" charset="-78"/>
                <a:sym typeface="AGA Arabesque"/>
              </a:rPr>
              <a:t>ومقدار مده ست حركات .</a:t>
            </a:r>
            <a:endParaRPr lang="ar-SA" sz="3600" dirty="0" smtClean="0">
              <a:solidFill>
                <a:srgbClr val="990000"/>
              </a:solidFill>
              <a:sym typeface="AGA Arabesq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تصميم افتراضي">
  <a:themeElements>
    <a:clrScheme name="3_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تصميم افتراضي">
  <a:themeElements>
    <a:clrScheme name="2_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2_تصميم افتراضي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تصميم افتراضي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تصميم افتراضي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تصميم افتراضي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تصميم افتراضي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تصميم افتراضي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تصميم افتراضي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تدفق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تدفق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623</Words>
  <PresentationFormat>عرض على الشاشة (3:4)‏</PresentationFormat>
  <Paragraphs>132</Paragraphs>
  <Slides>18</Slides>
  <Notes>2</Notes>
  <HiddenSlides>0</HiddenSlides>
  <MMClips>0</MMClips>
  <ScaleCrop>false</ScaleCrop>
  <HeadingPairs>
    <vt:vector size="4" baseType="variant">
      <vt:variant>
        <vt:lpstr>سمة</vt:lpstr>
      </vt:variant>
      <vt:variant>
        <vt:i4>5</vt:i4>
      </vt:variant>
      <vt:variant>
        <vt:lpstr>عناوين الشرائح</vt:lpstr>
      </vt:variant>
      <vt:variant>
        <vt:i4>18</vt:i4>
      </vt:variant>
    </vt:vector>
  </HeadingPairs>
  <TitlesOfParts>
    <vt:vector size="23" baseType="lpstr">
      <vt:lpstr>تصميم افتراضي</vt:lpstr>
      <vt:lpstr>2_سمة Office</vt:lpstr>
      <vt:lpstr>3_تصميم افتراضي</vt:lpstr>
      <vt:lpstr>تدفق</vt:lpstr>
      <vt:lpstr>2_تصميم افتراضي</vt:lpstr>
      <vt:lpstr>الشريحة 1</vt:lpstr>
      <vt:lpstr>الشريحة 2</vt:lpstr>
      <vt:lpstr>الشريحة 3</vt:lpstr>
      <vt:lpstr>تمهيد</vt:lpstr>
      <vt:lpstr>الشريحة 5</vt:lpstr>
      <vt:lpstr>القسم الأول : المد اللازم الكلمي المثقل</vt:lpstr>
      <vt:lpstr>القسم الثاني : المد اللازم الكلمي المخفف</vt:lpstr>
      <vt:lpstr>القسم الثالث : المد اللازم الحرفي المثقل</vt:lpstr>
      <vt:lpstr>القسم الرابع : المد اللازم الحرفي المخفف</vt:lpstr>
      <vt:lpstr>الشريحة 10</vt:lpstr>
      <vt:lpstr>الشريحة 11</vt:lpstr>
      <vt:lpstr>الشاهد </vt:lpstr>
      <vt:lpstr>نشاط 1</vt:lpstr>
      <vt:lpstr>الشريحة 14</vt:lpstr>
      <vt:lpstr>نشاط 2</vt:lpstr>
      <vt:lpstr>الشريحة 16</vt:lpstr>
      <vt:lpstr>نشاط 3</vt:lpstr>
      <vt:lpstr>الشريحة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Lenovo</dc:creator>
  <cp:lastModifiedBy>سعيد</cp:lastModifiedBy>
  <cp:revision>21</cp:revision>
  <dcterms:created xsi:type="dcterms:W3CDTF">2012-03-12T13:55:07Z</dcterms:created>
  <dcterms:modified xsi:type="dcterms:W3CDTF">2012-04-06T08:41:13Z</dcterms:modified>
</cp:coreProperties>
</file>