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1" r:id="rId1"/>
  </p:sldMasterIdLst>
  <p:sldIdLst>
    <p:sldId id="278" r:id="rId2"/>
    <p:sldId id="276" r:id="rId3"/>
    <p:sldId id="256" r:id="rId4"/>
    <p:sldId id="260" r:id="rId5"/>
    <p:sldId id="261" r:id="rId6"/>
    <p:sldId id="263" r:id="rId7"/>
    <p:sldId id="265" r:id="rId8"/>
    <p:sldId id="262" r:id="rId9"/>
    <p:sldId id="266" r:id="rId10"/>
    <p:sldId id="271" r:id="rId11"/>
    <p:sldId id="272" r:id="rId12"/>
    <p:sldId id="270" r:id="rId13"/>
    <p:sldId id="269" r:id="rId14"/>
    <p:sldId id="268" r:id="rId15"/>
    <p:sldId id="273" r:id="rId16"/>
    <p:sldId id="275" r:id="rId17"/>
    <p:sldId id="274" r:id="rId18"/>
    <p:sldId id="267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330"/>
    <a:srgbClr val="33CC33"/>
    <a:srgbClr val="FF3399"/>
    <a:srgbClr val="9A952C"/>
    <a:srgbClr val="7D9F31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7BACE1-EE51-49A1-B5CE-A4B81D5DB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3D390C7-9F95-459D-98A9-E988EDF16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993366-AABE-49C7-A76A-265B97C98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093B50A-123F-4411-A951-526A3611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9BF1F1-3341-48C2-9FA2-7F70B5C44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814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B79433-E5D9-4AA4-A22C-B40347D05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D4A153D-7658-4957-8074-28D401F35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348195-6B6B-411A-9137-35FB4946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FE8D5D-4648-4CEA-9608-1BB97080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B3985C-58BC-4B95-B3AD-2FB5A34E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574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168F389-5E8D-4342-97A9-4A238AB17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BAEF570-F124-4244-A4D8-C3BAB14F9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66D1BD-611A-4457-A4E2-05A1C0435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7D572C-AACE-4D58-A73C-5FF5359A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58698-DD39-453D-A255-70E40AB3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154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B2F8D0-080E-4743-BBB5-58EF9FA1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2C9F1A0-C209-4947-8EF9-3A73B5664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92E06C-EAAD-4AF2-A8CB-AB995D29B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41681F-0564-4B3B-A57F-63DAB306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7E0608-9E45-4E2B-A26B-28783FA7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692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4AD5E3-B641-4EC7-A33E-7D1E5FA2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4C1F60-CCCA-48CF-93AF-801C874E2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2755A2-6933-448E-B913-21185266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734CE28-D648-4B44-A52B-B4E404FC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8223D4-8282-47B7-A4DC-951FC3F9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78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2420F0-F948-463B-B065-E89CEB25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3C130F1-2CAD-4DFE-B36E-530590D29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2E5891F-43D9-49D8-9FCA-C5B80F58E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451A516-E5E7-4A3D-B946-A8E708C2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DA3F178-7BDD-45B5-BFEA-C0A08AFA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9FE9BC-8422-42CE-A976-3E520447F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329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B0C726-98FC-4723-84B7-45C50B90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A0309A7-DC42-42ED-99C2-61B3D6D48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916EF9B-042D-4A82-9834-1034DD023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C7316C3-84D9-4787-8BF8-11C557505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F68D730-6732-4FF0-983D-8FD6DD2CC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08B1E99-3A60-40F6-83E7-C570C190B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3732AF7-3B1A-45CB-935B-FF1B836A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8F2950A-4E60-4085-9AA3-AD2F24EE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28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A20619-EECA-4F0D-8E3E-15F5A52D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790F40A-A577-4827-B766-E311FB25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DA3C06E-4757-422B-800C-8FE8596C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3C28FAC-D495-4FE0-8F4C-357A72B8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848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CB1EB14-FF71-4D77-A5CE-21EAA99E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8DE4D3D-2CA1-4064-83FC-4BFDE2E9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E5D584E-648D-457A-88E3-3DF3CF0CB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820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346790-958F-4808-81CD-5F0E52D6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C54075-C487-491F-8C12-400BE4C4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E6B9A60-5262-405C-80DA-BFAF50B73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1058020-DDBD-49CA-8AE2-D6FA5C56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B7F4C2A-2DB6-4C6B-940A-9E8308C0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4DFD93E-9C2D-401C-AEB5-DC4C867F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140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12DD40-0700-4925-B5CE-7A07F23A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E058F6E-90B5-4E3B-931E-0F715C22E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5D29501-900E-45B6-8D77-FCE759B3D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220FCB-D505-427D-9A30-5151F5FC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A628029-1B7E-465E-A057-1B19DEBD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6CDDA6-42BE-4454-9741-3FDB5EA0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674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1026359-E012-45DC-B0C5-C9FC7DDE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E7656BD-76FA-490C-8FD5-BD5FC079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7FB2DC-6738-4DD2-A80E-E58A30A19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0D2F3-617C-477C-B428-B0F70C552D0E}" type="datetimeFigureOut">
              <a:rPr lang="ar-SA" smtClean="0"/>
              <a:t>05/06/40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D05C2B-0EE8-4B32-A408-1ECE2EFB8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FA4676-D0B3-4034-9AD2-156CE4B94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CA3E-16B4-4743-8EA1-66D09B7AB9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67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7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A0A770EC-F390-4E26-88B8-179057C7A202}"/>
              </a:ext>
            </a:extLst>
          </p:cNvPr>
          <p:cNvSpPr/>
          <p:nvPr/>
        </p:nvSpPr>
        <p:spPr>
          <a:xfrm>
            <a:off x="3021496" y="1931042"/>
            <a:ext cx="6016487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السطر الإملائي للصف الأول. 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BF5AE766-581C-4D76-B7A4-10D372708A98}"/>
              </a:ext>
            </a:extLst>
          </p:cNvPr>
          <p:cNvSpPr txBox="1"/>
          <p:nvPr/>
        </p:nvSpPr>
        <p:spPr>
          <a:xfrm>
            <a:off x="-145774" y="4061993"/>
            <a:ext cx="53359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00B050"/>
                </a:solidFill>
              </a:rPr>
              <a:t>إعداد المعلمتين : منى القحطاني – حصة القرني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 فَرِحَةً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أُمِّي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زَارَت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دَخَلَت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7200" b="1" dirty="0">
                <a:solidFill>
                  <a:schemeClr val="tx1"/>
                </a:solidFill>
              </a:rPr>
              <a:t> تَبْكِي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8000" b="1" dirty="0">
                <a:solidFill>
                  <a:schemeClr val="tx1"/>
                </a:solidFill>
                <a:cs typeface="Traditional Arabic" pitchFamily="2" charset="-78"/>
              </a:rPr>
              <a:t>شُكْرًا</a:t>
            </a:r>
            <a:endParaRPr lang="en-US" sz="66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0639" y="267333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30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1875" y="268093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29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28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38781" y="97119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27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26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03814" y="9562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25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707F7139-6823-41E6-B13B-E826F131FBF0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2717232B-0145-4059-92F4-8B13308E0EED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2247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4" grpId="0" animBg="1"/>
      <p:bldP spid="54" grpId="1" animBg="1"/>
      <p:bldP spid="56" grpId="0" animBg="1"/>
      <p:bldP spid="56" grpId="1" animBg="1"/>
      <p:bldP spid="7" grpId="0" animBg="1"/>
      <p:bldP spid="7" grpId="1" animBg="1"/>
      <p:bldP spid="8" grpId="0" animBg="1"/>
      <p:bldP spid="8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86D0E0-47F5-4F37-AECB-AC813EB10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969" y="2544417"/>
            <a:ext cx="6858000" cy="10048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كلمات الصف الأول        </a:t>
            </a:r>
            <a:r>
              <a:rPr lang="ar-SA" b="1" dirty="0">
                <a:ln w="22225">
                  <a:solidFill>
                    <a:srgbClr val="33CC33"/>
                  </a:solidFill>
                  <a:prstDash val="solid"/>
                </a:ln>
                <a:solidFill>
                  <a:srgbClr val="2DA330"/>
                </a:solidFill>
              </a:rPr>
              <a:t>رياضيات</a:t>
            </a:r>
            <a:r>
              <a:rPr lang="ar-S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2DA330"/>
                </a:solidFill>
              </a:rPr>
              <a:t> </a:t>
            </a:r>
            <a:endParaRPr lang="ar-SA" b="1" dirty="0">
              <a:ln w="9525">
                <a:solidFill>
                  <a:schemeClr val="bg1"/>
                </a:solidFill>
                <a:prstDash val="solid"/>
              </a:ln>
              <a:solidFill>
                <a:srgbClr val="2DA33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544F36EA-F33A-4036-9EF6-C18014605584}"/>
              </a:ext>
            </a:extLst>
          </p:cNvPr>
          <p:cNvSpPr/>
          <p:nvPr/>
        </p:nvSpPr>
        <p:spPr>
          <a:xfrm>
            <a:off x="6241365" y="250390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371456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النَّمَطُ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خَطَّ 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الْجَمْعُ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الطَّرْحُ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8987" y="257392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يَسْبِـقُ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61867" y="261224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أَصْغَـرُ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43" y="2650615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6600" b="1" dirty="0">
                <a:solidFill>
                  <a:schemeClr val="tx1"/>
                </a:solidFill>
              </a:rPr>
              <a:t> أَكْـبَـرُ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600" b="1" dirty="0">
                <a:solidFill>
                  <a:schemeClr val="tx1"/>
                </a:solidFill>
                <a:cs typeface="Traditional Arabic" pitchFamily="2" charset="-78"/>
              </a:rPr>
              <a:t>آحَادٌ</a:t>
            </a:r>
            <a:endParaRPr lang="en-US" sz="66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وَحْـدَةُ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40399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الطُّـولُ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96429" y="4366336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بَـيْـنَ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9127" y="4331971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يَلِي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8987" y="2571744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8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84919" y="262640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7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7134" y="265061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6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5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12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4214" y="433121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11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3662" y="43417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10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96359" y="43449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9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4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3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03814" y="96926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BA1C62E2-1605-4E07-A807-8AE5A358601A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EDC636C1-968C-411C-9BCA-787B89ACF192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377771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"/>
                            </p:stCondLst>
                            <p:childTnLst>
                              <p:par>
                                <p:cTn id="1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"/>
                            </p:stCondLst>
                            <p:childTnLst>
                              <p:par>
                                <p:cTn id="17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"/>
                            </p:stCondLst>
                            <p:childTnLst>
                              <p:par>
                                <p:cTn id="1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"/>
                            </p:stCondLst>
                            <p:childTnLst>
                              <p:par>
                                <p:cTn id="20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"/>
                            </p:stCondLst>
                            <p:childTnLst>
                              <p:par>
                                <p:cTn id="21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"/>
                            </p:stCondLst>
                            <p:childTnLst>
                              <p:par>
                                <p:cTn id="22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"/>
                            </p:stCondLst>
                            <p:childTnLst>
                              <p:par>
                                <p:cTn id="23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"/>
                            </p:stCondLst>
                            <p:childTnLst>
                              <p:par>
                                <p:cTn id="24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"/>
                            </p:stCondLst>
                            <p:childTnLst>
                              <p:par>
                                <p:cTn id="26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"/>
                            </p:stCondLst>
                            <p:childTnLst>
                              <p:par>
                                <p:cTn id="27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"/>
                            </p:stCondLst>
                            <p:childTnLst>
                              <p:par>
                                <p:cTn id="28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"/>
                            </p:stCondLst>
                            <p:childTnLst>
                              <p:par>
                                <p:cTn id="29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الْكُتْلَةُ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قَصِيرٌ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طَوِيلٌ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قِيَاسِ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8987" y="257392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  <a:latin typeface="Adobe Arabic" panose="02040503050201020203" pitchFamily="18" charset="-78"/>
              </a:rPr>
              <a:t>مُجَسَّمٌ</a:t>
            </a:r>
            <a:endParaRPr lang="en-US" sz="7200" b="1" dirty="0">
              <a:solidFill>
                <a:prstClr val="white"/>
              </a:solidFill>
              <a:latin typeface="Adobe Arabic" panose="02040503050201020203" pitchFamily="18" charset="-78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84919" y="2640330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  <a:latin typeface="Adobe Arabic" panose="02040503050201020203" pitchFamily="18" charset="-78"/>
              </a:rPr>
              <a:t>السِّـعَةُ</a:t>
            </a:r>
            <a:endParaRPr lang="en-US" sz="6000" b="1" dirty="0">
              <a:solidFill>
                <a:prstClr val="white"/>
              </a:solidFill>
              <a:latin typeface="Adobe Arabic" panose="02040503050201020203" pitchFamily="18" charset="-7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66169" y="2626403"/>
            <a:ext cx="2125980" cy="155676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7200" b="1" dirty="0">
                <a:solidFill>
                  <a:schemeClr val="tx1"/>
                </a:solidFill>
              </a:rPr>
              <a:t>خَفِيفٌ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8800" b="1" dirty="0">
                <a:solidFill>
                  <a:schemeClr val="tx1"/>
                </a:solidFill>
                <a:cs typeface="Traditional Arabic" pitchFamily="2" charset="-78"/>
              </a:rPr>
              <a:t>ثَـقِــيلٌ</a:t>
            </a:r>
            <a:endParaRPr lang="en-US" sz="66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مُرَبَّعٌ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40399" y="433197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مُثَلَّثٌ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96429" y="4366336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كُـرَةٌ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9127" y="4331971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مُكَعَّبٌ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6726" y="257392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20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84919" y="262640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19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6169" y="258415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18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17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24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4214" y="433121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23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3662" y="43417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22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96359" y="43449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21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16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15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14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03814" y="9562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13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A2117150-556C-4342-9DD1-BAF662368994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4032CA3C-EED9-415C-AA36-BDA222181B21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14776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"/>
                            </p:stCondLst>
                            <p:childTnLst>
                              <p:par>
                                <p:cTn id="1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"/>
                            </p:stCondLst>
                            <p:childTnLst>
                              <p:par>
                                <p:cTn id="17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"/>
                            </p:stCondLst>
                            <p:childTnLst>
                              <p:par>
                                <p:cTn id="1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"/>
                            </p:stCondLst>
                            <p:childTnLst>
                              <p:par>
                                <p:cTn id="20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"/>
                            </p:stCondLst>
                            <p:childTnLst>
                              <p:par>
                                <p:cTn id="21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"/>
                            </p:stCondLst>
                            <p:childTnLst>
                              <p:par>
                                <p:cTn id="22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"/>
                            </p:stCondLst>
                            <p:childTnLst>
                              <p:par>
                                <p:cTn id="23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"/>
                            </p:stCondLst>
                            <p:childTnLst>
                              <p:par>
                                <p:cTn id="24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"/>
                            </p:stCondLst>
                            <p:childTnLst>
                              <p:par>
                                <p:cTn id="26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"/>
                            </p:stCondLst>
                            <p:childTnLst>
                              <p:par>
                                <p:cTn id="27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"/>
                            </p:stCondLst>
                            <p:childTnLst>
                              <p:par>
                                <p:cTn id="28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"/>
                            </p:stCondLst>
                            <p:childTnLst>
                              <p:par>
                                <p:cTn id="29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  <a:latin typeface="Adobe Arabic" panose="02040503050201020203" pitchFamily="18" charset="-78"/>
              </a:rPr>
              <a:t>النِّصْفُ</a:t>
            </a:r>
            <a:r>
              <a:rPr lang="ar-SA" sz="6000" b="1" dirty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الْكَسْرُ 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رَأْسٌ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ضِلْعٌ 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66169" y="2584152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6600" b="1" dirty="0">
                <a:solidFill>
                  <a:schemeClr val="tx1"/>
                </a:solidFill>
              </a:rPr>
              <a:t>الرُّبُعُ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600" b="1" dirty="0">
                <a:solidFill>
                  <a:schemeClr val="tx1"/>
                </a:solidFill>
                <a:cs typeface="Traditional Arabic" pitchFamily="2" charset="-78"/>
              </a:rPr>
              <a:t>الثُّلُثُ</a:t>
            </a:r>
            <a:endParaRPr lang="en-US" sz="66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6169" y="258415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30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88502" y="265061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29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28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27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26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03814" y="9562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25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271328A7-827B-44D2-80BC-C1BCCCEAE43F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C6D292D6-B384-4DBA-9069-C533F517F768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31084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4" grpId="0" animBg="1"/>
      <p:bldP spid="54" grpId="1" animBg="1"/>
      <p:bldP spid="56" grpId="0" animBg="1"/>
      <p:bldP spid="56" grpId="1" animBg="1"/>
      <p:bldP spid="7" grpId="0" animBg="1"/>
      <p:bldP spid="7" grpId="1" animBg="1"/>
      <p:bldP spid="8" grpId="0" animBg="1"/>
      <p:bldP spid="8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14" grpId="0" animBg="1"/>
      <p:bldP spid="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86D0E0-47F5-4F37-AECB-AC813EB10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969" y="2544417"/>
            <a:ext cx="6858000" cy="10048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كلمات الصف الأول             </a:t>
            </a:r>
            <a:r>
              <a:rPr lang="ar-SA" sz="5400" b="1" dirty="0">
                <a:ln w="22225">
                  <a:solidFill>
                    <a:srgbClr val="33CC33"/>
                  </a:solidFill>
                  <a:prstDash val="solid"/>
                </a:ln>
                <a:solidFill>
                  <a:srgbClr val="2DA330"/>
                </a:solidFill>
              </a:rPr>
              <a:t>علوم</a:t>
            </a:r>
            <a:r>
              <a:rPr lang="ar-SA" dirty="0">
                <a:solidFill>
                  <a:srgbClr val="7030A0"/>
                </a:solidFill>
              </a:rPr>
              <a:t>       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544F36EA-F33A-4036-9EF6-C18014605584}"/>
              </a:ext>
            </a:extLst>
          </p:cNvPr>
          <p:cNvSpPr/>
          <p:nvPr/>
        </p:nvSpPr>
        <p:spPr>
          <a:xfrm>
            <a:off x="6228113" y="143725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99886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الشِّتَاءُ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الصَّيْفُ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الرَّبِيعُ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الطَّقْسُ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8987" y="257392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الْمَادَّةُ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61867" y="261224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الْـغَـازُ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55955" y="2612242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5400" b="1" dirty="0">
                <a:solidFill>
                  <a:schemeClr val="tx1"/>
                </a:solidFill>
              </a:rPr>
              <a:t>الْخَرِيفُ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7200" b="1" dirty="0">
                <a:solidFill>
                  <a:schemeClr val="tx1"/>
                </a:solidFill>
                <a:cs typeface="Traditional Arabic" pitchFamily="2" charset="-78"/>
              </a:rPr>
              <a:t>الْفَصْلُ</a:t>
            </a:r>
            <a:endParaRPr lang="en-US" sz="66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الْحَرَكَةُ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40399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ذَوَبَان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96429" y="4366336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مَخْـلُوط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9127" y="4331971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صَلْبَةٌ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8987" y="2571744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8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84919" y="262640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7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6169" y="258415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6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5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12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4214" y="433121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11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3662" y="43417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10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96359" y="43449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9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4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3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73190" y="96926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2ED954DA-BD73-483A-9FF6-71531C9B3409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40849464-2E08-4447-A7AF-8D3561F1C28A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129298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"/>
                            </p:stCondLst>
                            <p:childTnLst>
                              <p:par>
                                <p:cTn id="1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"/>
                            </p:stCondLst>
                            <p:childTnLst>
                              <p:par>
                                <p:cTn id="17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"/>
                            </p:stCondLst>
                            <p:childTnLst>
                              <p:par>
                                <p:cTn id="1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"/>
                            </p:stCondLst>
                            <p:childTnLst>
                              <p:par>
                                <p:cTn id="20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"/>
                            </p:stCondLst>
                            <p:childTnLst>
                              <p:par>
                                <p:cTn id="21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"/>
                            </p:stCondLst>
                            <p:childTnLst>
                              <p:par>
                                <p:cTn id="22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"/>
                            </p:stCondLst>
                            <p:childTnLst>
                              <p:par>
                                <p:cTn id="23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"/>
                            </p:stCondLst>
                            <p:childTnLst>
                              <p:par>
                                <p:cTn id="24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"/>
                            </p:stCondLst>
                            <p:childTnLst>
                              <p:par>
                                <p:cTn id="26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"/>
                            </p:stCondLst>
                            <p:childTnLst>
                              <p:par>
                                <p:cTn id="27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"/>
                            </p:stCondLst>
                            <p:childTnLst>
                              <p:par>
                                <p:cTn id="28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"/>
                            </p:stCondLst>
                            <p:childTnLst>
                              <p:par>
                                <p:cTn id="29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>
                <a:solidFill>
                  <a:schemeClr val="tx1"/>
                </a:solidFill>
              </a:rPr>
              <a:t>الْحَرَارَةُ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الْمَوْقِعُ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السُّحُبُ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الـدَّفْعُ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8987" y="2573922"/>
            <a:ext cx="2125980" cy="1556767"/>
          </a:xfrm>
          <a:prstGeom prst="roundRect">
            <a:avLst/>
          </a:prstGeom>
          <a:solidFill>
            <a:srgbClr val="9A952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6600" b="1" dirty="0">
              <a:solidFill>
                <a:prstClr val="white"/>
              </a:solidFill>
            </a:endParaRPr>
          </a:p>
          <a:p>
            <a:pPr algn="ctr"/>
            <a:r>
              <a:rPr lang="ar-SA" sz="6600" b="1" dirty="0">
                <a:solidFill>
                  <a:prstClr val="white"/>
                </a:solidFill>
              </a:rPr>
              <a:t>دَرَجَةُ</a:t>
            </a:r>
            <a:endParaRPr lang="en-US" sz="6600" b="1" dirty="0">
              <a:solidFill>
                <a:prstClr val="white"/>
              </a:solidFill>
            </a:endParaRPr>
          </a:p>
          <a:p>
            <a:pPr algn="ctr"/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61867" y="2612242"/>
            <a:ext cx="2125980" cy="1556767"/>
          </a:xfrm>
          <a:prstGeom prst="roundRect">
            <a:avLst/>
          </a:prstGeom>
          <a:solidFill>
            <a:srgbClr val="9A952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السَّحْبُ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43" y="2626792"/>
            <a:ext cx="2125980" cy="15567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6600" b="1" dirty="0">
                <a:solidFill>
                  <a:schemeClr val="tx1"/>
                </a:solidFill>
              </a:rPr>
              <a:t>الطَّاقَةُ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000" b="1" dirty="0">
                <a:solidFill>
                  <a:schemeClr val="tx1"/>
                </a:solidFill>
              </a:rPr>
              <a:t>الصَّوْتُ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الظِّلُّ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40399" y="433197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6600" b="1" dirty="0">
              <a:solidFill>
                <a:schemeClr val="tx1"/>
              </a:solidFill>
            </a:endParaRPr>
          </a:p>
          <a:p>
            <a:pPr algn="ctr"/>
            <a:r>
              <a:rPr lang="ar-SA" sz="6000" b="1" dirty="0">
                <a:solidFill>
                  <a:schemeClr val="tx1"/>
                </a:solidFill>
              </a:rPr>
              <a:t>الْحَجْمُ</a:t>
            </a:r>
            <a:endParaRPr lang="en-US" sz="6600" b="1" dirty="0">
              <a:solidFill>
                <a:schemeClr val="tx1"/>
              </a:solidFill>
            </a:endParaRPr>
          </a:p>
          <a:p>
            <a:pPr algn="ctr"/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96429" y="4366336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6600" b="1" dirty="0">
              <a:solidFill>
                <a:prstClr val="white"/>
              </a:solidFill>
            </a:endParaRPr>
          </a:p>
          <a:p>
            <a:pPr algn="ctr"/>
            <a:r>
              <a:rPr lang="ar-SA" sz="6000" b="1" dirty="0">
                <a:solidFill>
                  <a:schemeClr val="tx1"/>
                </a:solidFill>
              </a:rPr>
              <a:t>الْكُتْلَةُ</a:t>
            </a:r>
            <a:endParaRPr lang="en-US" sz="6600" b="1" dirty="0">
              <a:solidFill>
                <a:schemeClr val="tx1"/>
              </a:solidFill>
            </a:endParaRPr>
          </a:p>
          <a:p>
            <a:pPr algn="ctr"/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9127" y="4331971"/>
            <a:ext cx="2125980" cy="1556767"/>
          </a:xfrm>
          <a:prstGeom prst="roundRect">
            <a:avLst/>
          </a:prstGeom>
          <a:solidFill>
            <a:srgbClr val="9A952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6600" b="1" dirty="0">
              <a:solidFill>
                <a:prstClr val="white"/>
              </a:solidFill>
            </a:endParaRPr>
          </a:p>
          <a:p>
            <a:pPr algn="ctr"/>
            <a:r>
              <a:rPr lang="ar-SA" sz="6600" b="1" dirty="0">
                <a:solidFill>
                  <a:prstClr val="white"/>
                </a:solidFill>
              </a:rPr>
              <a:t>قُـوَّةُ</a:t>
            </a:r>
            <a:endParaRPr lang="en-US" sz="6600" b="1" dirty="0">
              <a:solidFill>
                <a:prstClr val="white"/>
              </a:solidFill>
            </a:endParaRPr>
          </a:p>
          <a:p>
            <a:pPr algn="ctr"/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8987" y="2571744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20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9403" y="26122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19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6169" y="2637160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18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17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24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4214" y="433121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23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07813" y="435882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22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96359" y="43449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21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16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15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14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03814" y="9562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13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DAE7444C-372E-4D4A-AFDB-8FEC031C3FB5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686FC547-078A-462A-97C4-A96EDF3D24ED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29544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"/>
                            </p:stCondLst>
                            <p:childTnLst>
                              <p:par>
                                <p:cTn id="1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"/>
                            </p:stCondLst>
                            <p:childTnLst>
                              <p:par>
                                <p:cTn id="17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"/>
                            </p:stCondLst>
                            <p:childTnLst>
                              <p:par>
                                <p:cTn id="1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"/>
                            </p:stCondLst>
                            <p:childTnLst>
                              <p:par>
                                <p:cTn id="20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"/>
                            </p:stCondLst>
                            <p:childTnLst>
                              <p:par>
                                <p:cTn id="21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"/>
                            </p:stCondLst>
                            <p:childTnLst>
                              <p:par>
                                <p:cTn id="22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"/>
                            </p:stCondLst>
                            <p:childTnLst>
                              <p:par>
                                <p:cTn id="23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"/>
                            </p:stCondLst>
                            <p:childTnLst>
                              <p:par>
                                <p:cTn id="24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"/>
                            </p:stCondLst>
                            <p:childTnLst>
                              <p:par>
                                <p:cTn id="26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"/>
                            </p:stCondLst>
                            <p:childTnLst>
                              <p:par>
                                <p:cTn id="27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"/>
                            </p:stCondLst>
                            <p:childTnLst>
                              <p:par>
                                <p:cTn id="28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"/>
                            </p:stCondLst>
                            <p:childTnLst>
                              <p:par>
                                <p:cTn id="29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5400" b="1" dirty="0">
                <a:solidFill>
                  <a:schemeClr val="tx1"/>
                </a:solidFill>
              </a:rPr>
              <a:t>الشَّمْسُ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6600" b="1" dirty="0">
                <a:solidFill>
                  <a:prstClr val="white"/>
                </a:solidFill>
              </a:rPr>
              <a:t> النَّفْطُ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الْخَشَبُ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يَهْـتَـزُّ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55955" y="2584152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7200" b="1" dirty="0">
                <a:solidFill>
                  <a:schemeClr val="tx1"/>
                </a:solidFill>
              </a:rPr>
              <a:t> بَارِدٌ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600" b="1" dirty="0">
                <a:solidFill>
                  <a:schemeClr val="tx1"/>
                </a:solidFill>
              </a:rPr>
              <a:t>ثَــلْـجٌ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6169" y="258415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30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29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28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92375" y="95575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27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26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03814" y="9562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25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7B22A13E-7EE9-4969-AB87-5B6FAF412211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6DEADFC4-E7EC-4D5D-A5E9-F0C56143386A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333902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4" grpId="0" animBg="1"/>
      <p:bldP spid="54" grpId="1" animBg="1"/>
      <p:bldP spid="56" grpId="0" animBg="1"/>
      <p:bldP spid="56" grpId="1" animBg="1"/>
      <p:bldP spid="7" grpId="0" animBg="1"/>
      <p:bldP spid="7" grpId="1" animBg="1"/>
      <p:bldP spid="8" grpId="0" animBg="1"/>
      <p:bldP spid="8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EA704B0A-3B70-42A4-8A96-27B11D3B6081}"/>
              </a:ext>
            </a:extLst>
          </p:cNvPr>
          <p:cNvSpPr/>
          <p:nvPr/>
        </p:nvSpPr>
        <p:spPr>
          <a:xfrm>
            <a:off x="2782462" y="344557"/>
            <a:ext cx="3909391" cy="543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طريقة الإملاء المنظور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5981CC9-B9C5-4823-B3E6-D32FE08725B7}"/>
              </a:ext>
            </a:extLst>
          </p:cNvPr>
          <p:cNvSpPr/>
          <p:nvPr/>
        </p:nvSpPr>
        <p:spPr>
          <a:xfrm>
            <a:off x="4572000" y="1483830"/>
            <a:ext cx="4299835" cy="54333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ar-SA" sz="2400" dirty="0">
                <a:solidFill>
                  <a:schemeClr val="bg1"/>
                </a:solidFill>
              </a:rPr>
              <a:t>1- تعرض الكلمات الثلاث على السبورة. </a:t>
            </a:r>
          </a:p>
          <a:p>
            <a:pPr algn="ctr"/>
            <a:endParaRPr lang="ar-SA" dirty="0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EE3B2CBA-3B5D-4B7B-AC38-2593569AB0F0}"/>
              </a:ext>
            </a:extLst>
          </p:cNvPr>
          <p:cNvSpPr/>
          <p:nvPr/>
        </p:nvSpPr>
        <p:spPr>
          <a:xfrm>
            <a:off x="4737157" y="2435502"/>
            <a:ext cx="4134675" cy="5433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ar-SA" sz="2400" dirty="0">
                <a:solidFill>
                  <a:schemeClr val="bg1"/>
                </a:solidFill>
              </a:rPr>
              <a:t>2-تقرأ المعلمة الكلمات ثم الطالبات. </a:t>
            </a:r>
          </a:p>
          <a:p>
            <a:pPr algn="ctr"/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0AF769A-7852-413E-82F8-4B76F6E17792}"/>
              </a:ext>
            </a:extLst>
          </p:cNvPr>
          <p:cNvSpPr/>
          <p:nvPr/>
        </p:nvSpPr>
        <p:spPr>
          <a:xfrm>
            <a:off x="4737157" y="3607490"/>
            <a:ext cx="4134676" cy="543339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bg1"/>
              </a:solidFill>
            </a:endParaRPr>
          </a:p>
          <a:p>
            <a:pPr algn="ctr"/>
            <a:endParaRPr lang="ar-SA" sz="2000" dirty="0">
              <a:solidFill>
                <a:schemeClr val="bg1"/>
              </a:solidFill>
            </a:endParaRPr>
          </a:p>
          <a:p>
            <a:pPr algn="ctr"/>
            <a:r>
              <a:rPr lang="ar-SA" sz="2000" dirty="0">
                <a:solidFill>
                  <a:schemeClr val="bg1"/>
                </a:solidFill>
              </a:rPr>
              <a:t>3-تدريب الطالبات على كتابتها باستخدام الحواس </a:t>
            </a:r>
          </a:p>
          <a:p>
            <a:pPr algn="ctr"/>
            <a:r>
              <a:rPr lang="ar-SA" sz="2400" dirty="0">
                <a:solidFill>
                  <a:schemeClr val="bg1"/>
                </a:solidFill>
              </a:rPr>
              <a:t>  </a:t>
            </a:r>
          </a:p>
          <a:p>
            <a:pPr algn="ctr"/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021E76B2-280B-4993-B554-ECF30ED0ACFD}"/>
              </a:ext>
            </a:extLst>
          </p:cNvPr>
          <p:cNvSpPr/>
          <p:nvPr/>
        </p:nvSpPr>
        <p:spPr>
          <a:xfrm>
            <a:off x="4572001" y="4830831"/>
            <a:ext cx="4299832" cy="5433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>
              <a:solidFill>
                <a:schemeClr val="bg1"/>
              </a:solidFill>
            </a:endParaRPr>
          </a:p>
          <a:p>
            <a:pPr algn="ctr"/>
            <a:r>
              <a:rPr lang="ar-SA" sz="2800" dirty="0">
                <a:solidFill>
                  <a:schemeClr val="bg1"/>
                </a:solidFill>
              </a:rPr>
              <a:t>4-حجب الكلمات </a:t>
            </a:r>
          </a:p>
          <a:p>
            <a:pPr algn="ctr"/>
            <a:endParaRPr lang="ar-SA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89958391-4E06-4349-B1DF-3E222111553D}"/>
              </a:ext>
            </a:extLst>
          </p:cNvPr>
          <p:cNvSpPr/>
          <p:nvPr/>
        </p:nvSpPr>
        <p:spPr>
          <a:xfrm>
            <a:off x="268109" y="1870008"/>
            <a:ext cx="3909391" cy="5433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bg1"/>
              </a:solidFill>
            </a:endParaRPr>
          </a:p>
          <a:p>
            <a:pPr algn="ctr"/>
            <a:endParaRPr lang="ar-SA" sz="2400" dirty="0">
              <a:solidFill>
                <a:schemeClr val="bg1"/>
              </a:solidFill>
            </a:endParaRPr>
          </a:p>
          <a:p>
            <a:pPr algn="ctr"/>
            <a:r>
              <a:rPr lang="ar-SA" sz="2400" dirty="0">
                <a:solidFill>
                  <a:schemeClr val="bg1"/>
                </a:solidFill>
              </a:rPr>
              <a:t>5-تملي المعلمة الكلمات بتأن ووضوح </a:t>
            </a:r>
          </a:p>
          <a:p>
            <a:pPr algn="ctr"/>
            <a:r>
              <a:rPr lang="ar-SA" sz="2400" dirty="0">
                <a:solidFill>
                  <a:schemeClr val="bg1"/>
                </a:solidFill>
              </a:rPr>
              <a:t>  </a:t>
            </a:r>
          </a:p>
          <a:p>
            <a:pPr algn="ctr"/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974E8525-D07D-42C0-AFE8-7F9ADCC87208}"/>
              </a:ext>
            </a:extLst>
          </p:cNvPr>
          <p:cNvSpPr/>
          <p:nvPr/>
        </p:nvSpPr>
        <p:spPr>
          <a:xfrm>
            <a:off x="463330" y="2896639"/>
            <a:ext cx="3909391" cy="543339"/>
          </a:xfrm>
          <a:prstGeom prst="rect">
            <a:avLst/>
          </a:prstGeom>
          <a:solidFill>
            <a:srgbClr val="7D9F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6-عرض الكلمات ثم التصويب الذاتي من الطالبات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E4C85C8D-D221-4BB0-8E89-58EE9FBC96DA}"/>
              </a:ext>
            </a:extLst>
          </p:cNvPr>
          <p:cNvSpPr/>
          <p:nvPr/>
        </p:nvSpPr>
        <p:spPr>
          <a:xfrm>
            <a:off x="443948" y="4164708"/>
            <a:ext cx="3909391" cy="5433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>
              <a:solidFill>
                <a:schemeClr val="bg1"/>
              </a:solidFill>
            </a:endParaRPr>
          </a:p>
          <a:p>
            <a:pPr algn="ctr"/>
            <a:r>
              <a:rPr lang="ar-SA" dirty="0">
                <a:solidFill>
                  <a:schemeClr val="bg1"/>
                </a:solidFill>
              </a:rPr>
              <a:t>7-تظلل الطالبة الرمز أمام الكلمة إذا كانت صحيحة </a:t>
            </a:r>
          </a:p>
          <a:p>
            <a:pPr algn="ctr"/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DDCB52F3-2121-44C8-9B13-B7A293B36286}"/>
              </a:ext>
            </a:extLst>
          </p:cNvPr>
          <p:cNvSpPr/>
          <p:nvPr/>
        </p:nvSpPr>
        <p:spPr>
          <a:xfrm>
            <a:off x="272166" y="5700301"/>
            <a:ext cx="4299834" cy="54333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>
              <a:solidFill>
                <a:schemeClr val="bg1"/>
              </a:solidFill>
            </a:endParaRPr>
          </a:p>
          <a:p>
            <a:pPr algn="ctr"/>
            <a:r>
              <a:rPr lang="ar-SA" dirty="0">
                <a:solidFill>
                  <a:schemeClr val="bg1"/>
                </a:solidFill>
              </a:rPr>
              <a:t>8-متابعة المعلمة لما كتبته الطالبات والتصويب في الحال 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9932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86D0E0-47F5-4F37-AECB-AC813EB10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256" y="2684679"/>
            <a:ext cx="6858000" cy="100484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كلمات الصف الأول       </a:t>
            </a:r>
            <a:r>
              <a:rPr lang="ar-SA" b="1" dirty="0">
                <a:ln>
                  <a:solidFill>
                    <a:srgbClr val="33CC33"/>
                  </a:solidFill>
                </a:ln>
                <a:solidFill>
                  <a:srgbClr val="2DA330"/>
                </a:solidFill>
              </a:rPr>
              <a:t>علوم شرعية 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544F36EA-F33A-4036-9EF6-C18014605584}"/>
              </a:ext>
            </a:extLst>
          </p:cNvPr>
          <p:cNvSpPr/>
          <p:nvPr/>
        </p:nvSpPr>
        <p:spPr>
          <a:xfrm>
            <a:off x="6027596" y="408769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313862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 الْفَجْرِ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تَوَضَّأَ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تُصَلِّي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دُعَاءَ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8987" y="2573922"/>
            <a:ext cx="2125980" cy="1556767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صَدْرِي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61867" y="2612242"/>
            <a:ext cx="2125980" cy="1556767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أَسْجُدُ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1"/>
            <a:ext cx="2125980" cy="155676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رَبَّـنَا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الظُّهْرِ</a:t>
            </a:r>
            <a:endParaRPr lang="en-US" sz="6600" b="1" dirty="0">
              <a:solidFill>
                <a:schemeClr val="bg1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 تَبْطُلُ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40399" y="4331971"/>
            <a:ext cx="2125980" cy="155676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أَقُـومُ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96429" y="4366336"/>
            <a:ext cx="2125980" cy="155676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صِفَةٌ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9127" y="4331971"/>
            <a:ext cx="2125980" cy="1556767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جَلَسْتُ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8987" y="2571744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8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84919" y="262640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7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6169" y="258415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6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5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3891" y="437536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12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4214" y="433121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11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3662" y="43417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10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96359" y="43449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9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4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3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22409" y="943320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005BD516-809F-4062-9C25-301D17DA1138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57A2F745-ADA1-42FD-87D3-B3281028FBC7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372848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"/>
                            </p:stCondLst>
                            <p:childTnLst>
                              <p:par>
                                <p:cTn id="1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"/>
                            </p:stCondLst>
                            <p:childTnLst>
                              <p:par>
                                <p:cTn id="17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"/>
                            </p:stCondLst>
                            <p:childTnLst>
                              <p:par>
                                <p:cTn id="1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"/>
                            </p:stCondLst>
                            <p:childTnLst>
                              <p:par>
                                <p:cTn id="20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"/>
                            </p:stCondLst>
                            <p:childTnLst>
                              <p:par>
                                <p:cTn id="21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"/>
                            </p:stCondLst>
                            <p:childTnLst>
                              <p:par>
                                <p:cTn id="22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"/>
                            </p:stCondLst>
                            <p:childTnLst>
                              <p:par>
                                <p:cTn id="23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"/>
                            </p:stCondLst>
                            <p:childTnLst>
                              <p:par>
                                <p:cTn id="24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"/>
                            </p:stCondLst>
                            <p:childTnLst>
                              <p:par>
                                <p:cTn id="26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"/>
                            </p:stCondLst>
                            <p:childTnLst>
                              <p:par>
                                <p:cTn id="27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"/>
                            </p:stCondLst>
                            <p:childTnLst>
                              <p:par>
                                <p:cTn id="28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"/>
                            </p:stCondLst>
                            <p:childTnLst>
                              <p:par>
                                <p:cTn id="29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أُحِبُّ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الشُّرْبُ 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  أُمُورٍ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 أَكْبَرُ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8987" y="257392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 أَهْلِهِ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61867" y="261224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 رَسُولٌ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الشِّرْكِ 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000" b="1" dirty="0">
                <a:solidFill>
                  <a:schemeClr val="tx1"/>
                </a:solidFill>
              </a:rPr>
              <a:t>التَّوحِيدِ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 صِيَامُ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40399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أُصَلِّي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96429" y="4366336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الصّلاةُ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9127" y="4331971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أَطِيعُ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8987" y="2571744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20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84919" y="262640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19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33103" y="266108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18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17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4766" y="431780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24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4214" y="433121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23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3662" y="43417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22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96359" y="43449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21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4766" y="95577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16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77471" y="95577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15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41461" y="937809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14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19127" y="96926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13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2AEC079A-AAE0-4F3F-A67D-42B2B3AD05DC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tx1"/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7E3E945B-770F-4577-BB93-62FB79228D6E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370820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"/>
                            </p:stCondLst>
                            <p:childTnLst>
                              <p:par>
                                <p:cTn id="1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"/>
                            </p:stCondLst>
                            <p:childTnLst>
                              <p:par>
                                <p:cTn id="17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"/>
                            </p:stCondLst>
                            <p:childTnLst>
                              <p:par>
                                <p:cTn id="1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"/>
                            </p:stCondLst>
                            <p:childTnLst>
                              <p:par>
                                <p:cTn id="20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"/>
                            </p:stCondLst>
                            <p:childTnLst>
                              <p:par>
                                <p:cTn id="21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"/>
                            </p:stCondLst>
                            <p:childTnLst>
                              <p:par>
                                <p:cTn id="22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"/>
                            </p:stCondLst>
                            <p:childTnLst>
                              <p:par>
                                <p:cTn id="23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"/>
                            </p:stCondLst>
                            <p:childTnLst>
                              <p:par>
                                <p:cTn id="24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"/>
                            </p:stCondLst>
                            <p:childTnLst>
                              <p:par>
                                <p:cTn id="26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"/>
                            </p:stCondLst>
                            <p:childTnLst>
                              <p:par>
                                <p:cTn id="27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"/>
                            </p:stCondLst>
                            <p:childTnLst>
                              <p:par>
                                <p:cTn id="28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"/>
                            </p:stCondLst>
                            <p:childTnLst>
                              <p:par>
                                <p:cTn id="29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4640639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أَرْسَلَهُ 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مُسْلِمٌ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دِينٍ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6600" b="1" dirty="0">
                <a:solidFill>
                  <a:prstClr val="white"/>
                </a:solidFill>
              </a:rPr>
              <a:t>  بَيْتِ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إقَــامُ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600" b="1" dirty="0">
                <a:solidFill>
                  <a:schemeClr val="tx1"/>
                </a:solidFill>
                <a:cs typeface="Traditional Arabic" pitchFamily="2" charset="-78"/>
              </a:rPr>
              <a:t> مُـحَمَّدٌ</a:t>
            </a:r>
            <a:endParaRPr lang="en-US" sz="66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55955" y="265412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30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29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28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27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26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73190" y="98342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25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3E2CD919-7BE4-4A9F-81E7-74AA49FD728F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tx1"/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85F5A81B-F27F-400F-BC60-597309974E26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24974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6" grpId="0" animBg="1"/>
      <p:bldP spid="56" grpId="1" animBg="1"/>
      <p:bldP spid="7" grpId="0" animBg="1"/>
      <p:bldP spid="7" grpId="1" animBg="1"/>
      <p:bldP spid="8" grpId="0" animBg="1"/>
      <p:bldP spid="8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86D0E0-47F5-4F37-AECB-AC813EB10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581" y="2557669"/>
            <a:ext cx="6858000" cy="10048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rgbClr val="7030A0"/>
                </a:solidFill>
              </a:rPr>
              <a:t> </a:t>
            </a:r>
            <a:r>
              <a:rPr lang="ar-SA" b="1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كلمات الصف الأول           </a:t>
            </a:r>
            <a:r>
              <a:rPr lang="ar-S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33CC33"/>
                </a:solidFill>
              </a:rPr>
              <a:t>لغتي</a:t>
            </a:r>
            <a:r>
              <a:rPr lang="ar-SA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544F36EA-F33A-4036-9EF6-C18014605584}"/>
              </a:ext>
            </a:extLst>
          </p:cNvPr>
          <p:cNvSpPr/>
          <p:nvPr/>
        </p:nvSpPr>
        <p:spPr>
          <a:xfrm>
            <a:off x="6241365" y="153589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98411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خَوْخ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أَعِدُكَ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عُـبُور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ضِرْس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8987" y="257392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أَلْـهُـو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61867" y="261224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 غِـذَاء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 أَبِـيه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600" b="1" dirty="0">
                <a:solidFill>
                  <a:schemeClr val="tx1"/>
                </a:solidFill>
                <a:cs typeface="Traditional Arabic" pitchFamily="2" charset="-78"/>
              </a:rPr>
              <a:t> يَقْـفِـزُ</a:t>
            </a:r>
            <a:endParaRPr lang="en-US" sz="66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4234" y="4317806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 ذِيْـل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40399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مِظَلَّة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96429" y="4366336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tx1"/>
                </a:solidFill>
              </a:rPr>
              <a:t>صَغِير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9127" y="4331971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prstClr val="white"/>
                </a:solidFill>
              </a:rPr>
              <a:t>ثَلَاث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8987" y="2571744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8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84919" y="262640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7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6169" y="258415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6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5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7651" y="4331210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12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4214" y="433121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11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3662" y="43417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10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96359" y="43449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9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4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3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2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951" b="1" dirty="0">
                <a:solidFill>
                  <a:prstClr val="white"/>
                </a:solidFill>
              </a:rPr>
              <a:t>1</a:t>
            </a:r>
            <a:endParaRPr lang="en-US" sz="4951" b="1" dirty="0">
              <a:solidFill>
                <a:prstClr val="white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1BF521A7-CF58-4DF3-BEA9-0389794AD4F3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4D2A857E-B17C-4264-85A7-41A64551E7FA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193678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"/>
                            </p:stCondLst>
                            <p:childTnLst>
                              <p:par>
                                <p:cTn id="1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"/>
                            </p:stCondLst>
                            <p:childTnLst>
                              <p:par>
                                <p:cTn id="17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"/>
                            </p:stCondLst>
                            <p:childTnLst>
                              <p:par>
                                <p:cTn id="1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"/>
                            </p:stCondLst>
                            <p:childTnLst>
                              <p:par>
                                <p:cTn id="20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"/>
                            </p:stCondLst>
                            <p:childTnLst>
                              <p:par>
                                <p:cTn id="21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"/>
                            </p:stCondLst>
                            <p:childTnLst>
                              <p:par>
                                <p:cTn id="22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"/>
                            </p:stCondLst>
                            <p:childTnLst>
                              <p:par>
                                <p:cTn id="23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"/>
                            </p:stCondLst>
                            <p:childTnLst>
                              <p:par>
                                <p:cTn id="24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"/>
                            </p:stCondLst>
                            <p:childTnLst>
                              <p:par>
                                <p:cTn id="26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"/>
                            </p:stCondLst>
                            <p:childTnLst>
                              <p:par>
                                <p:cTn id="27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"/>
                            </p:stCondLst>
                            <p:childTnLst>
                              <p:par>
                                <p:cTn id="28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"/>
                            </p:stCondLst>
                            <p:childTnLst>
                              <p:par>
                                <p:cTn id="29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6234" y="971191"/>
            <a:ext cx="2125980" cy="155676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بِبُطْءٍ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377471" y="9486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خُــذْ 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640643" y="9486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عَـسَـلٌ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88502" y="956291"/>
            <a:ext cx="2125980" cy="1556767"/>
          </a:xfrm>
          <a:prstGeom prst="roundRect">
            <a:avLst/>
          </a:prstGeom>
          <a:solidFill>
            <a:srgbClr val="33CC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 يَأْكُــلُ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8987" y="257392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صَاحَ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61867" y="2612242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شَاهَــدَ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640639" y="2640331"/>
            <a:ext cx="2125980" cy="155676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6000" b="1" dirty="0">
                <a:solidFill>
                  <a:schemeClr val="tx1"/>
                </a:solidFill>
              </a:rPr>
              <a:t>خَرَجَت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11875" y="2640331"/>
            <a:ext cx="2125980" cy="1556767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000" b="1" dirty="0">
                <a:solidFill>
                  <a:schemeClr val="tx1"/>
                </a:solidFill>
              </a:rPr>
              <a:t>خَلْفَ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وَجْبَةً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40399" y="4331971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بَـعـِيـدٍ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96429" y="4366336"/>
            <a:ext cx="2125980" cy="1556767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غَـزَالٍ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919127" y="4331971"/>
            <a:ext cx="2125980" cy="1556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حَــلَّقَ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8987" y="2571744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20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84919" y="262640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19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6169" y="258415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18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96359" y="263336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17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4766" y="433197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24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4214" y="4331211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23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3662" y="4341795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22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96359" y="4344942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21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3891" y="983427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16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51419" y="969266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15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55955" y="962483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14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88502" y="943320"/>
            <a:ext cx="2125980" cy="1556767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93000">
                <a:srgbClr val="002060"/>
              </a:gs>
              <a:gs pos="20000">
                <a:srgbClr val="002060"/>
              </a:gs>
              <a:gs pos="75000">
                <a:schemeClr val="accent1">
                  <a:lumMod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solidFill>
                  <a:prstClr val="white"/>
                </a:solidFill>
              </a:rPr>
              <a:t>13</a:t>
            </a:r>
            <a:endParaRPr lang="en-US" sz="6000" b="1" dirty="0">
              <a:solidFill>
                <a:prstClr val="white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09999F81-3946-448E-B49E-94BE33471FE0}"/>
              </a:ext>
            </a:extLst>
          </p:cNvPr>
          <p:cNvSpPr/>
          <p:nvPr/>
        </p:nvSpPr>
        <p:spPr>
          <a:xfrm>
            <a:off x="5897217" y="6089614"/>
            <a:ext cx="2947033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تختار المعلمة ثلاث كلمات كل أسبوع 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12499A3D-D221-4536-B543-7793F81C5E50}"/>
              </a:ext>
            </a:extLst>
          </p:cNvPr>
          <p:cNvSpPr/>
          <p:nvPr/>
        </p:nvSpPr>
        <p:spPr>
          <a:xfrm>
            <a:off x="3161559" y="133062"/>
            <a:ext cx="2757269" cy="6285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إملاء منظور </a:t>
            </a:r>
          </a:p>
        </p:txBody>
      </p:sp>
    </p:spTree>
    <p:extLst>
      <p:ext uri="{BB962C8B-B14F-4D97-AF65-F5344CB8AC3E}">
        <p14:creationId xmlns:p14="http://schemas.microsoft.com/office/powerpoint/2010/main" val="56296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"/>
                            </p:stCondLst>
                            <p:childTnLst>
                              <p:par>
                                <p:cTn id="1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"/>
                            </p:stCondLst>
                            <p:childTnLst>
                              <p:par>
                                <p:cTn id="1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"/>
                            </p:stCondLst>
                            <p:childTnLst>
                              <p:par>
                                <p:cTn id="1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"/>
                            </p:stCondLst>
                            <p:childTnLst>
                              <p:par>
                                <p:cTn id="17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"/>
                            </p:stCondLst>
                            <p:childTnLst>
                              <p:par>
                                <p:cTn id="1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"/>
                            </p:stCondLst>
                            <p:childTnLst>
                              <p:par>
                                <p:cTn id="20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"/>
                            </p:stCondLst>
                            <p:childTnLst>
                              <p:par>
                                <p:cTn id="21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"/>
                            </p:stCondLst>
                            <p:childTnLst>
                              <p:par>
                                <p:cTn id="22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"/>
                            </p:stCondLst>
                            <p:childTnLst>
                              <p:par>
                                <p:cTn id="23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"/>
                            </p:stCondLst>
                            <p:childTnLst>
                              <p:par>
                                <p:cTn id="24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"/>
                            </p:stCondLst>
                            <p:childTnLst>
                              <p:par>
                                <p:cTn id="26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"/>
                            </p:stCondLst>
                            <p:childTnLst>
                              <p:par>
                                <p:cTn id="27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"/>
                            </p:stCondLst>
                            <p:childTnLst>
                              <p:par>
                                <p:cTn id="28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"/>
                            </p:stCondLst>
                            <p:childTnLst>
                              <p:par>
                                <p:cTn id="29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462</Words>
  <Application>Microsoft Office PowerPoint</Application>
  <PresentationFormat>عرض على الشاشة (4:3)</PresentationFormat>
  <Paragraphs>298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3" baseType="lpstr">
      <vt:lpstr>Adobe Arabic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كلمات الصف الأول       علوم شرعية </vt:lpstr>
      <vt:lpstr>عرض تقديمي في PowerPoint</vt:lpstr>
      <vt:lpstr>عرض تقديمي في PowerPoint</vt:lpstr>
      <vt:lpstr>عرض تقديمي في PowerPoint</vt:lpstr>
      <vt:lpstr> كلمات الصف الأول           لغتي </vt:lpstr>
      <vt:lpstr>عرض تقديمي في PowerPoint</vt:lpstr>
      <vt:lpstr>عرض تقديمي في PowerPoint</vt:lpstr>
      <vt:lpstr>عرض تقديمي في PowerPoint</vt:lpstr>
      <vt:lpstr>كلمات الصف الأول        رياضيات </vt:lpstr>
      <vt:lpstr>عرض تقديمي في PowerPoint</vt:lpstr>
      <vt:lpstr>عرض تقديمي في PowerPoint</vt:lpstr>
      <vt:lpstr>عرض تقديمي في PowerPoint</vt:lpstr>
      <vt:lpstr>كلمات الصف الأول             علوم      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كلمات للصف الأول </dc:title>
  <dc:creator>آلاء</dc:creator>
  <cp:lastModifiedBy>آلاء</cp:lastModifiedBy>
  <cp:revision>26</cp:revision>
  <dcterms:created xsi:type="dcterms:W3CDTF">2019-02-09T18:39:21Z</dcterms:created>
  <dcterms:modified xsi:type="dcterms:W3CDTF">2019-02-09T23:25:51Z</dcterms:modified>
</cp:coreProperties>
</file>