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80" r:id="rId3"/>
    <p:sldId id="257" r:id="rId4"/>
    <p:sldId id="261" r:id="rId5"/>
    <p:sldId id="266" r:id="rId6"/>
    <p:sldId id="267" r:id="rId7"/>
    <p:sldId id="274" r:id="rId8"/>
    <p:sldId id="275" r:id="rId9"/>
    <p:sldId id="281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17/08/1434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17/08/1434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17/08/1434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17/08/1434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17/08/1434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17/08/1434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17/08/1434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17/08/1434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17/08/1434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17/08/1434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17/08/1434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FA58D-F683-4DBE-90C3-38B8F9495AA8}" type="datetimeFigureOut">
              <a:rPr lang="ar-SA" smtClean="0"/>
              <a:pPr/>
              <a:t>17/08/1434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114280"/>
            <a:ext cx="8191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05063" y="142852"/>
            <a:ext cx="43338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1000108"/>
            <a:ext cx="4624396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1714488"/>
            <a:ext cx="6057927" cy="1562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0298" y="3643314"/>
            <a:ext cx="6357949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مربع نص 39"/>
          <p:cNvSpPr txBox="1"/>
          <p:nvPr/>
        </p:nvSpPr>
        <p:spPr>
          <a:xfrm>
            <a:off x="5500694" y="4000504"/>
            <a:ext cx="5715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قبل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3286116" y="4772036"/>
            <a:ext cx="271464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بين غزوتي بدر والخندق</a:t>
            </a:r>
            <a:endParaRPr lang="ar-SA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5063" y="142852"/>
            <a:ext cx="43338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000108"/>
            <a:ext cx="6686561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7" y="2285992"/>
            <a:ext cx="7143800" cy="642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مربع نص 10"/>
          <p:cNvSpPr txBox="1"/>
          <p:nvPr/>
        </p:nvSpPr>
        <p:spPr>
          <a:xfrm>
            <a:off x="7429520" y="3500438"/>
            <a:ext cx="15716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5 </a:t>
            </a:r>
            <a:r>
              <a:rPr lang="ar-SA" sz="2400" b="1" dirty="0" smtClean="0"/>
              <a:t>أكبر من  </a:t>
            </a:r>
            <a:r>
              <a:rPr lang="ar-SA" sz="2400" b="1" dirty="0" smtClean="0">
                <a:solidFill>
                  <a:srgbClr val="FF0000"/>
                </a:solidFill>
              </a:rPr>
              <a:t>3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4286248" y="3500438"/>
            <a:ext cx="264320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لأن </a:t>
            </a:r>
            <a:r>
              <a:rPr lang="ar-SA" sz="2400" b="1" dirty="0" smtClean="0">
                <a:solidFill>
                  <a:srgbClr val="FF0000"/>
                </a:solidFill>
              </a:rPr>
              <a:t> 5 </a:t>
            </a:r>
            <a:r>
              <a:rPr lang="ar-SA" sz="2400" b="1" dirty="0" smtClean="0"/>
              <a:t>يقع على يمين  </a:t>
            </a:r>
            <a:r>
              <a:rPr lang="ar-SA" sz="2400" b="1" dirty="0" smtClean="0">
                <a:solidFill>
                  <a:srgbClr val="FF0000"/>
                </a:solidFill>
              </a:rPr>
              <a:t>3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13" name="سهم إلى اليمين 12"/>
          <p:cNvSpPr/>
          <p:nvPr/>
        </p:nvSpPr>
        <p:spPr>
          <a:xfrm flipH="1">
            <a:off x="3214678" y="3529014"/>
            <a:ext cx="71438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ربع نص 13"/>
          <p:cNvSpPr txBox="1"/>
          <p:nvPr/>
        </p:nvSpPr>
        <p:spPr>
          <a:xfrm>
            <a:off x="2000232" y="3500438"/>
            <a:ext cx="107157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5 </a:t>
            </a:r>
            <a:r>
              <a:rPr lang="ar-SA" sz="2400" b="1" dirty="0" smtClean="0"/>
              <a:t>&gt; </a:t>
            </a:r>
            <a:r>
              <a:rPr lang="ar-SA" sz="2400" b="1" dirty="0" smtClean="0">
                <a:solidFill>
                  <a:srgbClr val="FF0000"/>
                </a:solidFill>
              </a:rPr>
              <a:t>3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7215206" y="4324657"/>
            <a:ext cx="178595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0 </a:t>
            </a:r>
            <a:r>
              <a:rPr lang="ar-SA" sz="2400" b="1" dirty="0" smtClean="0"/>
              <a:t>أكبر من  </a:t>
            </a:r>
            <a:r>
              <a:rPr lang="ar-SA" sz="2400" b="1" dirty="0" smtClean="0">
                <a:solidFill>
                  <a:srgbClr val="FF0000"/>
                </a:solidFill>
              </a:rPr>
              <a:t>ــ 6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4071934" y="4324657"/>
            <a:ext cx="285752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لأن </a:t>
            </a:r>
            <a:r>
              <a:rPr lang="ar-SA" sz="2400" b="1" dirty="0" smtClean="0">
                <a:solidFill>
                  <a:srgbClr val="FF0000"/>
                </a:solidFill>
              </a:rPr>
              <a:t> </a:t>
            </a:r>
            <a:r>
              <a:rPr lang="ar-SA" sz="2400" b="1" dirty="0" smtClean="0"/>
              <a:t>0يقع على يمين  </a:t>
            </a:r>
            <a:r>
              <a:rPr lang="ar-SA" sz="2400" b="1" dirty="0" smtClean="0">
                <a:solidFill>
                  <a:srgbClr val="FF0000"/>
                </a:solidFill>
              </a:rPr>
              <a:t>ــ 6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17" name="سهم إلى اليمين 16"/>
          <p:cNvSpPr/>
          <p:nvPr/>
        </p:nvSpPr>
        <p:spPr>
          <a:xfrm flipH="1">
            <a:off x="3214678" y="4353233"/>
            <a:ext cx="71438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ربع نص 17"/>
          <p:cNvSpPr txBox="1"/>
          <p:nvPr/>
        </p:nvSpPr>
        <p:spPr>
          <a:xfrm>
            <a:off x="1857356" y="4324657"/>
            <a:ext cx="121444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0 </a:t>
            </a:r>
            <a:r>
              <a:rPr lang="ar-SA" sz="2400" b="1" dirty="0" smtClean="0"/>
              <a:t>&gt; </a:t>
            </a:r>
            <a:r>
              <a:rPr lang="ar-SA" sz="2400" b="1" dirty="0" smtClean="0">
                <a:solidFill>
                  <a:srgbClr val="FF0000"/>
                </a:solidFill>
              </a:rPr>
              <a:t>ــ 6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6929454" y="5253351"/>
            <a:ext cx="207170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ــ 3 </a:t>
            </a:r>
            <a:r>
              <a:rPr lang="ar-SA" sz="2400" b="1" dirty="0" smtClean="0"/>
              <a:t>أكبر من  </a:t>
            </a:r>
            <a:r>
              <a:rPr lang="ar-SA" sz="2400" b="1" dirty="0" smtClean="0">
                <a:solidFill>
                  <a:srgbClr val="FF0000"/>
                </a:solidFill>
              </a:rPr>
              <a:t>ــ 5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3786182" y="5253351"/>
            <a:ext cx="314327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لأن </a:t>
            </a:r>
            <a:r>
              <a:rPr lang="ar-SA" sz="2400" b="1" dirty="0" smtClean="0">
                <a:solidFill>
                  <a:srgbClr val="FF0000"/>
                </a:solidFill>
              </a:rPr>
              <a:t> ــ 3 </a:t>
            </a:r>
            <a:r>
              <a:rPr lang="ar-SA" sz="2400" b="1" dirty="0" smtClean="0"/>
              <a:t>يقع على يمين  </a:t>
            </a:r>
            <a:r>
              <a:rPr lang="ar-SA" sz="2400" b="1" dirty="0" smtClean="0">
                <a:solidFill>
                  <a:srgbClr val="FF0000"/>
                </a:solidFill>
              </a:rPr>
              <a:t>ــ 5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21" name="سهم إلى اليمين 20"/>
          <p:cNvSpPr/>
          <p:nvPr/>
        </p:nvSpPr>
        <p:spPr>
          <a:xfrm flipH="1">
            <a:off x="3214678" y="5281927"/>
            <a:ext cx="71438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ربع نص 21"/>
          <p:cNvSpPr txBox="1"/>
          <p:nvPr/>
        </p:nvSpPr>
        <p:spPr>
          <a:xfrm>
            <a:off x="1785918" y="5253351"/>
            <a:ext cx="128588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ــ 3 </a:t>
            </a:r>
            <a:r>
              <a:rPr lang="ar-SA" sz="2400" b="1" dirty="0" smtClean="0"/>
              <a:t>&gt; </a:t>
            </a:r>
            <a:r>
              <a:rPr lang="ar-SA" sz="2400" b="1" dirty="0" smtClean="0">
                <a:solidFill>
                  <a:srgbClr val="FF0000"/>
                </a:solidFill>
              </a:rPr>
              <a:t>ــ 6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23" name="مربع نص 22"/>
          <p:cNvSpPr txBox="1"/>
          <p:nvPr/>
        </p:nvSpPr>
        <p:spPr>
          <a:xfrm>
            <a:off x="285720" y="3500438"/>
            <a:ext cx="107157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3 </a:t>
            </a:r>
            <a:r>
              <a:rPr lang="ar-SA" sz="2400" b="1" dirty="0" smtClean="0"/>
              <a:t>&lt; </a:t>
            </a:r>
            <a:r>
              <a:rPr lang="ar-SA" sz="2400" b="1" dirty="0" smtClean="0">
                <a:solidFill>
                  <a:srgbClr val="FF0000"/>
                </a:solidFill>
              </a:rPr>
              <a:t>5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24" name="مربع نص 23"/>
          <p:cNvSpPr txBox="1"/>
          <p:nvPr/>
        </p:nvSpPr>
        <p:spPr>
          <a:xfrm>
            <a:off x="142844" y="4324657"/>
            <a:ext cx="121444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ــ 6 </a:t>
            </a:r>
            <a:r>
              <a:rPr lang="ar-SA" sz="2400" b="1" dirty="0" smtClean="0"/>
              <a:t>&lt; </a:t>
            </a:r>
            <a:r>
              <a:rPr lang="ar-SA" sz="2400" b="1" dirty="0" smtClean="0">
                <a:solidFill>
                  <a:srgbClr val="FF0000"/>
                </a:solidFill>
              </a:rPr>
              <a:t>0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25" name="مربع نص 24"/>
          <p:cNvSpPr txBox="1"/>
          <p:nvPr/>
        </p:nvSpPr>
        <p:spPr>
          <a:xfrm>
            <a:off x="71406" y="5253351"/>
            <a:ext cx="128588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ــ 6 </a:t>
            </a:r>
            <a:r>
              <a:rPr lang="ar-SA" sz="2400" b="1" dirty="0" smtClean="0"/>
              <a:t>&lt; </a:t>
            </a:r>
            <a:r>
              <a:rPr lang="ar-SA" sz="2400" b="1" dirty="0" smtClean="0">
                <a:solidFill>
                  <a:srgbClr val="FF0000"/>
                </a:solidFill>
              </a:rPr>
              <a:t>ــ 3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26" name="مربع نص 25"/>
          <p:cNvSpPr txBox="1"/>
          <p:nvPr/>
        </p:nvSpPr>
        <p:spPr>
          <a:xfrm>
            <a:off x="1428728" y="3500438"/>
            <a:ext cx="5715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أو</a:t>
            </a:r>
            <a:endParaRPr lang="ar-SA" sz="2400" b="1" dirty="0"/>
          </a:p>
        </p:txBody>
      </p:sp>
      <p:sp>
        <p:nvSpPr>
          <p:cNvPr id="27" name="مربع نص 26"/>
          <p:cNvSpPr txBox="1"/>
          <p:nvPr/>
        </p:nvSpPr>
        <p:spPr>
          <a:xfrm>
            <a:off x="1428728" y="4329118"/>
            <a:ext cx="5715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أو</a:t>
            </a:r>
            <a:endParaRPr lang="ar-SA" sz="2400" b="1" dirty="0"/>
          </a:p>
        </p:txBody>
      </p:sp>
      <p:sp>
        <p:nvSpPr>
          <p:cNvPr id="28" name="مربع نص 27"/>
          <p:cNvSpPr txBox="1"/>
          <p:nvPr/>
        </p:nvSpPr>
        <p:spPr>
          <a:xfrm>
            <a:off x="1285852" y="5253351"/>
            <a:ext cx="5715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أو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  <p:bldP spid="14" grpId="0"/>
      <p:bldP spid="15" grpId="0"/>
      <p:bldP spid="16" grpId="0"/>
      <p:bldP spid="17" grpId="0" animBg="1"/>
      <p:bldP spid="18" grpId="0"/>
      <p:bldP spid="19" grpId="0"/>
      <p:bldP spid="20" grpId="0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5063" y="142852"/>
            <a:ext cx="43338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285860"/>
            <a:ext cx="5124459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3295650"/>
            <a:ext cx="6643734" cy="49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مربع نص 22"/>
          <p:cNvSpPr txBox="1"/>
          <p:nvPr/>
        </p:nvSpPr>
        <p:spPr>
          <a:xfrm>
            <a:off x="6929454" y="3286124"/>
            <a:ext cx="42862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&lt;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24" name="مربع نص 23"/>
          <p:cNvSpPr txBox="1"/>
          <p:nvPr/>
        </p:nvSpPr>
        <p:spPr>
          <a:xfrm>
            <a:off x="4529136" y="3281663"/>
            <a:ext cx="42862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&gt;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25" name="مربع نص 24"/>
          <p:cNvSpPr txBox="1"/>
          <p:nvPr/>
        </p:nvSpPr>
        <p:spPr>
          <a:xfrm>
            <a:off x="1671616" y="3286124"/>
            <a:ext cx="42862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&gt;</a:t>
            </a:r>
            <a:endParaRPr lang="ar-SA" sz="2400" b="1" dirty="0">
              <a:solidFill>
                <a:srgbClr val="FF0000"/>
              </a:solidFill>
            </a:endParaRPr>
          </a:p>
        </p:txBody>
      </p:sp>
      <p:grpSp>
        <p:nvGrpSpPr>
          <p:cNvPr id="32" name="مجموعة 31"/>
          <p:cNvGrpSpPr/>
          <p:nvPr/>
        </p:nvGrpSpPr>
        <p:grpSpPr>
          <a:xfrm>
            <a:off x="2000232" y="4657734"/>
            <a:ext cx="5143536" cy="369332"/>
            <a:chOff x="2000232" y="4657734"/>
            <a:chExt cx="5143536" cy="369332"/>
          </a:xfrm>
        </p:grpSpPr>
        <p:cxnSp>
          <p:nvCxnSpPr>
            <p:cNvPr id="27" name="رابط مستقيم 26"/>
            <p:cNvCxnSpPr/>
            <p:nvPr/>
          </p:nvCxnSpPr>
          <p:spPr>
            <a:xfrm rot="10800000">
              <a:off x="2000232" y="4857760"/>
              <a:ext cx="5143536" cy="1588"/>
            </a:xfrm>
            <a:prstGeom prst="line">
              <a:avLst/>
            </a:prstGeom>
            <a:ln w="28575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مربع نص 27"/>
            <p:cNvSpPr txBox="1"/>
            <p:nvPr/>
          </p:nvSpPr>
          <p:spPr>
            <a:xfrm>
              <a:off x="2143106" y="4657734"/>
              <a:ext cx="485778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|        |        |        |        |        |        |        |        |</a:t>
              </a:r>
              <a:endParaRPr lang="ar-SA" dirty="0"/>
            </a:p>
          </p:txBody>
        </p:sp>
      </p:grpSp>
      <p:sp>
        <p:nvSpPr>
          <p:cNvPr id="29" name="مربع نص 28"/>
          <p:cNvSpPr txBox="1"/>
          <p:nvPr/>
        </p:nvSpPr>
        <p:spPr>
          <a:xfrm>
            <a:off x="1643042" y="5072074"/>
            <a:ext cx="554358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ــ 2    ــ 3   ــ 4    ــ 5    ــ 6    ــ 7   ــ 8    ــ 9    ــ 10</a:t>
            </a:r>
            <a:endParaRPr lang="ar-SA" sz="2000" b="1" dirty="0"/>
          </a:p>
        </p:txBody>
      </p:sp>
      <p:sp>
        <p:nvSpPr>
          <p:cNvPr id="30" name="مربع نص 29"/>
          <p:cNvSpPr txBox="1"/>
          <p:nvPr/>
        </p:nvSpPr>
        <p:spPr>
          <a:xfrm>
            <a:off x="1643042" y="5100592"/>
            <a:ext cx="535785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6     5      4       3      2      1      0     ــ 1    ــ 2</a:t>
            </a:r>
            <a:endParaRPr lang="ar-SA" sz="2000" b="1" dirty="0"/>
          </a:p>
        </p:txBody>
      </p:sp>
      <p:sp>
        <p:nvSpPr>
          <p:cNvPr id="31" name="مربع نص 30"/>
          <p:cNvSpPr txBox="1"/>
          <p:nvPr/>
        </p:nvSpPr>
        <p:spPr>
          <a:xfrm>
            <a:off x="1285852" y="5072074"/>
            <a:ext cx="590077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ــ 6    ــ 7   ــ 8    ــ 9   ــ 10  ــ 11  ــ 12 ــ 13  ــ 14</a:t>
            </a:r>
            <a:endParaRPr lang="ar-SA" sz="2000" b="1" dirty="0"/>
          </a:p>
        </p:txBody>
      </p:sp>
      <p:grpSp>
        <p:nvGrpSpPr>
          <p:cNvPr id="19" name="مجموعة 18"/>
          <p:cNvGrpSpPr/>
          <p:nvPr/>
        </p:nvGrpSpPr>
        <p:grpSpPr>
          <a:xfrm>
            <a:off x="571472" y="1071546"/>
            <a:ext cx="8358246" cy="928694"/>
            <a:chOff x="571472" y="857232"/>
            <a:chExt cx="8358246" cy="928694"/>
          </a:xfrm>
        </p:grpSpPr>
        <p:sp>
          <p:nvSpPr>
            <p:cNvPr id="20" name="دبوس زينة 19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21" name="مجموعة 20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26" name="دبوس زينة 25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33" name="Picture 2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7843858" y="1100122"/>
                <a:ext cx="928694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80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8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80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9" grpId="0"/>
      <p:bldP spid="29" grpId="1"/>
      <p:bldP spid="30" grpId="0"/>
      <p:bldP spid="30" grpId="1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5063" y="142852"/>
            <a:ext cx="43338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3" name="مجموعة 12"/>
          <p:cNvGrpSpPr/>
          <p:nvPr/>
        </p:nvGrpSpPr>
        <p:grpSpPr>
          <a:xfrm>
            <a:off x="571472" y="1071546"/>
            <a:ext cx="8358246" cy="928694"/>
            <a:chOff x="571472" y="857232"/>
            <a:chExt cx="8358246" cy="928694"/>
          </a:xfrm>
        </p:grpSpPr>
        <p:sp>
          <p:nvSpPr>
            <p:cNvPr id="14" name="دبوس زينة 13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5" name="مجموعة 16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23" name="دبوس زينة 22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24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7743846" y="1000110"/>
                <a:ext cx="1138220" cy="571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1285860"/>
            <a:ext cx="5124459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3300413"/>
            <a:ext cx="7358114" cy="48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مربع نص 25"/>
          <p:cNvSpPr txBox="1"/>
          <p:nvPr/>
        </p:nvSpPr>
        <p:spPr>
          <a:xfrm>
            <a:off x="7129480" y="3300412"/>
            <a:ext cx="42862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&gt;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27" name="مربع نص 26"/>
          <p:cNvSpPr txBox="1"/>
          <p:nvPr/>
        </p:nvSpPr>
        <p:spPr>
          <a:xfrm>
            <a:off x="4214810" y="3295951"/>
            <a:ext cx="42862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&lt;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28" name="مربع نص 27"/>
          <p:cNvSpPr txBox="1"/>
          <p:nvPr/>
        </p:nvSpPr>
        <p:spPr>
          <a:xfrm>
            <a:off x="1414440" y="3300412"/>
            <a:ext cx="42862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&gt;</a:t>
            </a:r>
            <a:endParaRPr lang="ar-SA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5063" y="142852"/>
            <a:ext cx="43338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142985"/>
            <a:ext cx="7286676" cy="361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سهم إلى اليسار واليمين 32"/>
          <p:cNvSpPr/>
          <p:nvPr/>
        </p:nvSpPr>
        <p:spPr>
          <a:xfrm>
            <a:off x="71470" y="5286388"/>
            <a:ext cx="8943974" cy="857256"/>
          </a:xfrm>
          <a:prstGeom prst="leftRightArrow">
            <a:avLst>
              <a:gd name="adj1" fmla="val 60000"/>
              <a:gd name="adj2" fmla="val 25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b="1" dirty="0" smtClean="0">
                <a:solidFill>
                  <a:srgbClr val="FF0000"/>
                </a:solidFill>
              </a:rPr>
              <a:t>22</a:t>
            </a:r>
            <a:r>
              <a:rPr lang="ar-SA" sz="1600" b="1" dirty="0" smtClean="0">
                <a:solidFill>
                  <a:schemeClr val="tx1"/>
                </a:solidFill>
              </a:rPr>
              <a:t> 21 20 </a:t>
            </a:r>
            <a:r>
              <a:rPr lang="ar-SA" sz="1600" b="1" dirty="0" smtClean="0">
                <a:solidFill>
                  <a:srgbClr val="FF0000"/>
                </a:solidFill>
              </a:rPr>
              <a:t>19</a:t>
            </a:r>
            <a:r>
              <a:rPr lang="ar-SA" sz="1600" b="1" dirty="0" smtClean="0">
                <a:solidFill>
                  <a:schemeClr val="tx1"/>
                </a:solidFill>
              </a:rPr>
              <a:t> 18 17 16 15 14 13 12 10 9 8 7 6 5 4 3 2 1 0 -1 -2 -3 -4 -5 </a:t>
            </a:r>
            <a:r>
              <a:rPr lang="ar-SA" sz="1600" b="1" dirty="0" smtClean="0">
                <a:solidFill>
                  <a:srgbClr val="FF0000"/>
                </a:solidFill>
              </a:rPr>
              <a:t>-6</a:t>
            </a:r>
            <a:r>
              <a:rPr lang="ar-SA" sz="1600" b="1" dirty="0" smtClean="0">
                <a:solidFill>
                  <a:schemeClr val="tx1"/>
                </a:solidFill>
              </a:rPr>
              <a:t> -7 -8 -9 -10 -11 </a:t>
            </a:r>
            <a:r>
              <a:rPr lang="ar-SA" sz="1600" b="1" dirty="0" smtClean="0">
                <a:solidFill>
                  <a:srgbClr val="FF0000"/>
                </a:solidFill>
              </a:rPr>
              <a:t>-12</a:t>
            </a:r>
            <a:endParaRPr lang="ar-SA" sz="1600" b="1" dirty="0">
              <a:solidFill>
                <a:srgbClr val="FF0000"/>
              </a:solidFill>
            </a:endParaRPr>
          </a:p>
        </p:txBody>
      </p:sp>
      <p:sp>
        <p:nvSpPr>
          <p:cNvPr id="34" name="مستطيل مستدير الزوايا 33"/>
          <p:cNvSpPr/>
          <p:nvPr/>
        </p:nvSpPr>
        <p:spPr>
          <a:xfrm>
            <a:off x="5357818" y="3968556"/>
            <a:ext cx="2571768" cy="432000"/>
          </a:xfrm>
          <a:prstGeom prst="roundRect">
            <a:avLst/>
          </a:prstGeom>
          <a:solidFill>
            <a:srgbClr val="7030A0">
              <a:alpha val="1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مجموعة 22"/>
          <p:cNvGrpSpPr/>
          <p:nvPr/>
        </p:nvGrpSpPr>
        <p:grpSpPr>
          <a:xfrm>
            <a:off x="557184" y="857232"/>
            <a:ext cx="8372534" cy="2428892"/>
            <a:chOff x="557184" y="857232"/>
            <a:chExt cx="8372534" cy="2428892"/>
          </a:xfrm>
        </p:grpSpPr>
        <p:sp>
          <p:nvSpPr>
            <p:cNvPr id="24" name="دبوس زينة 23"/>
            <p:cNvSpPr/>
            <p:nvPr/>
          </p:nvSpPr>
          <p:spPr>
            <a:xfrm>
              <a:off x="557184" y="857232"/>
              <a:ext cx="7143800" cy="2428892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25" name="مجموعة 20"/>
            <p:cNvGrpSpPr/>
            <p:nvPr/>
          </p:nvGrpSpPr>
          <p:grpSpPr>
            <a:xfrm>
              <a:off x="7715272" y="1643050"/>
              <a:ext cx="1214446" cy="928694"/>
              <a:chOff x="7715272" y="1643050"/>
              <a:chExt cx="1214446" cy="928694"/>
            </a:xfrm>
          </p:grpSpPr>
          <p:sp>
            <p:nvSpPr>
              <p:cNvPr id="26" name="دبوس زينة 25"/>
              <p:cNvSpPr/>
              <p:nvPr/>
            </p:nvSpPr>
            <p:spPr>
              <a:xfrm>
                <a:off x="7715272" y="1643050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27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843858" y="1885940"/>
                <a:ext cx="928694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05063" y="142852"/>
            <a:ext cx="43338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1142984"/>
            <a:ext cx="608648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سهم إلى اليسار واليمين 13"/>
          <p:cNvSpPr/>
          <p:nvPr/>
        </p:nvSpPr>
        <p:spPr>
          <a:xfrm>
            <a:off x="1357290" y="4643446"/>
            <a:ext cx="6658022" cy="857256"/>
          </a:xfrm>
          <a:prstGeom prst="leftRightArrow">
            <a:avLst>
              <a:gd name="adj1" fmla="val 60000"/>
              <a:gd name="adj2" fmla="val 25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5</a:t>
            </a:r>
            <a:r>
              <a:rPr lang="ar-SA" sz="2400" b="1" dirty="0" smtClean="0">
                <a:solidFill>
                  <a:schemeClr val="tx1"/>
                </a:solidFill>
              </a:rPr>
              <a:t>     4     3     </a:t>
            </a:r>
            <a:r>
              <a:rPr lang="ar-SA" sz="2400" b="1" dirty="0" smtClean="0">
                <a:solidFill>
                  <a:srgbClr val="FF0000"/>
                </a:solidFill>
              </a:rPr>
              <a:t>2</a:t>
            </a:r>
            <a:r>
              <a:rPr lang="ar-SA" sz="2400" b="1" dirty="0" smtClean="0">
                <a:solidFill>
                  <a:schemeClr val="tx1"/>
                </a:solidFill>
              </a:rPr>
              <a:t>     1     </a:t>
            </a:r>
            <a:r>
              <a:rPr lang="ar-SA" sz="2400" b="1" dirty="0" smtClean="0">
                <a:solidFill>
                  <a:srgbClr val="FF0000"/>
                </a:solidFill>
              </a:rPr>
              <a:t>0</a:t>
            </a:r>
            <a:r>
              <a:rPr lang="ar-SA" sz="2400" b="1" dirty="0" smtClean="0">
                <a:solidFill>
                  <a:schemeClr val="tx1"/>
                </a:solidFill>
              </a:rPr>
              <a:t>     </a:t>
            </a:r>
            <a:r>
              <a:rPr lang="ar-SA" sz="2400" b="1" dirty="0" smtClean="0">
                <a:solidFill>
                  <a:srgbClr val="FF0000"/>
                </a:solidFill>
              </a:rPr>
              <a:t>- 1</a:t>
            </a:r>
            <a:r>
              <a:rPr lang="ar-SA" sz="2400" b="1" dirty="0" smtClean="0">
                <a:solidFill>
                  <a:schemeClr val="tx1"/>
                </a:solidFill>
              </a:rPr>
              <a:t>     - 2     </a:t>
            </a:r>
            <a:r>
              <a:rPr lang="ar-SA" sz="2400" b="1" dirty="0" smtClean="0">
                <a:solidFill>
                  <a:srgbClr val="FF0000"/>
                </a:solidFill>
              </a:rPr>
              <a:t>- 3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1357290" y="2085966"/>
            <a:ext cx="2286016" cy="432000"/>
          </a:xfrm>
          <a:prstGeom prst="roundRect">
            <a:avLst/>
          </a:prstGeom>
          <a:solidFill>
            <a:srgbClr val="7030A0">
              <a:alpha val="1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5063" y="142852"/>
            <a:ext cx="43338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6" name="مجموعة 15"/>
          <p:cNvGrpSpPr/>
          <p:nvPr/>
        </p:nvGrpSpPr>
        <p:grpSpPr>
          <a:xfrm>
            <a:off x="557184" y="1071546"/>
            <a:ext cx="8372534" cy="2286016"/>
            <a:chOff x="557184" y="857232"/>
            <a:chExt cx="8372534" cy="2286016"/>
          </a:xfrm>
        </p:grpSpPr>
        <p:sp>
          <p:nvSpPr>
            <p:cNvPr id="18" name="دبوس زينة 17"/>
            <p:cNvSpPr/>
            <p:nvPr/>
          </p:nvSpPr>
          <p:spPr>
            <a:xfrm>
              <a:off x="557184" y="857232"/>
              <a:ext cx="7143800" cy="2286016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9" name="مجموعة 16"/>
            <p:cNvGrpSpPr/>
            <p:nvPr/>
          </p:nvGrpSpPr>
          <p:grpSpPr>
            <a:xfrm>
              <a:off x="7715272" y="1557324"/>
              <a:ext cx="1214446" cy="928694"/>
              <a:chOff x="7715272" y="1557324"/>
              <a:chExt cx="1214446" cy="928694"/>
            </a:xfrm>
          </p:grpSpPr>
          <p:sp>
            <p:nvSpPr>
              <p:cNvPr id="20" name="دبوس زينة 19"/>
              <p:cNvSpPr/>
              <p:nvPr/>
            </p:nvSpPr>
            <p:spPr>
              <a:xfrm>
                <a:off x="7715272" y="1557324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21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7743846" y="1700202"/>
                <a:ext cx="1138220" cy="571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grpSp>
        <p:nvGrpSpPr>
          <p:cNvPr id="35" name="مجموعة 34"/>
          <p:cNvGrpSpPr/>
          <p:nvPr/>
        </p:nvGrpSpPr>
        <p:grpSpPr>
          <a:xfrm>
            <a:off x="928662" y="1357298"/>
            <a:ext cx="6543720" cy="1747549"/>
            <a:chOff x="928662" y="1357298"/>
            <a:chExt cx="6543720" cy="1747549"/>
          </a:xfrm>
        </p:grpSpPr>
        <p:grpSp>
          <p:nvGrpSpPr>
            <p:cNvPr id="32" name="مجموعة 31"/>
            <p:cNvGrpSpPr/>
            <p:nvPr/>
          </p:nvGrpSpPr>
          <p:grpSpPr>
            <a:xfrm>
              <a:off x="928662" y="1357298"/>
              <a:ext cx="6357982" cy="1747549"/>
              <a:chOff x="928662" y="1357298"/>
              <a:chExt cx="6357982" cy="1747549"/>
            </a:xfrm>
          </p:grpSpPr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928662" y="1357298"/>
                <a:ext cx="6357982" cy="17145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2" name="مربع نص 21"/>
              <p:cNvSpPr txBox="1"/>
              <p:nvPr/>
            </p:nvSpPr>
            <p:spPr>
              <a:xfrm>
                <a:off x="4829174" y="2643182"/>
                <a:ext cx="142878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4</a:t>
                </a:r>
                <a:endParaRPr lang="ar-SA" sz="2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" name="مربع نص 22"/>
              <p:cNvSpPr txBox="1"/>
              <p:nvPr/>
            </p:nvSpPr>
            <p:spPr>
              <a:xfrm>
                <a:off x="5272092" y="2185978"/>
                <a:ext cx="142878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4</a:t>
                </a:r>
                <a:endParaRPr lang="ar-SA" sz="2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" name="مربع نص 24"/>
              <p:cNvSpPr txBox="1"/>
              <p:nvPr/>
            </p:nvSpPr>
            <p:spPr>
              <a:xfrm>
                <a:off x="3371842" y="2185978"/>
                <a:ext cx="142878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4</a:t>
                </a:r>
                <a:endParaRPr lang="ar-SA" sz="2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1" name="مربع نص 30"/>
              <p:cNvSpPr txBox="1"/>
              <p:nvPr/>
            </p:nvSpPr>
            <p:spPr>
              <a:xfrm>
                <a:off x="3371842" y="2628904"/>
                <a:ext cx="142878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4</a:t>
                </a:r>
                <a:endParaRPr lang="ar-SA" sz="2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33" name="مربع نص 32"/>
            <p:cNvSpPr txBox="1"/>
            <p:nvPr/>
          </p:nvSpPr>
          <p:spPr>
            <a:xfrm>
              <a:off x="4100510" y="2200267"/>
              <a:ext cx="180000" cy="468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ب</a:t>
              </a:r>
              <a:endParaRPr lang="ar-SA" sz="2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مربع نص 33"/>
            <p:cNvSpPr txBox="1"/>
            <p:nvPr/>
          </p:nvSpPr>
          <p:spPr>
            <a:xfrm>
              <a:off x="7058042" y="2586032"/>
              <a:ext cx="41434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جـ</a:t>
              </a:r>
              <a:endParaRPr lang="ar-SA" sz="2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5" name="مستطيل مستدير الزوايا 14"/>
          <p:cNvSpPr/>
          <p:nvPr/>
        </p:nvSpPr>
        <p:spPr>
          <a:xfrm>
            <a:off x="1643042" y="2200266"/>
            <a:ext cx="2743220" cy="432000"/>
          </a:xfrm>
          <a:prstGeom prst="roundRect">
            <a:avLst/>
          </a:prstGeom>
          <a:solidFill>
            <a:srgbClr val="7030A0">
              <a:alpha val="1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مجموعة 17"/>
          <p:cNvGrpSpPr/>
          <p:nvPr/>
        </p:nvGrpSpPr>
        <p:grpSpPr>
          <a:xfrm>
            <a:off x="571472" y="1000108"/>
            <a:ext cx="8358246" cy="928694"/>
            <a:chOff x="571472" y="857232"/>
            <a:chExt cx="8358246" cy="928694"/>
          </a:xfrm>
        </p:grpSpPr>
        <p:sp>
          <p:nvSpPr>
            <p:cNvPr id="13" name="دبوس زينة 12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رتب الأعداد الصحيحة في كل مجموعة من الأصغر إلى الأكبر :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4" name="مجموعة 16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15" name="دبوس زينة 14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16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743846" y="1000110"/>
                <a:ext cx="1138220" cy="571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05063" y="142852"/>
            <a:ext cx="43338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399" y="2786058"/>
            <a:ext cx="2347923" cy="41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سهم إلى اليسار واليمين 18"/>
          <p:cNvSpPr/>
          <p:nvPr/>
        </p:nvSpPr>
        <p:spPr>
          <a:xfrm>
            <a:off x="357158" y="4643446"/>
            <a:ext cx="8501122" cy="857256"/>
          </a:xfrm>
          <a:prstGeom prst="leftRightArrow">
            <a:avLst>
              <a:gd name="adj1" fmla="val 60000"/>
              <a:gd name="adj2" fmla="val 25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rgbClr val="FF0000"/>
                </a:solidFill>
              </a:rPr>
              <a:t>9</a:t>
            </a:r>
            <a:r>
              <a:rPr lang="ar-SA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8  7  6  5  4  3  2  1  </a:t>
            </a:r>
            <a:r>
              <a:rPr lang="ar-SA" sz="2000" b="1" dirty="0" smtClean="0">
                <a:solidFill>
                  <a:srgbClr val="FF0000"/>
                </a:solidFill>
              </a:rPr>
              <a:t>0</a:t>
            </a:r>
            <a:r>
              <a:rPr lang="ar-SA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-1  </a:t>
            </a:r>
            <a:r>
              <a:rPr lang="ar-SA" sz="2000" b="1" dirty="0" smtClean="0">
                <a:solidFill>
                  <a:srgbClr val="FF0000"/>
                </a:solidFill>
              </a:rPr>
              <a:t>-2</a:t>
            </a:r>
            <a:r>
              <a:rPr lang="ar-SA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-3  -4  -5  -6  -7  -8  -9  -10  -11  -12  </a:t>
            </a:r>
            <a:r>
              <a:rPr lang="ar-SA" sz="2000" b="1" dirty="0" smtClean="0">
                <a:solidFill>
                  <a:srgbClr val="FF0000"/>
                </a:solidFill>
              </a:rPr>
              <a:t>-13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3028940" y="3643314"/>
            <a:ext cx="335758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{ ــ 13 ، ــ 2 ، 0 ، 4 ، 9 }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17"/>
          <p:cNvGrpSpPr/>
          <p:nvPr/>
        </p:nvGrpSpPr>
        <p:grpSpPr>
          <a:xfrm>
            <a:off x="571472" y="1000108"/>
            <a:ext cx="8358246" cy="928694"/>
            <a:chOff x="571472" y="857232"/>
            <a:chExt cx="8358246" cy="928694"/>
          </a:xfrm>
        </p:grpSpPr>
        <p:sp>
          <p:nvSpPr>
            <p:cNvPr id="13" name="دبوس زينة 12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رتب الأعداد الصحيحة في كل مجموعة من الأصغر إلى الأكبر :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3" name="مجموعة 16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15" name="دبوس زينة 14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16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743846" y="1000110"/>
                <a:ext cx="1138220" cy="571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05063" y="142852"/>
            <a:ext cx="43338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مربع نص 19"/>
          <p:cNvSpPr txBox="1"/>
          <p:nvPr/>
        </p:nvSpPr>
        <p:spPr>
          <a:xfrm>
            <a:off x="2614598" y="2714620"/>
            <a:ext cx="40291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{ 12 </a:t>
            </a:r>
            <a:r>
              <a:rPr lang="ar-SA" sz="2400" b="1" dirty="0" smtClean="0"/>
              <a:t>، ــ </a:t>
            </a:r>
            <a:r>
              <a:rPr lang="ar-SA" sz="2400" b="1" dirty="0" smtClean="0"/>
              <a:t>16 </a:t>
            </a:r>
            <a:r>
              <a:rPr lang="ar-SA" sz="2400" b="1" dirty="0" smtClean="0"/>
              <a:t>، </a:t>
            </a:r>
            <a:r>
              <a:rPr lang="ar-SA" sz="2400" b="1" dirty="0" smtClean="0"/>
              <a:t>ــ 10 </a:t>
            </a:r>
            <a:r>
              <a:rPr lang="ar-SA" sz="2400" b="1" dirty="0" smtClean="0"/>
              <a:t>، </a:t>
            </a:r>
            <a:r>
              <a:rPr lang="ar-SA" sz="2400" b="1" dirty="0" smtClean="0"/>
              <a:t>19 </a:t>
            </a:r>
            <a:r>
              <a:rPr lang="ar-SA" sz="2400" b="1" dirty="0" smtClean="0"/>
              <a:t>، </a:t>
            </a:r>
            <a:r>
              <a:rPr lang="ar-SA" sz="2400" b="1" dirty="0" smtClean="0"/>
              <a:t>ــ 18 </a:t>
            </a:r>
            <a:r>
              <a:rPr lang="ar-SA" sz="2400" b="1" dirty="0" smtClean="0"/>
              <a:t>}</a:t>
            </a:r>
            <a:endParaRPr lang="ar-SA" sz="2400" b="1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2514584" y="3643314"/>
            <a:ext cx="431485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{ ــ </a:t>
            </a:r>
            <a:r>
              <a:rPr lang="ar-SA" sz="2400" b="1" dirty="0" smtClean="0"/>
              <a:t>18 </a:t>
            </a:r>
            <a:r>
              <a:rPr lang="ar-SA" sz="2400" b="1" dirty="0" smtClean="0"/>
              <a:t>، ــ </a:t>
            </a:r>
            <a:r>
              <a:rPr lang="ar-SA" sz="2400" b="1" dirty="0" smtClean="0"/>
              <a:t>16 </a:t>
            </a:r>
            <a:r>
              <a:rPr lang="ar-SA" sz="2400" b="1" dirty="0" smtClean="0"/>
              <a:t>، </a:t>
            </a:r>
            <a:r>
              <a:rPr lang="ar-SA" sz="2400" b="1" dirty="0" smtClean="0"/>
              <a:t>ــ 10، 12 </a:t>
            </a:r>
            <a:r>
              <a:rPr lang="ar-SA" sz="2400" b="1" dirty="0" smtClean="0"/>
              <a:t>، </a:t>
            </a:r>
            <a:r>
              <a:rPr lang="ar-SA" sz="2400" b="1" dirty="0" smtClean="0"/>
              <a:t>19 </a:t>
            </a:r>
            <a:r>
              <a:rPr lang="ar-SA" sz="2400" b="1" dirty="0" smtClean="0"/>
              <a:t>}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1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292</Words>
  <Application>Microsoft Office PowerPoint</Application>
  <PresentationFormat>عرض على الشاشة (3:4)‏</PresentationFormat>
  <Paragraphs>41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free-tech</dc:creator>
  <cp:lastModifiedBy>free-tech</cp:lastModifiedBy>
  <cp:revision>74</cp:revision>
  <dcterms:created xsi:type="dcterms:W3CDTF">2013-06-02T15:27:24Z</dcterms:created>
  <dcterms:modified xsi:type="dcterms:W3CDTF">2013-06-25T10:27:11Z</dcterms:modified>
</cp:coreProperties>
</file>