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custDataLst>
    <p:tags r:id="rId7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42" y="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16/10/40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الكميات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</a:p>
        </p:txBody>
      </p:sp>
      <p:sp>
        <p:nvSpPr>
          <p:cNvPr id="8" name="مخطط انسيابي: محطة طرفية 7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أستعد 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752600" y="844729"/>
            <a:ext cx="51816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قد لا نحتاج في بعض الأحيان إلي معرفة العدد المضبوط ؛ لذلك نوجد قيمة تقريبية للعدد من خلال التقدير .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2895600" y="3065236"/>
            <a:ext cx="2286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7030A0"/>
                </a:solidFill>
              </a:rPr>
              <a:t>10 كرات زجاجية 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2743200" y="3644205"/>
            <a:ext cx="5410200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7030A0"/>
                </a:solidFill>
              </a:rPr>
              <a:t>أولا : أنظر إلي مجموعة العشرة . </a:t>
            </a:r>
          </a:p>
          <a:p>
            <a:r>
              <a:rPr lang="ar-SA" sz="2800" b="1" dirty="0">
                <a:solidFill>
                  <a:srgbClr val="7030A0"/>
                </a:solidFill>
              </a:rPr>
              <a:t>ثانيا : أقارنها بالكمية غير المعروفة .</a:t>
            </a:r>
          </a:p>
          <a:p>
            <a:r>
              <a:rPr lang="ar-SA" sz="2800" b="1" dirty="0">
                <a:solidFill>
                  <a:srgbClr val="7030A0"/>
                </a:solidFill>
              </a:rPr>
              <a:t>ثالثا : أكتب ما قدرته . 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3508829" y="5166380"/>
            <a:ext cx="284117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100" b="1" dirty="0">
                <a:solidFill>
                  <a:srgbClr val="7030A0"/>
                </a:solidFill>
              </a:rPr>
              <a:t>............................</a:t>
            </a:r>
            <a:r>
              <a:rPr lang="ar-SA" sz="2800" b="1" dirty="0">
                <a:solidFill>
                  <a:srgbClr val="7030A0"/>
                </a:solidFill>
              </a:rPr>
              <a:t> كرة تقريبا 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35040" y="1915887"/>
            <a:ext cx="1003464" cy="1509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61161" y="1828800"/>
            <a:ext cx="880310" cy="1324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وسيلة شرح على شكل سحابة 2"/>
          <p:cNvSpPr/>
          <p:nvPr/>
        </p:nvSpPr>
        <p:spPr>
          <a:xfrm>
            <a:off x="667657" y="1553029"/>
            <a:ext cx="2138051" cy="2035427"/>
          </a:xfrm>
          <a:prstGeom prst="cloudCallout">
            <a:avLst>
              <a:gd name="adj1" fmla="val -12135"/>
              <a:gd name="adj2" fmla="val 68734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7030A0"/>
                </a:solidFill>
              </a:rPr>
              <a:t>تبدو كأنها ثلاث مجموعات من عشرة أو 30 كرة زجاجية .</a:t>
            </a:r>
          </a:p>
        </p:txBody>
      </p:sp>
      <p:sp>
        <p:nvSpPr>
          <p:cNvPr id="16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17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7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148944" y="5029200"/>
            <a:ext cx="85112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19" name="Teardrop 8"/>
          <p:cNvSpPr/>
          <p:nvPr/>
        </p:nvSpPr>
        <p:spPr>
          <a:xfrm>
            <a:off x="81799" y="4515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035" y="4039991"/>
            <a:ext cx="1758563" cy="252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43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 animBg="1"/>
      <p:bldP spid="9" grpId="0"/>
      <p:bldP spid="2" grpId="0"/>
      <p:bldP spid="13" grpId="0"/>
      <p:bldP spid="14" grpId="0"/>
      <p:bldP spid="3" grpId="0" animBg="1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الكميات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أقدر العدد فيما يأتي ، وأحوط الإجابة : </a:t>
            </a:r>
          </a:p>
        </p:txBody>
      </p:sp>
      <p:sp>
        <p:nvSpPr>
          <p:cNvPr id="8" name="شكل بيضاوي 9"/>
          <p:cNvSpPr/>
          <p:nvPr/>
        </p:nvSpPr>
        <p:spPr>
          <a:xfrm>
            <a:off x="7035874" y="5450508"/>
            <a:ext cx="1193726" cy="5208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9" name="شكل بيضاوي 13"/>
          <p:cNvSpPr/>
          <p:nvPr/>
        </p:nvSpPr>
        <p:spPr>
          <a:xfrm>
            <a:off x="770942" y="5410200"/>
            <a:ext cx="1208574" cy="718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3114138" y="5450508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30 تقريبا    60 تقريبا    9 تقريبا 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657092" y="1542841"/>
            <a:ext cx="3505200" cy="250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مربع نص 18"/>
          <p:cNvSpPr txBox="1"/>
          <p:nvPr/>
        </p:nvSpPr>
        <p:spPr>
          <a:xfrm>
            <a:off x="4343400" y="4338935"/>
            <a:ext cx="38188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              ؟          10 أزرار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01521" y="1707403"/>
            <a:ext cx="3755571" cy="2336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مربع نص 20"/>
          <p:cNvSpPr txBox="1"/>
          <p:nvPr/>
        </p:nvSpPr>
        <p:spPr>
          <a:xfrm>
            <a:off x="304800" y="4267200"/>
            <a:ext cx="38950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   ؟          10 حبات فراولة 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-685800" y="5481935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20تقريبا    40تقريبا    80تقريبا </a:t>
            </a:r>
          </a:p>
        </p:txBody>
      </p:sp>
      <p:sp>
        <p:nvSpPr>
          <p:cNvPr id="18" name="Teardrop 8"/>
          <p:cNvSpPr/>
          <p:nvPr/>
        </p:nvSpPr>
        <p:spPr>
          <a:xfrm>
            <a:off x="81799" y="4515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3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0" grpId="0" animBg="1"/>
      <p:bldP spid="13" grpId="0"/>
      <p:bldP spid="8" grpId="0" animBg="1"/>
      <p:bldP spid="9" grpId="0" animBg="1"/>
      <p:bldP spid="17" grpId="0"/>
      <p:bldP spid="19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مخطط انسيابي: محطة طرفية 9"/>
          <p:cNvSpPr/>
          <p:nvPr/>
        </p:nvSpPr>
        <p:spPr>
          <a:xfrm>
            <a:off x="7524328" y="692696"/>
            <a:ext cx="1205508" cy="457200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</a:p>
        </p:txBody>
      </p:sp>
      <p:sp>
        <p:nvSpPr>
          <p:cNvPr id="23" name="مربع نص 12"/>
          <p:cNvSpPr txBox="1"/>
          <p:nvPr/>
        </p:nvSpPr>
        <p:spPr>
          <a:xfrm>
            <a:off x="3519529" y="1340768"/>
            <a:ext cx="5181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ysClr val="windowText" lastClr="000000"/>
                </a:solidFill>
              </a:rPr>
              <a:t>أشرح كيف أقدر أعداد الأشياء؟ </a:t>
            </a:r>
          </a:p>
        </p:txBody>
      </p:sp>
      <p:sp>
        <p:nvSpPr>
          <p:cNvPr id="24" name="مربع نص 12"/>
          <p:cNvSpPr txBox="1"/>
          <p:nvPr/>
        </p:nvSpPr>
        <p:spPr>
          <a:xfrm>
            <a:off x="179512" y="2087509"/>
            <a:ext cx="85503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</a:rPr>
              <a:t>أستعمل العشرة كأساس للتقدير، ثم أنظر إلى عدد المجموعات من عشرة. </a:t>
            </a:r>
          </a:p>
        </p:txBody>
      </p:sp>
    </p:spTree>
    <p:extLst>
      <p:ext uri="{BB962C8B-B14F-4D97-AF65-F5344CB8AC3E}">
        <p14:creationId xmlns:p14="http://schemas.microsoft.com/office/powerpoint/2010/main" val="336432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995058"/>
            <a:ext cx="3581400" cy="2253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14400" y="4113609"/>
            <a:ext cx="3081536" cy="2245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943" y="1295400"/>
            <a:ext cx="3548675" cy="2619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618" y="1342571"/>
            <a:ext cx="3709290" cy="2547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تقدير الكميات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</a:t>
            </a:r>
          </a:p>
        </p:txBody>
      </p:sp>
      <p:sp>
        <p:nvSpPr>
          <p:cNvPr id="8" name="شكل بيضاوي 12"/>
          <p:cNvSpPr/>
          <p:nvPr/>
        </p:nvSpPr>
        <p:spPr>
          <a:xfrm>
            <a:off x="3477163" y="3472543"/>
            <a:ext cx="956986" cy="4934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9" name="شكل بيضاوي 15"/>
          <p:cNvSpPr/>
          <p:nvPr/>
        </p:nvSpPr>
        <p:spPr>
          <a:xfrm>
            <a:off x="5931199" y="5791200"/>
            <a:ext cx="956986" cy="435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0" name="شكل بيضاوي 16"/>
          <p:cNvSpPr/>
          <p:nvPr/>
        </p:nvSpPr>
        <p:spPr>
          <a:xfrm>
            <a:off x="914400" y="5867400"/>
            <a:ext cx="956986" cy="4064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16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7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مخطط انسيابي: محطة طرفية 18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1752600" y="838200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solidFill>
                  <a:srgbClr val="FF0000"/>
                </a:solidFill>
              </a:rPr>
              <a:t>أقدر العدد فيما يأتي ، وأحوط الإجابة : </a:t>
            </a:r>
          </a:p>
        </p:txBody>
      </p:sp>
      <p:sp>
        <p:nvSpPr>
          <p:cNvPr id="21" name="Teardrop 8"/>
          <p:cNvSpPr/>
          <p:nvPr/>
        </p:nvSpPr>
        <p:spPr>
          <a:xfrm>
            <a:off x="81799" y="4515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570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 animBg="1"/>
      <p:bldP spid="9" grpId="0" animBg="1"/>
      <p:bldP spid="10" grpId="0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قراءة الأعداد وكتابتها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</a:t>
            </a:r>
          </a:p>
        </p:txBody>
      </p:sp>
      <p:sp>
        <p:nvSpPr>
          <p:cNvPr id="2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16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4457700" y="807356"/>
            <a:ext cx="4305300" cy="440871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مسائل مهارات التفكير العليا</a:t>
            </a:r>
          </a:p>
        </p:txBody>
      </p:sp>
      <p:sp>
        <p:nvSpPr>
          <p:cNvPr id="19" name="Teardrop 8"/>
          <p:cNvSpPr/>
          <p:nvPr/>
        </p:nvSpPr>
        <p:spPr>
          <a:xfrm>
            <a:off x="43699" y="816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8229600" y="1905000"/>
            <a:ext cx="533400" cy="228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/>
              <a:t>23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49" y="1523999"/>
            <a:ext cx="7674351" cy="3957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مربع نص 28"/>
          <p:cNvSpPr txBox="1"/>
          <p:nvPr/>
        </p:nvSpPr>
        <p:spPr>
          <a:xfrm>
            <a:off x="533400" y="4872335"/>
            <a:ext cx="71628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>
                <a:solidFill>
                  <a:srgbClr val="FF0000"/>
                </a:solidFill>
              </a:rPr>
              <a:t> اثنان وتسعون أو 2 آحاد و9 عشرات</a:t>
            </a:r>
          </a:p>
        </p:txBody>
      </p:sp>
    </p:spTree>
    <p:extLst>
      <p:ext uri="{BB962C8B-B14F-4D97-AF65-F5344CB8AC3E}">
        <p14:creationId xmlns:p14="http://schemas.microsoft.com/office/powerpoint/2010/main" val="362583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3" grpId="0" animBg="1"/>
      <p:bldP spid="2" grpId="0" animBg="1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158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دوحة العرب</cp:lastModifiedBy>
  <cp:revision>12</cp:revision>
  <dcterms:created xsi:type="dcterms:W3CDTF">2015-10-06T14:56:54Z</dcterms:created>
  <dcterms:modified xsi:type="dcterms:W3CDTF">2019-06-19T17:33:39Z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