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166" r:id="rId1"/>
  </p:sldMasterIdLst>
  <p:notesMasterIdLst>
    <p:notesMasterId r:id="rId22"/>
  </p:notesMasterIdLst>
  <p:sldIdLst>
    <p:sldId id="363" r:id="rId2"/>
    <p:sldId id="365" r:id="rId3"/>
    <p:sldId id="381" r:id="rId4"/>
    <p:sldId id="352" r:id="rId5"/>
    <p:sldId id="382" r:id="rId6"/>
    <p:sldId id="399" r:id="rId7"/>
    <p:sldId id="412" r:id="rId8"/>
    <p:sldId id="366" r:id="rId9"/>
    <p:sldId id="401" r:id="rId10"/>
    <p:sldId id="410" r:id="rId11"/>
    <p:sldId id="400" r:id="rId12"/>
    <p:sldId id="411" r:id="rId13"/>
    <p:sldId id="413" r:id="rId14"/>
    <p:sldId id="414" r:id="rId15"/>
    <p:sldId id="406" r:id="rId16"/>
    <p:sldId id="407" r:id="rId17"/>
    <p:sldId id="415" r:id="rId18"/>
    <p:sldId id="390" r:id="rId19"/>
    <p:sldId id="379" r:id="rId20"/>
    <p:sldId id="377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EEEEEE"/>
    <a:srgbClr val="F8EA82"/>
    <a:srgbClr val="C2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نمط داكن 2 - تمييز 5/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نمط داكن 2 - تمييز 1/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EBBBCC-DAD2-459C-BE2E-F6DE35CF9A28}" styleName="نمط داكن 2 - تمييز 3/تميي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نمط متوسط 4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301" autoAdjust="0"/>
  </p:normalViewPr>
  <p:slideViewPr>
    <p:cSldViewPr snapToGrid="0">
      <p:cViewPr varScale="1">
        <p:scale>
          <a:sx n="69" d="100"/>
          <a:sy n="69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A2B79E-2BCA-4199-A264-D47C9B6938CE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A145F4C-F7EC-4C13-A904-C1C39343026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0690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30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186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30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864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543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4711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098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164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625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05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49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457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984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1536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7477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6513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2776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63095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5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5690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4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43284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3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84857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2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759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925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20739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7659291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  <a:prstGeom prst="rect">
            <a:avLst/>
          </a:prstGeom>
        </p:spPr>
        <p:txBody>
          <a:bodyPr anchor="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3716527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5753100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68259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9198623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14915977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1065526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226855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205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72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A605-6EE9-4D40-8DF8-C32042283249}" type="datetimeFigureOut">
              <a:rPr lang="ar-SA" smtClean="0"/>
              <a:t>04/02/43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B131-1BAF-4D01-9179-D0E3ECF4351D}" type="slidenum">
              <a:rPr lang="ar-SA" smtClean="0"/>
              <a:t>‹#›</a:t>
            </a:fld>
            <a:endParaRPr lang="ar-S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26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018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069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73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0">
            <a:alphaModFix amt="40000"/>
            <a:lum/>
          </a:blip>
          <a:srcRect/>
          <a:stretch>
            <a:fillRect t="-83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53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95" r:id="rId8"/>
    <p:sldLayoutId id="2147484194" r:id="rId9"/>
    <p:sldLayoutId id="2147484193" r:id="rId10"/>
    <p:sldLayoutId id="2147484192" r:id="rId11"/>
    <p:sldLayoutId id="2147484189" r:id="rId12"/>
    <p:sldLayoutId id="2147484188" r:id="rId13"/>
    <p:sldLayoutId id="2147484187" r:id="rId14"/>
    <p:sldLayoutId id="2147484186" r:id="rId15"/>
    <p:sldLayoutId id="2147484185" r:id="rId16"/>
    <p:sldLayoutId id="2147484182" r:id="rId17"/>
    <p:sldLayoutId id="2147484181" r:id="rId18"/>
    <p:sldLayoutId id="2147484180" r:id="rId19"/>
    <p:sldLayoutId id="2147484179" r:id="rId20"/>
    <p:sldLayoutId id="2147484174" r:id="rId21"/>
    <p:sldLayoutId id="2147484175" r:id="rId22"/>
    <p:sldLayoutId id="2147484176" r:id="rId23"/>
    <p:sldLayoutId id="2147484177" r:id="rId24"/>
    <p:sldLayoutId id="2147484178" r:id="rId25"/>
    <p:sldLayoutId id="2147484191" r:id="rId26"/>
    <p:sldLayoutId id="2147484190" r:id="rId27"/>
    <p:sldLayoutId id="2147484184" r:id="rId28"/>
    <p:sldLayoutId id="2147484183" r:id="rId29"/>
    <p:sldLayoutId id="2147483939" r:id="rId30"/>
    <p:sldLayoutId id="2147483953" r:id="rId31"/>
    <p:sldLayoutId id="2147483940" r:id="rId32"/>
    <p:sldLayoutId id="2147483942" r:id="rId33"/>
    <p:sldLayoutId id="2147483946" r:id="rId34"/>
    <p:sldLayoutId id="2147483947" r:id="rId35"/>
    <p:sldLayoutId id="2147483948" r:id="rId36"/>
    <p:sldLayoutId id="2147483949" r:id="rId37"/>
    <p:sldLayoutId id="2147483950" r:id="rId38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ar.wikipedia.org/wiki/%D9%85%D9%84%D9%81:MOELogo.svg" TargetMode="External"/><Relationship Id="rId3" Type="http://schemas.openxmlformats.org/officeDocument/2006/relationships/hyperlink" Target="https://pixabay.com/th/%E0%B8%9E%E0%B8%B7%E0%B9%89%E0%B8%99%E0%B8%AB%E0%B8%A5%E0%B8%B1%E0%B8%87-%E0%B8%AB%E0%B8%8D%E0%B9%89%E0%B8%B2-%E0%B8%98%E0%B8%A3%E0%B8%A3%E0%B8%A1%E0%B8%8A%E0%B8%B2%E0%B8%95%E0%B8%B4-313701/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صورة 14">
            <a:extLst>
              <a:ext uri="{FF2B5EF4-FFF2-40B4-BE49-F238E27FC236}">
                <a16:creationId xmlns:a16="http://schemas.microsoft.com/office/drawing/2014/main" id="{BA6F4916-887A-4039-8508-279D830141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2011"/>
          <a:stretch/>
        </p:blipFill>
        <p:spPr>
          <a:xfrm>
            <a:off x="0" y="5394818"/>
            <a:ext cx="12192000" cy="146318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89D6B9A-7622-452C-8568-E3FA1C707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126" y="-113258"/>
            <a:ext cx="2614647" cy="2441788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99AFE253-23F1-4730-B96F-57F3CEBCCCD6}"/>
              </a:ext>
            </a:extLst>
          </p:cNvPr>
          <p:cNvSpPr txBox="1"/>
          <p:nvPr/>
        </p:nvSpPr>
        <p:spPr>
          <a:xfrm>
            <a:off x="7917023" y="538550"/>
            <a:ext cx="247485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khbar MT" pitchFamily="2" charset="-78"/>
              </a:rPr>
              <a:t>مساء جميل</a:t>
            </a:r>
          </a:p>
          <a:p>
            <a:pPr algn="ctr" rtl="1"/>
            <a:r>
              <a:rPr lang="ar-SA" sz="2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khbar MT" pitchFamily="2" charset="-78"/>
              </a:rPr>
              <a:t>كجمالك طالبتي</a:t>
            </a:r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E524B5BD-D70F-4203-8F30-0841E59931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227" y="-50228"/>
            <a:ext cx="2614647" cy="2441788"/>
          </a:xfrm>
          <a:prstGeom prst="rect">
            <a:avLst/>
          </a:prstGeom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BBE36809-2C6D-4846-B9E9-B7ACB0240880}"/>
              </a:ext>
            </a:extLst>
          </p:cNvPr>
          <p:cNvSpPr txBox="1"/>
          <p:nvPr/>
        </p:nvSpPr>
        <p:spPr>
          <a:xfrm>
            <a:off x="1647416" y="528931"/>
            <a:ext cx="278026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4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مادة </a:t>
            </a:r>
          </a:p>
          <a:p>
            <a:pPr algn="ctr" rtl="1"/>
            <a:r>
              <a:rPr lang="ar-SA" sz="24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المهارات الحياتية </a:t>
            </a:r>
          </a:p>
          <a:p>
            <a:pPr algn="ctr" rtl="1"/>
            <a:r>
              <a:rPr lang="ar-SA" sz="24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و الأسرية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59DCB516-AD80-47BD-8529-754C9B660C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7222" y="2382334"/>
            <a:ext cx="5879188" cy="3161905"/>
          </a:xfrm>
          <a:prstGeom prst="rect">
            <a:avLst/>
          </a:prstGeom>
        </p:spPr>
      </p:pic>
      <p:sp>
        <p:nvSpPr>
          <p:cNvPr id="19" name="مربع نص 18">
            <a:extLst>
              <a:ext uri="{FF2B5EF4-FFF2-40B4-BE49-F238E27FC236}">
                <a16:creationId xmlns:a16="http://schemas.microsoft.com/office/drawing/2014/main" id="{5429199A-C062-43DB-BE0D-C761D260EA9B}"/>
              </a:ext>
            </a:extLst>
          </p:cNvPr>
          <p:cNvSpPr txBox="1"/>
          <p:nvPr/>
        </p:nvSpPr>
        <p:spPr>
          <a:xfrm>
            <a:off x="7679313" y="2815495"/>
            <a:ext cx="2259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التاريخ: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40E8D33D-DF68-446B-8CD4-6F9684074753}"/>
              </a:ext>
            </a:extLst>
          </p:cNvPr>
          <p:cNvSpPr txBox="1"/>
          <p:nvPr/>
        </p:nvSpPr>
        <p:spPr>
          <a:xfrm>
            <a:off x="7686802" y="4499365"/>
            <a:ext cx="225925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2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الحصة: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8F0DB9D8-E5D4-49D4-AC8A-38AF6705C862}"/>
              </a:ext>
            </a:extLst>
          </p:cNvPr>
          <p:cNvSpPr txBox="1"/>
          <p:nvPr/>
        </p:nvSpPr>
        <p:spPr>
          <a:xfrm>
            <a:off x="6277442" y="2942713"/>
            <a:ext cx="166744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b="1" dirty="0"/>
              <a:t>     /    2  /1443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679E4C0-0286-427E-B926-38EF9B6FA575}"/>
              </a:ext>
            </a:extLst>
          </p:cNvPr>
          <p:cNvSpPr txBox="1"/>
          <p:nvPr/>
        </p:nvSpPr>
        <p:spPr>
          <a:xfrm>
            <a:off x="7414321" y="4592365"/>
            <a:ext cx="1005403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السادسة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281C775D-A32F-4A9B-BBC6-8E24197B4CAE}"/>
              </a:ext>
            </a:extLst>
          </p:cNvPr>
          <p:cNvSpPr txBox="1"/>
          <p:nvPr/>
        </p:nvSpPr>
        <p:spPr>
          <a:xfrm>
            <a:off x="7686802" y="3651933"/>
            <a:ext cx="2259251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2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اليوم: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C20E468-FB34-48DC-BA63-679D72A36F7A}"/>
              </a:ext>
            </a:extLst>
          </p:cNvPr>
          <p:cNvSpPr txBox="1"/>
          <p:nvPr/>
        </p:nvSpPr>
        <p:spPr>
          <a:xfrm>
            <a:off x="7249823" y="3729816"/>
            <a:ext cx="873957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</a:rPr>
              <a:t>الثلاثاء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D82446D9-7E1D-4E12-BFE0-2AB089BDB0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186" y="2868273"/>
            <a:ext cx="3539788" cy="3119814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C035D63A-0A49-4FCD-8939-C9665CC0A4F0}"/>
              </a:ext>
            </a:extLst>
          </p:cNvPr>
          <p:cNvSpPr txBox="1"/>
          <p:nvPr/>
        </p:nvSpPr>
        <p:spPr>
          <a:xfrm>
            <a:off x="1722964" y="3888188"/>
            <a:ext cx="3694671" cy="15696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SA" sz="4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الصف</a:t>
            </a:r>
          </a:p>
          <a:p>
            <a:pPr algn="ctr" rtl="1"/>
            <a:r>
              <a:rPr lang="ar-SA" sz="4800" b="1" dirty="0"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cs typeface="A Amine" panose="00000400000000000000" pitchFamily="2" charset="-78"/>
              </a:rPr>
              <a:t> السادس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C74BBDED-97B0-4B95-8153-8F899DA89E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101008" y="388903"/>
            <a:ext cx="2352867" cy="120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01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25">
            <a:extLst>
              <a:ext uri="{FF2B5EF4-FFF2-40B4-BE49-F238E27FC236}">
                <a16:creationId xmlns:a16="http://schemas.microsoft.com/office/drawing/2014/main" id="{340C3C72-EADA-4F57-8070-504ED86073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382994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الخبرة المعرفية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6" name="مستطيل 1">
            <a:extLst>
              <a:ext uri="{FF2B5EF4-FFF2-40B4-BE49-F238E27FC236}">
                <a16:creationId xmlns:a16="http://schemas.microsoft.com/office/drawing/2014/main" id="{EF465EB1-3ACE-4FEF-A46F-F3D13E0D9CC9}"/>
              </a:ext>
            </a:extLst>
          </p:cNvPr>
          <p:cNvSpPr/>
          <p:nvPr/>
        </p:nvSpPr>
        <p:spPr>
          <a:xfrm>
            <a:off x="4502726" y="415498"/>
            <a:ext cx="583526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Low" rtl="1"/>
            <a:r>
              <a:rPr lang="ar-EG" sz="2400" b="1" dirty="0">
                <a:solidFill>
                  <a:prstClr val="black"/>
                </a:solidFill>
              </a:rPr>
              <a:t>إن استخدامك التقنية بطريقة صحيحة يجعلك باحثة جيدة وقادرة علي تحمل المسؤولية واتخاذ القرارات المناسبة.</a:t>
            </a:r>
            <a:endParaRPr lang="en-US" sz="2400" b="1" dirty="0">
              <a:solidFill>
                <a:prstClr val="black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2C44D76-3E54-46A9-BF62-EA6EA4028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927" y="1635969"/>
            <a:ext cx="8426060" cy="522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فقاعة التفكير: على شكل سحابة 1">
            <a:extLst>
              <a:ext uri="{FF2B5EF4-FFF2-40B4-BE49-F238E27FC236}">
                <a16:creationId xmlns:a16="http://schemas.microsoft.com/office/drawing/2014/main" id="{D9071CB7-0E4A-499C-833F-93507AF1ED1D}"/>
              </a:ext>
            </a:extLst>
          </p:cNvPr>
          <p:cNvSpPr/>
          <p:nvPr/>
        </p:nvSpPr>
        <p:spPr>
          <a:xfrm>
            <a:off x="8534400" y="4225636"/>
            <a:ext cx="1593273" cy="5818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فقاعة التفكير: على شكل سحابة 7">
            <a:extLst>
              <a:ext uri="{FF2B5EF4-FFF2-40B4-BE49-F238E27FC236}">
                <a16:creationId xmlns:a16="http://schemas.microsoft.com/office/drawing/2014/main" id="{B0D542AB-798F-4271-889F-C7E612E07B96}"/>
              </a:ext>
            </a:extLst>
          </p:cNvPr>
          <p:cNvSpPr/>
          <p:nvPr/>
        </p:nvSpPr>
        <p:spPr>
          <a:xfrm>
            <a:off x="5299363" y="4246984"/>
            <a:ext cx="1593273" cy="5818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فقاعة التفكير: على شكل سحابة 8">
            <a:extLst>
              <a:ext uri="{FF2B5EF4-FFF2-40B4-BE49-F238E27FC236}">
                <a16:creationId xmlns:a16="http://schemas.microsoft.com/office/drawing/2014/main" id="{E97E3953-9DA6-4058-83D1-459DEF6FCD5F}"/>
              </a:ext>
            </a:extLst>
          </p:cNvPr>
          <p:cNvSpPr/>
          <p:nvPr/>
        </p:nvSpPr>
        <p:spPr>
          <a:xfrm>
            <a:off x="1854013" y="4225635"/>
            <a:ext cx="2212296" cy="58189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فقاعة التفكير: على شكل سحابة 9">
            <a:extLst>
              <a:ext uri="{FF2B5EF4-FFF2-40B4-BE49-F238E27FC236}">
                <a16:creationId xmlns:a16="http://schemas.microsoft.com/office/drawing/2014/main" id="{713A7883-7A03-4791-91AB-A1BDC2E075C8}"/>
              </a:ext>
            </a:extLst>
          </p:cNvPr>
          <p:cNvSpPr/>
          <p:nvPr/>
        </p:nvSpPr>
        <p:spPr>
          <a:xfrm>
            <a:off x="3844635" y="6242315"/>
            <a:ext cx="1593273" cy="581891"/>
          </a:xfrm>
          <a:prstGeom prst="cloudCallout">
            <a:avLst>
              <a:gd name="adj1" fmla="val 906"/>
              <a:gd name="adj2" fmla="val 53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فقاعة التفكير: على شكل سحابة 10">
            <a:extLst>
              <a:ext uri="{FF2B5EF4-FFF2-40B4-BE49-F238E27FC236}">
                <a16:creationId xmlns:a16="http://schemas.microsoft.com/office/drawing/2014/main" id="{EDC42A95-69E9-4293-AC20-4DEEBE1B4388}"/>
              </a:ext>
            </a:extLst>
          </p:cNvPr>
          <p:cNvSpPr/>
          <p:nvPr/>
        </p:nvSpPr>
        <p:spPr>
          <a:xfrm>
            <a:off x="6623719" y="6242315"/>
            <a:ext cx="1910681" cy="581891"/>
          </a:xfrm>
          <a:prstGeom prst="cloudCallout">
            <a:avLst>
              <a:gd name="adj1" fmla="val 906"/>
              <a:gd name="adj2" fmla="val 53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8029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2C265257-589F-4F40-9CDD-52BF1D629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358129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التفكير الابداعي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5" name="صورة 4">
            <a:extLst>
              <a:ext uri="{FF2B5EF4-FFF2-40B4-BE49-F238E27FC236}">
                <a16:creationId xmlns:a16="http://schemas.microsoft.com/office/drawing/2014/main" id="{393877B0-81A7-4A0C-8D23-4A09D348A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733" y="41495"/>
            <a:ext cx="2667372" cy="1400370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A45A8BDC-4A1A-481E-B4AA-7B238F9714DB}"/>
              </a:ext>
            </a:extLst>
          </p:cNvPr>
          <p:cNvSpPr txBox="1"/>
          <p:nvPr/>
        </p:nvSpPr>
        <p:spPr>
          <a:xfrm>
            <a:off x="4230254" y="1652081"/>
            <a:ext cx="6102926" cy="113877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Low" rtl="1"/>
            <a:r>
              <a:rPr lang="ar-EG" sz="2800" b="1" dirty="0">
                <a:solidFill>
                  <a:prstClr val="black"/>
                </a:solidFill>
              </a:rPr>
              <a:t>كيف يمكن أن نتجنب سيطرة التقنية علي </a:t>
            </a:r>
            <a:r>
              <a:rPr lang="ar-EG" sz="4000" b="1" dirty="0">
                <a:solidFill>
                  <a:prstClr val="black"/>
                </a:solidFill>
              </a:rPr>
              <a:t>حياتنا</a:t>
            </a:r>
            <a:r>
              <a:rPr lang="ar-EG" sz="2800" b="1" dirty="0">
                <a:solidFill>
                  <a:prstClr val="black"/>
                </a:solidFill>
              </a:rPr>
              <a:t>؟</a:t>
            </a:r>
            <a:r>
              <a:rPr lang="ar-SA" sz="2800" b="1" dirty="0">
                <a:solidFill>
                  <a:prstClr val="black"/>
                </a:solidFill>
              </a:rPr>
              <a:t> </a:t>
            </a:r>
            <a:r>
              <a:rPr lang="ar-EG" sz="2800" b="1" dirty="0">
                <a:solidFill>
                  <a:prstClr val="black"/>
                </a:solidFill>
              </a:rPr>
              <a:t>وضحي ذلك.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6F53DCF1-4001-4879-8D36-0E9B6CB92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154" y="2152709"/>
            <a:ext cx="2324100" cy="1971675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475FA520-DC31-47D9-BA1B-9ABF4D1CA7D5}"/>
              </a:ext>
            </a:extLst>
          </p:cNvPr>
          <p:cNvSpPr txBox="1"/>
          <p:nvPr/>
        </p:nvSpPr>
        <p:spPr>
          <a:xfrm>
            <a:off x="4141642" y="3429000"/>
            <a:ext cx="50950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Low" rtl="1">
              <a:buFont typeface="+mj-lt"/>
              <a:buAutoNum type="arabicPeriod"/>
            </a:pPr>
            <a:r>
              <a:rPr lang="ar-SA" sz="3200" b="1" dirty="0"/>
              <a:t>بعدم الارتباط بها طول الوقت</a:t>
            </a:r>
          </a:p>
          <a:p>
            <a:pPr marL="514350" indent="-514350" algn="justLow" rtl="1">
              <a:buFont typeface="+mj-lt"/>
              <a:buAutoNum type="arabicPeriod"/>
            </a:pPr>
            <a:r>
              <a:rPr lang="ar-SA" sz="3200" b="1" dirty="0"/>
              <a:t>عدم الاعتماد عليها في كل شيء</a:t>
            </a:r>
          </a:p>
          <a:p>
            <a:pPr marL="514350" indent="-514350" algn="justLow" rtl="1">
              <a:buFont typeface="+mj-lt"/>
              <a:buAutoNum type="arabicPeriod"/>
            </a:pPr>
            <a:r>
              <a:rPr lang="ar-SA" sz="3200" b="1" dirty="0"/>
              <a:t>عدم الجلوس بها طول الوقت.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28868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25">
            <a:extLst>
              <a:ext uri="{FF2B5EF4-FFF2-40B4-BE49-F238E27FC236}">
                <a16:creationId xmlns:a16="http://schemas.microsoft.com/office/drawing/2014/main" id="{48DC3702-8E20-4252-8302-321442550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689805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عصف ذهني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6" name="فقاعة الكلام: مستطيلة 5">
            <a:extLst>
              <a:ext uri="{FF2B5EF4-FFF2-40B4-BE49-F238E27FC236}">
                <a16:creationId xmlns:a16="http://schemas.microsoft.com/office/drawing/2014/main" id="{CC3EE3CB-EECD-45B5-8D60-932D2DBA3A7A}"/>
              </a:ext>
            </a:extLst>
          </p:cNvPr>
          <p:cNvSpPr/>
          <p:nvPr/>
        </p:nvSpPr>
        <p:spPr>
          <a:xfrm>
            <a:off x="4724401" y="1357746"/>
            <a:ext cx="556952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تنمية الذاكرة وسرعة التفكير.</a:t>
            </a:r>
          </a:p>
        </p:txBody>
      </p:sp>
      <p:sp>
        <p:nvSpPr>
          <p:cNvPr id="7" name="فقاعة الكلام: مستطيلة 6">
            <a:extLst>
              <a:ext uri="{FF2B5EF4-FFF2-40B4-BE49-F238E27FC236}">
                <a16:creationId xmlns:a16="http://schemas.microsoft.com/office/drawing/2014/main" id="{1B0C36D1-15E5-45CD-9E96-76E8E3A74EE2}"/>
              </a:ext>
            </a:extLst>
          </p:cNvPr>
          <p:cNvSpPr/>
          <p:nvPr/>
        </p:nvSpPr>
        <p:spPr>
          <a:xfrm>
            <a:off x="4724401" y="2247037"/>
            <a:ext cx="556952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2800" b="1" dirty="0"/>
              <a:t>تطوير المهارات الشخصية و الاجتماعية.</a:t>
            </a:r>
          </a:p>
        </p:txBody>
      </p:sp>
      <p:sp>
        <p:nvSpPr>
          <p:cNvPr id="8" name="فقاعة الكلام: مستطيلة 7">
            <a:extLst>
              <a:ext uri="{FF2B5EF4-FFF2-40B4-BE49-F238E27FC236}">
                <a16:creationId xmlns:a16="http://schemas.microsoft.com/office/drawing/2014/main" id="{AD81E41B-8C5E-4C9B-8EE5-1784CB4F6975}"/>
              </a:ext>
            </a:extLst>
          </p:cNvPr>
          <p:cNvSpPr/>
          <p:nvPr/>
        </p:nvSpPr>
        <p:spPr>
          <a:xfrm>
            <a:off x="4724401" y="3131127"/>
            <a:ext cx="556952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2800" b="1" dirty="0"/>
              <a:t>الترويج عن النفس في وقت الفراغ.</a:t>
            </a:r>
          </a:p>
        </p:txBody>
      </p:sp>
      <p:sp>
        <p:nvSpPr>
          <p:cNvPr id="9" name="فقاعة الكلام: مستطيلة 8">
            <a:extLst>
              <a:ext uri="{FF2B5EF4-FFF2-40B4-BE49-F238E27FC236}">
                <a16:creationId xmlns:a16="http://schemas.microsoft.com/office/drawing/2014/main" id="{0CE7F965-1CEE-4AEC-B682-5EBDB21FDD79}"/>
              </a:ext>
            </a:extLst>
          </p:cNvPr>
          <p:cNvSpPr/>
          <p:nvPr/>
        </p:nvSpPr>
        <p:spPr>
          <a:xfrm>
            <a:off x="4724401" y="4015217"/>
            <a:ext cx="556952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2800" b="1" dirty="0"/>
              <a:t>تنمية مهارات التعلم الذاتي ومهارات البحث.</a:t>
            </a:r>
          </a:p>
        </p:txBody>
      </p:sp>
      <p:sp>
        <p:nvSpPr>
          <p:cNvPr id="10" name="فقاعة الكلام: مستطيلة 9">
            <a:extLst>
              <a:ext uri="{FF2B5EF4-FFF2-40B4-BE49-F238E27FC236}">
                <a16:creationId xmlns:a16="http://schemas.microsoft.com/office/drawing/2014/main" id="{864B3E79-07FC-4585-A5D9-842D409A07B2}"/>
              </a:ext>
            </a:extLst>
          </p:cNvPr>
          <p:cNvSpPr/>
          <p:nvPr/>
        </p:nvSpPr>
        <p:spPr>
          <a:xfrm>
            <a:off x="4724401" y="4899307"/>
            <a:ext cx="556952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2800" b="1" dirty="0"/>
              <a:t>الشعور بالإنجاز.</a:t>
            </a:r>
          </a:p>
        </p:txBody>
      </p:sp>
      <p:sp>
        <p:nvSpPr>
          <p:cNvPr id="11" name="فقاعة الكلام: مستطيلة 10">
            <a:extLst>
              <a:ext uri="{FF2B5EF4-FFF2-40B4-BE49-F238E27FC236}">
                <a16:creationId xmlns:a16="http://schemas.microsoft.com/office/drawing/2014/main" id="{A1DC7CA0-8801-4AC6-82C7-D583BEF714B2}"/>
              </a:ext>
            </a:extLst>
          </p:cNvPr>
          <p:cNvSpPr/>
          <p:nvPr/>
        </p:nvSpPr>
        <p:spPr>
          <a:xfrm>
            <a:off x="4724400" y="5783397"/>
            <a:ext cx="556952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SA" sz="2800" b="1" dirty="0"/>
              <a:t>سهولة جمع المعلومات من المصادر المختلفة.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5D56F486-3015-4A8F-B29C-C58956645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122568" y="3011837"/>
            <a:ext cx="5019675" cy="1119189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31D99F4-35F9-4CD9-9035-031839C0118A}"/>
              </a:ext>
            </a:extLst>
          </p:cNvPr>
          <p:cNvSpPr txBox="1"/>
          <p:nvPr/>
        </p:nvSpPr>
        <p:spPr>
          <a:xfrm>
            <a:off x="6511636" y="241477"/>
            <a:ext cx="330777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EG" sz="4400" b="1" u="sng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أولا الفوائد :</a:t>
            </a:r>
          </a:p>
        </p:txBody>
      </p:sp>
    </p:spTree>
    <p:extLst>
      <p:ext uri="{BB962C8B-B14F-4D97-AF65-F5344CB8AC3E}">
        <p14:creationId xmlns:p14="http://schemas.microsoft.com/office/powerpoint/2010/main" val="3369987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25">
            <a:extLst>
              <a:ext uri="{FF2B5EF4-FFF2-40B4-BE49-F238E27FC236}">
                <a16:creationId xmlns:a16="http://schemas.microsoft.com/office/drawing/2014/main" id="{48DC3702-8E20-4252-8302-321442550F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عصف ذهني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6" name="فقاعة الكلام: مستطيلة 5">
            <a:extLst>
              <a:ext uri="{FF2B5EF4-FFF2-40B4-BE49-F238E27FC236}">
                <a16:creationId xmlns:a16="http://schemas.microsoft.com/office/drawing/2014/main" id="{CC3EE3CB-EECD-45B5-8D60-932D2DBA3A7A}"/>
              </a:ext>
            </a:extLst>
          </p:cNvPr>
          <p:cNvSpPr/>
          <p:nvPr/>
        </p:nvSpPr>
        <p:spPr>
          <a:xfrm>
            <a:off x="4211781" y="1565564"/>
            <a:ext cx="376843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800" b="1" dirty="0"/>
              <a:t>دينية وعقائدية.</a:t>
            </a:r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فقاعة الكلام: مستطيلة 6">
            <a:extLst>
              <a:ext uri="{FF2B5EF4-FFF2-40B4-BE49-F238E27FC236}">
                <a16:creationId xmlns:a16="http://schemas.microsoft.com/office/drawing/2014/main" id="{1B0C36D1-15E5-45CD-9E96-76E8E3A74EE2}"/>
              </a:ext>
            </a:extLst>
          </p:cNvPr>
          <p:cNvSpPr/>
          <p:nvPr/>
        </p:nvSpPr>
        <p:spPr>
          <a:xfrm>
            <a:off x="4211781" y="2454855"/>
            <a:ext cx="376843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800" b="1" dirty="0"/>
              <a:t>سلوكية وأمنية.</a:t>
            </a:r>
          </a:p>
        </p:txBody>
      </p:sp>
      <p:sp>
        <p:nvSpPr>
          <p:cNvPr id="8" name="فقاعة الكلام: مستطيلة 7">
            <a:extLst>
              <a:ext uri="{FF2B5EF4-FFF2-40B4-BE49-F238E27FC236}">
                <a16:creationId xmlns:a16="http://schemas.microsoft.com/office/drawing/2014/main" id="{AD81E41B-8C5E-4C9B-8EE5-1784CB4F6975}"/>
              </a:ext>
            </a:extLst>
          </p:cNvPr>
          <p:cNvSpPr/>
          <p:nvPr/>
        </p:nvSpPr>
        <p:spPr>
          <a:xfrm>
            <a:off x="4211781" y="3338945"/>
            <a:ext cx="376843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800" b="1" dirty="0"/>
              <a:t>أسرية واجتماعية.</a:t>
            </a:r>
          </a:p>
        </p:txBody>
      </p:sp>
      <p:sp>
        <p:nvSpPr>
          <p:cNvPr id="9" name="فقاعة الكلام: مستطيلة 8">
            <a:extLst>
              <a:ext uri="{FF2B5EF4-FFF2-40B4-BE49-F238E27FC236}">
                <a16:creationId xmlns:a16="http://schemas.microsoft.com/office/drawing/2014/main" id="{0CE7F965-1CEE-4AEC-B682-5EBDB21FDD79}"/>
              </a:ext>
            </a:extLst>
          </p:cNvPr>
          <p:cNvSpPr/>
          <p:nvPr/>
        </p:nvSpPr>
        <p:spPr>
          <a:xfrm>
            <a:off x="4211781" y="4223035"/>
            <a:ext cx="3768437" cy="595745"/>
          </a:xfrm>
          <a:prstGeom prst="wedgeRectCallout">
            <a:avLst>
              <a:gd name="adj1" fmla="val 22699"/>
              <a:gd name="adj2" fmla="val 118314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800" b="1" dirty="0"/>
              <a:t>أكاديمية ودراسية</a:t>
            </a: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5D56F486-3015-4A8F-B29C-C58956645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122568" y="3011837"/>
            <a:ext cx="5019675" cy="1119189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31D99F4-35F9-4CD9-9035-031839C0118A}"/>
              </a:ext>
            </a:extLst>
          </p:cNvPr>
          <p:cNvSpPr txBox="1"/>
          <p:nvPr/>
        </p:nvSpPr>
        <p:spPr>
          <a:xfrm>
            <a:off x="6511636" y="241477"/>
            <a:ext cx="330777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SA" sz="4400" b="1" u="sng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ثانياً-</a:t>
            </a:r>
            <a:r>
              <a:rPr lang="ar-EG" sz="4400" b="1" u="sng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SA" sz="4400" b="1" u="sng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الأضرار</a:t>
            </a:r>
            <a:r>
              <a:rPr lang="ar-EG" sz="4400" b="1" u="sng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37397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C40BE6D-EA21-431A-B04F-03D59E664C97}"/>
              </a:ext>
            </a:extLst>
          </p:cNvPr>
          <p:cNvSpPr/>
          <p:nvPr/>
        </p:nvSpPr>
        <p:spPr>
          <a:xfrm>
            <a:off x="6913418" y="1843950"/>
            <a:ext cx="3385048" cy="31700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Low" rtl="1"/>
            <a:r>
              <a:rPr lang="ar-EG" sz="2000" b="1" dirty="0"/>
              <a:t>مرت ندي بموقف أثار غضبها فاستخدمت أحد مواقع التواصل الاجتماعي للتنفيس عن ذلك الغضب بأسلوب غير متزن.</a:t>
            </a:r>
            <a:endParaRPr lang="ar-SA" sz="2000" b="1" dirty="0"/>
          </a:p>
          <a:p>
            <a:pPr algn="justLow" rtl="1"/>
            <a:endParaRPr lang="ar-EG" sz="2000" b="1" dirty="0"/>
          </a:p>
          <a:p>
            <a:pPr algn="justLow" rtl="1"/>
            <a:r>
              <a:rPr lang="ar-EG" sz="2000" b="1" dirty="0">
                <a:solidFill>
                  <a:srgbClr val="FF0000"/>
                </a:solidFill>
              </a:rPr>
              <a:t>بالتعاون مع زميلاتك في المجموعة,حددي أهم النتائج المترتبة علي هذا السلوك مبينة التصرف الأمثل من وجهة نظرك,مع ذكر دليل عن النهي عن الغضب.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AEE7CBF-E93F-431B-AEEC-AB95DC493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2" y="1501030"/>
            <a:ext cx="4703618" cy="53569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1">
            <a:extLst>
              <a:ext uri="{FF2B5EF4-FFF2-40B4-BE49-F238E27FC236}">
                <a16:creationId xmlns:a16="http://schemas.microsoft.com/office/drawing/2014/main" id="{8B0D758E-E37D-4DC0-A1D3-BA393A3FB1EE}"/>
              </a:ext>
            </a:extLst>
          </p:cNvPr>
          <p:cNvSpPr/>
          <p:nvPr/>
        </p:nvSpPr>
        <p:spPr>
          <a:xfrm>
            <a:off x="2410691" y="2077713"/>
            <a:ext cx="276720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Low" rtl="1"/>
            <a:r>
              <a:rPr lang="ar-SA" sz="2000" b="1" dirty="0">
                <a:solidFill>
                  <a:schemeClr val="bg2">
                    <a:lumMod val="25000"/>
                  </a:schemeClr>
                </a:solidFill>
              </a:rPr>
              <a:t>إن هذا السلوك سلوك غير صحيح لأنها تقوم بأسلوب غير متزن.</a:t>
            </a:r>
          </a:p>
        </p:txBody>
      </p:sp>
      <p:sp>
        <p:nvSpPr>
          <p:cNvPr id="6" name="مستطيل 1">
            <a:extLst>
              <a:ext uri="{FF2B5EF4-FFF2-40B4-BE49-F238E27FC236}">
                <a16:creationId xmlns:a16="http://schemas.microsoft.com/office/drawing/2014/main" id="{5A133A76-A8E4-4255-9699-29D21B3DFAC9}"/>
              </a:ext>
            </a:extLst>
          </p:cNvPr>
          <p:cNvSpPr/>
          <p:nvPr/>
        </p:nvSpPr>
        <p:spPr>
          <a:xfrm>
            <a:off x="2078182" y="3979460"/>
            <a:ext cx="3385049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Low" rtl="1"/>
            <a:r>
              <a:rPr lang="ar-SA" sz="2000" b="1" dirty="0">
                <a:solidFill>
                  <a:srgbClr val="FF0000"/>
                </a:solidFill>
              </a:rPr>
              <a:t>التصرف الأمثل هو الهدوء والتفكير.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ACEAD080-F45B-4EC4-964E-0431E69FF94F}"/>
              </a:ext>
            </a:extLst>
          </p:cNvPr>
          <p:cNvSpPr/>
          <p:nvPr/>
        </p:nvSpPr>
        <p:spPr>
          <a:xfrm>
            <a:off x="2709308" y="5356970"/>
            <a:ext cx="26108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قال للنبي صلى الله عليه وسلم: أوصني قال: ((لا تغضب، فردد مرارًا، قال: لا تغضب)).</a:t>
            </a:r>
            <a:endParaRPr lang="ar-E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جدول 25">
            <a:extLst>
              <a:ext uri="{FF2B5EF4-FFF2-40B4-BE49-F238E27FC236}">
                <a16:creationId xmlns:a16="http://schemas.microsoft.com/office/drawing/2014/main" id="{062F9D1F-0A05-403E-A73D-6D5F2BCB21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836561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الاستنتاج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CEBEB204-1441-4884-A29E-69773CF539EE}"/>
              </a:ext>
            </a:extLst>
          </p:cNvPr>
          <p:cNvGrpSpPr/>
          <p:nvPr/>
        </p:nvGrpSpPr>
        <p:grpSpPr>
          <a:xfrm>
            <a:off x="7974733" y="41495"/>
            <a:ext cx="2667372" cy="1400370"/>
            <a:chOff x="7974733" y="41495"/>
            <a:chExt cx="2667372" cy="1400370"/>
          </a:xfrm>
        </p:grpSpPr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0D083DFE-9298-42F6-B1EE-0CA401451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4733" y="41495"/>
              <a:ext cx="2667372" cy="1400370"/>
            </a:xfrm>
            <a:prstGeom prst="rect">
              <a:avLst/>
            </a:prstGeom>
          </p:spPr>
        </p:pic>
        <p:sp>
          <p:nvSpPr>
            <p:cNvPr id="10" name="شكل بيضاوي 9">
              <a:extLst>
                <a:ext uri="{FF2B5EF4-FFF2-40B4-BE49-F238E27FC236}">
                  <a16:creationId xmlns:a16="http://schemas.microsoft.com/office/drawing/2014/main" id="{7434E504-5A5C-4214-A9E4-C608ACE0B9D8}"/>
                </a:ext>
              </a:extLst>
            </p:cNvPr>
            <p:cNvSpPr/>
            <p:nvPr/>
          </p:nvSpPr>
          <p:spPr>
            <a:xfrm>
              <a:off x="8207433" y="836814"/>
              <a:ext cx="476596" cy="37684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3760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5" grpId="0" build="p" animBg="1"/>
      <p:bldP spid="6" grpId="0" build="p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2C265257-589F-4F40-9CDD-52BF1D629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114101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الخبرة المعرفية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sp>
        <p:nvSpPr>
          <p:cNvPr id="4" name="مربع نص 3">
            <a:extLst>
              <a:ext uri="{FF2B5EF4-FFF2-40B4-BE49-F238E27FC236}">
                <a16:creationId xmlns:a16="http://schemas.microsoft.com/office/drawing/2014/main" id="{BAF5DCF4-2DDB-4D99-BFEA-10696E7C4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2684" y="2788224"/>
            <a:ext cx="706624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/>
            <a:r>
              <a:rPr lang="ar-EG" sz="2800" b="1" dirty="0"/>
              <a:t>توظيف التقنية في تطوير المهارات الذاتية وتنمية المواهب.</a:t>
            </a:r>
          </a:p>
        </p:txBody>
      </p:sp>
      <p:sp>
        <p:nvSpPr>
          <p:cNvPr id="5" name="مربع نص 5">
            <a:extLst>
              <a:ext uri="{FF2B5EF4-FFF2-40B4-BE49-F238E27FC236}">
                <a16:creationId xmlns:a16="http://schemas.microsoft.com/office/drawing/2014/main" id="{F054D7E9-8621-435A-BA4B-B5D23F753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612" y="3598739"/>
            <a:ext cx="766131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 rtl="1"/>
            <a:r>
              <a:rPr lang="ar-EG" sz="2800" b="1" dirty="0"/>
              <a:t>الحذر من دخول الروابط الإلكترونية المجهولة وغير الموثقة فقد تقود إلي مالا تحمد عقباه.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18ED62C-46E3-4751-A55A-2182FD2CB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612" y="4853975"/>
            <a:ext cx="766131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 rtl="1"/>
            <a:r>
              <a:rPr lang="ar-EG" sz="2800" b="1" dirty="0"/>
              <a:t>تقنين عدد ساعات الاستخدام بحيث لا تتجاوز ساعتين في اليوم.</a:t>
            </a:r>
            <a:r>
              <a:rPr lang="ar-EG" sz="2800" b="1" dirty="0">
                <a:latin typeface="Calibri" pitchFamily="34" charset="0"/>
              </a:rPr>
              <a:t>.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7" name="مربع نص 5">
            <a:extLst>
              <a:ext uri="{FF2B5EF4-FFF2-40B4-BE49-F238E27FC236}">
                <a16:creationId xmlns:a16="http://schemas.microsoft.com/office/drawing/2014/main" id="{8DC706C0-3F3F-4690-95F6-B4DF33FD5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612" y="5746244"/>
            <a:ext cx="7661315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Low" rtl="1"/>
            <a:r>
              <a:rPr lang="ar-EG" sz="2800" b="1" dirty="0"/>
              <a:t>التحلي بالآداب العامة أثناء التواصل مع الآخرين إلكترونيا.</a:t>
            </a:r>
          </a:p>
        </p:txBody>
      </p:sp>
      <p:sp>
        <p:nvSpPr>
          <p:cNvPr id="9" name="Diamond 1">
            <a:extLst>
              <a:ext uri="{FF2B5EF4-FFF2-40B4-BE49-F238E27FC236}">
                <a16:creationId xmlns:a16="http://schemas.microsoft.com/office/drawing/2014/main" id="{D4A8910B-6542-4AB3-8B64-21737794A01B}"/>
              </a:ext>
            </a:extLst>
          </p:cNvPr>
          <p:cNvSpPr/>
          <p:nvPr/>
        </p:nvSpPr>
        <p:spPr>
          <a:xfrm>
            <a:off x="9756318" y="2789073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400" b="1" dirty="0"/>
              <a:t>1</a:t>
            </a:r>
            <a:endParaRPr lang="en-US" sz="2400" b="1" dirty="0"/>
          </a:p>
        </p:txBody>
      </p:sp>
      <p:sp>
        <p:nvSpPr>
          <p:cNvPr id="10" name="Diamond 15">
            <a:extLst>
              <a:ext uri="{FF2B5EF4-FFF2-40B4-BE49-F238E27FC236}">
                <a16:creationId xmlns:a16="http://schemas.microsoft.com/office/drawing/2014/main" id="{0AC378E0-2A80-4382-B224-07133A9E899F}"/>
              </a:ext>
            </a:extLst>
          </p:cNvPr>
          <p:cNvSpPr/>
          <p:nvPr/>
        </p:nvSpPr>
        <p:spPr>
          <a:xfrm>
            <a:off x="9756318" y="3821524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400" b="1" dirty="0"/>
              <a:t>2</a:t>
            </a:r>
            <a:endParaRPr lang="en-US" sz="2400" b="1" dirty="0"/>
          </a:p>
        </p:txBody>
      </p:sp>
      <p:sp>
        <p:nvSpPr>
          <p:cNvPr id="11" name="Diamond 16">
            <a:extLst>
              <a:ext uri="{FF2B5EF4-FFF2-40B4-BE49-F238E27FC236}">
                <a16:creationId xmlns:a16="http://schemas.microsoft.com/office/drawing/2014/main" id="{B86ABAB3-B81B-41E3-80F3-C6B48FB820A2}"/>
              </a:ext>
            </a:extLst>
          </p:cNvPr>
          <p:cNvSpPr/>
          <p:nvPr/>
        </p:nvSpPr>
        <p:spPr>
          <a:xfrm>
            <a:off x="9775785" y="4853975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400" b="1" dirty="0"/>
              <a:t>3</a:t>
            </a:r>
            <a:endParaRPr lang="en-US" sz="2400" b="1" dirty="0"/>
          </a:p>
        </p:txBody>
      </p:sp>
      <p:sp>
        <p:nvSpPr>
          <p:cNvPr id="12" name="Diamond 17">
            <a:extLst>
              <a:ext uri="{FF2B5EF4-FFF2-40B4-BE49-F238E27FC236}">
                <a16:creationId xmlns:a16="http://schemas.microsoft.com/office/drawing/2014/main" id="{FFFEB084-7254-4907-AAC8-368FAC1469E1}"/>
              </a:ext>
            </a:extLst>
          </p:cNvPr>
          <p:cNvSpPr/>
          <p:nvPr/>
        </p:nvSpPr>
        <p:spPr>
          <a:xfrm>
            <a:off x="9756318" y="5736064"/>
            <a:ext cx="558762" cy="533400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400" b="1" dirty="0"/>
              <a:t>4</a:t>
            </a:r>
            <a:endParaRPr lang="en-US" sz="2400" b="1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BCBD39B5-E998-411F-9BC7-289B34256A16}"/>
              </a:ext>
            </a:extLst>
          </p:cNvPr>
          <p:cNvSpPr txBox="1"/>
          <p:nvPr/>
        </p:nvSpPr>
        <p:spPr>
          <a:xfrm>
            <a:off x="1982602" y="1688407"/>
            <a:ext cx="8226795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r" rtl="1"/>
            <a:r>
              <a:rPr lang="ar-EG" sz="3200" b="1" spc="50" dirty="0">
                <a:ln w="11430"/>
                <a:solidFill>
                  <a:prstClr val="whit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khbar MT" pitchFamily="2" charset="-78"/>
              </a:rPr>
              <a:t>إرشادات مهمة عند استخدام الأجهزة الإلكترونية والشبكة العنكبوتية</a:t>
            </a:r>
          </a:p>
        </p:txBody>
      </p:sp>
    </p:spTree>
    <p:extLst>
      <p:ext uri="{BB962C8B-B14F-4D97-AF65-F5344CB8AC3E}">
        <p14:creationId xmlns:p14="http://schemas.microsoft.com/office/powerpoint/2010/main" val="2522407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119DF038-C06C-493E-B3D4-4FA82AD38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82" y="-73985"/>
            <a:ext cx="4124901" cy="2391109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9986FBF-4916-415A-99B0-09F263F9C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147" y="225962"/>
            <a:ext cx="2543175" cy="30861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82E41B40-8192-46B2-AFD0-057CFBE10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2397" y="3421087"/>
            <a:ext cx="2828925" cy="3324225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4479B8E2-2EB2-406D-8077-C7A7D3C971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9186" y="397412"/>
            <a:ext cx="2914650" cy="2743200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CBB91DFD-EB26-452F-AA2B-44F699011C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786" y="3848100"/>
            <a:ext cx="3067050" cy="3009900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C9E2FF10-2487-4B57-B5D7-A63CE7BFE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0599" y="2788521"/>
            <a:ext cx="2663255" cy="300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130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886C5D9-5B1F-4EDC-A38B-64C850201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559" y="1563711"/>
            <a:ext cx="8506367" cy="4246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7224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جدول 25">
            <a:extLst>
              <a:ext uri="{FF2B5EF4-FFF2-40B4-BE49-F238E27FC236}">
                <a16:creationId xmlns:a16="http://schemas.microsoft.com/office/drawing/2014/main" id="{37F5BC08-8B17-4DC1-93AB-6A09822A1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815427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المحاكاة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2" name="صورة 1">
            <a:extLst>
              <a:ext uri="{FF2B5EF4-FFF2-40B4-BE49-F238E27FC236}">
                <a16:creationId xmlns:a16="http://schemas.microsoft.com/office/drawing/2014/main" id="{6CB2CDEF-4604-4140-B818-1D771DB2D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5809" y="0"/>
            <a:ext cx="7600950" cy="121690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18A2A13-3E43-42C3-8199-7C14AA134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186" y="1322582"/>
            <a:ext cx="4495800" cy="317182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66D3A25-5B93-4870-B03C-0DB2EE23A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725" y="3830319"/>
            <a:ext cx="4334461" cy="302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53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6C856D0F-C487-464C-BEE8-7CEF87787411}"/>
              </a:ext>
            </a:extLst>
          </p:cNvPr>
          <p:cNvSpPr/>
          <p:nvPr/>
        </p:nvSpPr>
        <p:spPr>
          <a:xfrm>
            <a:off x="4225636" y="360218"/>
            <a:ext cx="3657600" cy="568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تقويم ختامي للدرس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C8B4AF7-AFB1-48C3-B8BF-826245BA9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967" y="1138237"/>
            <a:ext cx="7863840" cy="535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1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C1C0C071-06AE-4429-B6D1-50215D6C7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493" y="4659395"/>
            <a:ext cx="2821015" cy="196534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142D54A-238C-4A25-95A6-30BC5CD7A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690" y="1965014"/>
            <a:ext cx="2813230" cy="196534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7D73D72C-ED5E-4B6E-B0BB-01B75BC03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905" y="4602015"/>
            <a:ext cx="2821015" cy="1999675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3C1FA775-8639-46C3-8CE1-EAE6AD27A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5493" y="1986075"/>
            <a:ext cx="2821015" cy="200555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0E4A47F-D6B6-475C-B35F-B868C6736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4961" y="1930679"/>
            <a:ext cx="2878735" cy="1999675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959D7758-B7D8-433C-8A02-7D4633984D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61" y="4619182"/>
            <a:ext cx="2926135" cy="2005553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59F0A49-20C8-4250-B164-9CAD572C5C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8024" y="422381"/>
            <a:ext cx="7639050" cy="9975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8537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928D31B-6C54-44A6-9FC0-C802ECAA5EBB}"/>
              </a:ext>
            </a:extLst>
          </p:cNvPr>
          <p:cNvSpPr/>
          <p:nvPr/>
        </p:nvSpPr>
        <p:spPr>
          <a:xfrm>
            <a:off x="4433454" y="1356679"/>
            <a:ext cx="3325091" cy="7325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 Amine" panose="00000400000000000000" pitchFamily="2" charset="-78"/>
              </a:rPr>
              <a:t>الواجب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ABF1D71F-2EDD-4C7D-A2C4-8BA670880A03}"/>
              </a:ext>
            </a:extLst>
          </p:cNvPr>
          <p:cNvSpPr/>
          <p:nvPr/>
        </p:nvSpPr>
        <p:spPr>
          <a:xfrm>
            <a:off x="2444027" y="2469572"/>
            <a:ext cx="7303946" cy="191885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S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رقم 4 صفحة 29</a:t>
            </a:r>
          </a:p>
        </p:txBody>
      </p:sp>
    </p:spTree>
    <p:extLst>
      <p:ext uri="{BB962C8B-B14F-4D97-AF65-F5344CB8AC3E}">
        <p14:creationId xmlns:p14="http://schemas.microsoft.com/office/powerpoint/2010/main" val="3230923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6CA7AAD-1277-4025-9CC0-7658983BC66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8563429" cy="1291771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80E2548A-2A55-4D22-ADCE-C2F57E6F0F50}"/>
              </a:ext>
            </a:extLst>
          </p:cNvPr>
          <p:cNvSpPr txBox="1"/>
          <p:nvPr/>
        </p:nvSpPr>
        <p:spPr>
          <a:xfrm>
            <a:off x="2649761" y="2348377"/>
            <a:ext cx="6892476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4400" b="1" dirty="0"/>
              <a:t>عددي مشاكل الشعر وكيفية علاجها</a:t>
            </a:r>
            <a:r>
              <a:rPr lang="ar-SA" sz="44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؟</a:t>
            </a:r>
            <a:endParaRPr lang="ar-SA" sz="4400" b="1" dirty="0">
              <a:latin typeface="Arial" panose="020B0604020202020204" pitchFamily="34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8D989090-BFC5-4F92-B39D-9220E537824B}"/>
              </a:ext>
            </a:extLst>
          </p:cNvPr>
          <p:cNvSpPr txBox="1"/>
          <p:nvPr/>
        </p:nvSpPr>
        <p:spPr>
          <a:xfrm>
            <a:off x="2286603" y="4509623"/>
            <a:ext cx="7618793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marL="185738" indent="-185738" algn="r" rtl="1">
              <a:buFont typeface="Arial" panose="020B0604020202020204" pitchFamily="34" charset="0"/>
              <a:buChar char="•"/>
            </a:pPr>
            <a:r>
              <a:rPr lang="ar-SA" sz="4400" b="1" dirty="0">
                <a:latin typeface="Arial" panose="020B0604020202020204" pitchFamily="34" charset="0"/>
                <a:cs typeface="Arial" panose="020B0604020202020204" pitchFamily="34" charset="0"/>
              </a:rPr>
              <a:t> ما </a:t>
            </a:r>
            <a:r>
              <a:rPr lang="ar-SA" sz="4400" b="1" dirty="0"/>
              <a:t>الطريقة الصحيحة للعناية بالشعر؟ </a:t>
            </a:r>
            <a:endParaRPr lang="ar-SA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27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D63E063-C237-4F7A-A8DB-71E3990E6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070" y="369527"/>
            <a:ext cx="4697073" cy="6118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11F8A02-3A18-4098-AF9A-18A32B88C7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64" y="1031256"/>
            <a:ext cx="5615606" cy="5457217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12537A8E-8A64-4E07-BDF3-3E81688137A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93500" y="1198544"/>
            <a:ext cx="2164049" cy="2022806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5E09D94-613A-4B3A-B91E-AEE3FE82BA04}"/>
              </a:ext>
            </a:extLst>
          </p:cNvPr>
          <p:cNvSpPr txBox="1"/>
          <p:nvPr/>
        </p:nvSpPr>
        <p:spPr>
          <a:xfrm>
            <a:off x="8577209" y="1655949"/>
            <a:ext cx="3252814" cy="1107996"/>
          </a:xfrm>
          <a:prstGeom prst="rect">
            <a:avLst/>
          </a:prstGeom>
          <a:solidFill>
            <a:schemeClr val="accent2"/>
          </a:solidFill>
          <a:effectLst>
            <a:softEdge rad="317500"/>
          </a:effectLst>
        </p:spPr>
        <p:txBody>
          <a:bodyPr wrap="none" rtlCol="1">
            <a:spAutoFit/>
          </a:bodyPr>
          <a:lstStyle/>
          <a:p>
            <a:r>
              <a:rPr lang="ar-SA" sz="6600" b="1" u="sng" dirty="0">
                <a:cs typeface="Akhbar MT" pitchFamily="2" charset="-78"/>
              </a:rPr>
              <a:t>الدرس الثالث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2518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120FB88A-CFBF-4B53-BC54-F9B0F62EC492}"/>
              </a:ext>
            </a:extLst>
          </p:cNvPr>
          <p:cNvSpPr txBox="1"/>
          <p:nvPr/>
        </p:nvSpPr>
        <p:spPr>
          <a:xfrm>
            <a:off x="5699301" y="327783"/>
            <a:ext cx="4509568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التاريخ:     / 2  / 1443 هـ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2603B61-D9CB-4B49-83E8-2B11F35CA18C}"/>
              </a:ext>
            </a:extLst>
          </p:cNvPr>
          <p:cNvSpPr txBox="1"/>
          <p:nvPr/>
        </p:nvSpPr>
        <p:spPr>
          <a:xfrm>
            <a:off x="8332273" y="1315905"/>
            <a:ext cx="229819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36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الحصة: 6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B2D160D-CB08-4EF8-B706-65213517E6C2}"/>
              </a:ext>
            </a:extLst>
          </p:cNvPr>
          <p:cNvSpPr txBox="1"/>
          <p:nvPr/>
        </p:nvSpPr>
        <p:spPr>
          <a:xfrm>
            <a:off x="7568402" y="2382983"/>
            <a:ext cx="290335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موضوع درسنا اليوم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667DAD7-4CC9-4AA1-88AE-4E495360325F}"/>
              </a:ext>
            </a:extLst>
          </p:cNvPr>
          <p:cNvSpPr txBox="1"/>
          <p:nvPr/>
        </p:nvSpPr>
        <p:spPr>
          <a:xfrm>
            <a:off x="2046864" y="3123318"/>
            <a:ext cx="6006774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 Amine" panose="00000400000000000000" pitchFamily="2" charset="-78"/>
              </a:rPr>
              <a:t>التعامل مع الأجهزة الالكترونية</a:t>
            </a:r>
            <a:endParaRPr lang="ar-SA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 Amine" panose="00000400000000000000" pitchFamily="2" charset="-78"/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2F5751C9-A436-4D46-BE93-FEF9B3903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103" y="4960241"/>
            <a:ext cx="985507" cy="1748481"/>
          </a:xfrm>
          <a:prstGeom prst="rect">
            <a:avLst/>
          </a:prstGeom>
        </p:spPr>
      </p:pic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3A6D83A5-8C57-4ADC-864C-F407D28690A7}"/>
              </a:ext>
            </a:extLst>
          </p:cNvPr>
          <p:cNvSpPr/>
          <p:nvPr/>
        </p:nvSpPr>
        <p:spPr>
          <a:xfrm>
            <a:off x="2189756" y="25854"/>
            <a:ext cx="2454088" cy="438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افتحي الكتاب ص 22</a:t>
            </a:r>
          </a:p>
        </p:txBody>
      </p:sp>
      <p:sp>
        <p:nvSpPr>
          <p:cNvPr id="2" name="مخطط انسيابي: متعدد المستندات 1">
            <a:extLst>
              <a:ext uri="{FF2B5EF4-FFF2-40B4-BE49-F238E27FC236}">
                <a16:creationId xmlns:a16="http://schemas.microsoft.com/office/drawing/2014/main" id="{31BBDDE0-301D-4325-9DAE-41BE97441DB4}"/>
              </a:ext>
            </a:extLst>
          </p:cNvPr>
          <p:cNvSpPr/>
          <p:nvPr/>
        </p:nvSpPr>
        <p:spPr>
          <a:xfrm>
            <a:off x="7240886" y="4370613"/>
            <a:ext cx="2801257" cy="733676"/>
          </a:xfrm>
          <a:prstGeom prst="flowChartMultidocumen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الكفاية من الدرس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625F59C-4CF6-46F0-9011-38C15D25FFAB}"/>
              </a:ext>
            </a:extLst>
          </p:cNvPr>
          <p:cNvSpPr txBox="1"/>
          <p:nvPr/>
        </p:nvSpPr>
        <p:spPr>
          <a:xfrm>
            <a:off x="2585263" y="5249707"/>
            <a:ext cx="744787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تقترح حلولاً لمعالجة الآثار السلبية للتعامل الخاطئ مع الأجهزة الالكترونية</a:t>
            </a:r>
          </a:p>
        </p:txBody>
      </p:sp>
    </p:spTree>
    <p:extLst>
      <p:ext uri="{BB962C8B-B14F-4D97-AF65-F5344CB8AC3E}">
        <p14:creationId xmlns:p14="http://schemas.microsoft.com/office/powerpoint/2010/main" val="3466158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8E20A9A-453C-440C-9DDE-2E9E619A8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8798" y="0"/>
            <a:ext cx="3170195" cy="1219200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F17DDFD4-FA62-4187-9E5A-DE4D4D10F822}"/>
              </a:ext>
            </a:extLst>
          </p:cNvPr>
          <p:cNvSpPr txBox="1"/>
          <p:nvPr/>
        </p:nvSpPr>
        <p:spPr>
          <a:xfrm>
            <a:off x="2544894" y="347990"/>
            <a:ext cx="5275803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شاهدي الاتي بتركيز للاستعداد لرحلة الدرس</a:t>
            </a:r>
          </a:p>
        </p:txBody>
      </p:sp>
      <p:pic>
        <p:nvPicPr>
          <p:cNvPr id="2" name="تهيئة">
            <a:hlinkClick r:id="" action="ppaction://media"/>
            <a:extLst>
              <a:ext uri="{FF2B5EF4-FFF2-40B4-BE49-F238E27FC236}">
                <a16:creationId xmlns:a16="http://schemas.microsoft.com/office/drawing/2014/main" id="{7CCECE27-AF0A-456B-A513-3413629DF8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73382" y="981940"/>
            <a:ext cx="8672945" cy="587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683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3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15DBEDEF-2A00-4D3F-98F1-5BC1BEB53353}"/>
              </a:ext>
            </a:extLst>
          </p:cNvPr>
          <p:cNvSpPr/>
          <p:nvPr/>
        </p:nvSpPr>
        <p:spPr>
          <a:xfrm>
            <a:off x="775854" y="0"/>
            <a:ext cx="10917382" cy="95410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  <a:effectLst>
            <a:softEdge rad="1270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طالبتي المجتهدة هيا بنا نطبق (استراتيجية تصفح الدرس)</a:t>
            </a:r>
          </a:p>
          <a:p>
            <a:pPr algn="ctr"/>
            <a:r>
              <a:rPr lang="ar-SA" sz="2800" b="1" u="sng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لمعرفة ماذا سنتعلم اليوم</a:t>
            </a:r>
            <a:endParaRPr lang="ar-EG" sz="2800" b="1" u="sng" dirty="0">
              <a:ln w="95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B84A76B6-97C3-4DC7-B1AF-62B7AFABD290}"/>
              </a:ext>
            </a:extLst>
          </p:cNvPr>
          <p:cNvSpPr txBox="1"/>
          <p:nvPr/>
        </p:nvSpPr>
        <p:spPr>
          <a:xfrm>
            <a:off x="1863436" y="1820750"/>
            <a:ext cx="846512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r" rtl="1">
              <a:buFont typeface="+mj-lt"/>
              <a:buAutoNum type="arabicParenR"/>
            </a:pPr>
            <a:r>
              <a:rPr lang="ar-SA" sz="28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تبيان مفهوم الشبكةُ العنكبوتية - الاتصال الالكتروني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ar-SA" sz="28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تلخيص فوائد استخدام الأجهزة الإلكترونية .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ar-SA" sz="28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استخلاص بعض خدمات الإنترنت .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ar-SA" sz="28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تعداد بعض الأجهزةِ الإلكترونية .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ar-SA" sz="28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تحديد أضرار استخدام الأجهزةِ الإلكترونية .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ar-SA" sz="28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توضيح كيفية تجنب سيطرة التقنية على حياته .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ar-SA" sz="28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تطبيق إرشادات استخدام الأجهزة الإلكترونية والشبكة العنكبوتية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ar-SA" sz="28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توضيح العلاقة بين الترفيه الالكتروني وتنمية المهارات الشخصية .</a:t>
            </a:r>
          </a:p>
          <a:p>
            <a:pPr marL="360363" indent="-360363" algn="r" rtl="1">
              <a:buFont typeface="+mj-lt"/>
              <a:buAutoNum type="arabicParenR"/>
            </a:pPr>
            <a:r>
              <a:rPr lang="ar-SA" sz="28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اقتراح حلولاً لمعالجة الآثار السلبية الناتجة عن التعامل الخاطئ مع الأجهزة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593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جدول 11">
            <a:extLst>
              <a:ext uri="{FF2B5EF4-FFF2-40B4-BE49-F238E27FC236}">
                <a16:creationId xmlns:a16="http://schemas.microsoft.com/office/drawing/2014/main" id="{B01D972E-57C4-40DD-BD3D-F38ECB0C76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640301"/>
              </p:ext>
            </p:extLst>
          </p:nvPr>
        </p:nvGraphicFramePr>
        <p:xfrm>
          <a:off x="2053219" y="2033841"/>
          <a:ext cx="8221516" cy="2707176"/>
        </p:xfrm>
        <a:graphic>
          <a:graphicData uri="http://schemas.openxmlformats.org/drawingml/2006/table">
            <a:tbl>
              <a:tblPr rtl="1" firstRow="1" bandRow="1">
                <a:tableStyleId>{0505E3EF-67EA-436B-97B2-0124C06EBD24}</a:tableStyleId>
              </a:tblPr>
              <a:tblGrid>
                <a:gridCol w="1782702">
                  <a:extLst>
                    <a:ext uri="{9D8B030D-6E8A-4147-A177-3AD203B41FA5}">
                      <a16:colId xmlns:a16="http://schemas.microsoft.com/office/drawing/2014/main" val="3461408753"/>
                    </a:ext>
                  </a:extLst>
                </a:gridCol>
                <a:gridCol w="6438814">
                  <a:extLst>
                    <a:ext uri="{9D8B030D-6E8A-4147-A177-3AD203B41FA5}">
                      <a16:colId xmlns:a16="http://schemas.microsoft.com/office/drawing/2014/main" val="1986547450"/>
                    </a:ext>
                  </a:extLst>
                </a:gridCol>
              </a:tblGrid>
              <a:tr h="1353588">
                <a:tc>
                  <a:txBody>
                    <a:bodyPr/>
                    <a:lstStyle/>
                    <a:p>
                      <a:pPr rtl="1"/>
                      <a:endParaRPr lang="ar-SA" sz="6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6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062610"/>
                  </a:ext>
                </a:extLst>
              </a:tr>
              <a:tr h="1353588">
                <a:tc>
                  <a:txBody>
                    <a:bodyPr/>
                    <a:lstStyle/>
                    <a:p>
                      <a:pPr rtl="1"/>
                      <a:endParaRPr lang="ar-SA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6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307433"/>
                  </a:ext>
                </a:extLst>
              </a:tr>
            </a:tbl>
          </a:graphicData>
        </a:graphic>
      </p:graphicFrame>
      <p:graphicFrame>
        <p:nvGraphicFramePr>
          <p:cNvPr id="16" name="جدول 25">
            <a:extLst>
              <a:ext uri="{FF2B5EF4-FFF2-40B4-BE49-F238E27FC236}">
                <a16:creationId xmlns:a16="http://schemas.microsoft.com/office/drawing/2014/main" id="{3B4569F8-9587-4AB2-91CA-6049833CB2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996739"/>
              </p:ext>
            </p:extLst>
          </p:nvPr>
        </p:nvGraphicFramePr>
        <p:xfrm>
          <a:off x="133291" y="0"/>
          <a:ext cx="3983511" cy="741680"/>
        </p:xfrm>
        <a:graphic>
          <a:graphicData uri="http://schemas.openxmlformats.org/drawingml/2006/table">
            <a:tbl>
              <a:tblPr rtl="1" firstRow="1" bandRow="1">
                <a:tableStyleId>{5A111915-BE36-4E01-A7E5-04B1672EAD32}</a:tableStyleId>
              </a:tblPr>
              <a:tblGrid>
                <a:gridCol w="2013499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1970012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البحث بالشبكة العنكبوتية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8708E2E-1779-4FDA-9549-C4917DCC905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33162"/>
            <a:ext cx="4178735" cy="105282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D8C9785B-D65A-490E-9C67-D4AA6F084988}"/>
              </a:ext>
            </a:extLst>
          </p:cNvPr>
          <p:cNvSpPr txBox="1"/>
          <p:nvPr/>
        </p:nvSpPr>
        <p:spPr>
          <a:xfrm>
            <a:off x="8256621" y="2336203"/>
            <a:ext cx="21162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</a:t>
            </a:r>
            <a:r>
              <a:rPr lang="ar-SA" sz="2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 الاتصال الالكتروني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DE92A42-0E54-4743-B8D0-D03A7032BE2A}"/>
              </a:ext>
            </a:extLst>
          </p:cNvPr>
          <p:cNvSpPr txBox="1"/>
          <p:nvPr/>
        </p:nvSpPr>
        <p:spPr>
          <a:xfrm>
            <a:off x="8215090" y="3718785"/>
            <a:ext cx="21162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 </a:t>
            </a:r>
            <a:r>
              <a:rPr lang="ar-SA" sz="2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TC-Regular"/>
              </a:rPr>
              <a:t>الشبكةُ العنكبوتية </a:t>
            </a:r>
            <a:endParaRPr lang="ar-SA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A8F010F-962D-45AD-B021-67C493404DAD}"/>
              </a:ext>
            </a:extLst>
          </p:cNvPr>
          <p:cNvSpPr txBox="1"/>
          <p:nvPr/>
        </p:nvSpPr>
        <p:spPr>
          <a:xfrm>
            <a:off x="2160621" y="230630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/>
            <a:r>
              <a:rPr lang="ar-EG" sz="1800" b="1" dirty="0">
                <a:solidFill>
                  <a:prstClr val="black"/>
                </a:solidFill>
              </a:rPr>
              <a:t>هو الاتصال المرتبط بوجود أداة تقنية تتوسط العلاقة بين طرفي العملية الاتصالية.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0C252728-8447-4824-831D-B67D8879F345}"/>
              </a:ext>
            </a:extLst>
          </p:cNvPr>
          <p:cNvSpPr txBox="1"/>
          <p:nvPr/>
        </p:nvSpPr>
        <p:spPr>
          <a:xfrm>
            <a:off x="2053219" y="3650660"/>
            <a:ext cx="63287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rtl="1"/>
            <a:r>
              <a:rPr lang="ar-EG" sz="1800" b="1" dirty="0">
                <a:solidFill>
                  <a:prstClr val="black"/>
                </a:solidFill>
              </a:rPr>
              <a:t>تمثل جزءا من ثورة الاتصالات في القرن العشرين ,ويعرفها البعض بالشبكات إذ تتكون من تشبيك الملايين من أجهزة الحاسب حول العالم.</a:t>
            </a:r>
            <a:endParaRPr lang="ar-EG" sz="1800" b="1" dirty="0">
              <a:solidFill>
                <a:srgbClr val="C0504D">
                  <a:lumMod val="75000"/>
                </a:srgbClr>
              </a:solidFill>
            </a:endParaRPr>
          </a:p>
          <a:p>
            <a:pPr algn="ctr" rtl="1"/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W </a:t>
            </a:r>
            <a:r>
              <a:rPr lang="en-US" b="1" dirty="0" err="1">
                <a:solidFill>
                  <a:srgbClr val="202122"/>
                </a:solidFill>
                <a:latin typeface="Arial" panose="020B0604020202020204" pitchFamily="34" charset="0"/>
              </a:rPr>
              <a:t>W</a:t>
            </a:r>
            <a:r>
              <a:rPr lang="en-US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202122"/>
                </a:solidFill>
                <a:latin typeface="Arial" panose="020B0604020202020204" pitchFamily="34" charset="0"/>
              </a:rPr>
              <a:t>W</a:t>
            </a:r>
            <a:endParaRPr lang="ar-SA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5754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جدول 25">
            <a:extLst>
              <a:ext uri="{FF2B5EF4-FFF2-40B4-BE49-F238E27FC236}">
                <a16:creationId xmlns:a16="http://schemas.microsoft.com/office/drawing/2014/main" id="{2C265257-589F-4F40-9CDD-52BF1D629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868607"/>
              </p:ext>
            </p:extLst>
          </p:nvPr>
        </p:nvGraphicFramePr>
        <p:xfrm>
          <a:off x="0" y="0"/>
          <a:ext cx="4230254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2138218">
                  <a:extLst>
                    <a:ext uri="{9D8B030D-6E8A-4147-A177-3AD203B41FA5}">
                      <a16:colId xmlns:a16="http://schemas.microsoft.com/office/drawing/2014/main" val="3167737288"/>
                    </a:ext>
                  </a:extLst>
                </a:gridCol>
                <a:gridCol w="2092036">
                  <a:extLst>
                    <a:ext uri="{9D8B030D-6E8A-4147-A177-3AD203B41FA5}">
                      <a16:colId xmlns:a16="http://schemas.microsoft.com/office/drawing/2014/main" val="343204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الكتاب صفحة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774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الاستراتيجية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الاكتشاف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783440"/>
                  </a:ext>
                </a:extLst>
              </a:tr>
            </a:tbl>
          </a:graphicData>
        </a:graphic>
      </p:graphicFrame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E27988D7-EEA9-467C-84E9-9DDFB39F6B5F}"/>
              </a:ext>
            </a:extLst>
          </p:cNvPr>
          <p:cNvGrpSpPr/>
          <p:nvPr/>
        </p:nvGrpSpPr>
        <p:grpSpPr>
          <a:xfrm>
            <a:off x="5329164" y="2662164"/>
            <a:ext cx="1533673" cy="1533673"/>
            <a:chOff x="3805163" y="2149487"/>
            <a:chExt cx="1533673" cy="1533673"/>
          </a:xfrm>
        </p:grpSpPr>
        <p:sp>
          <p:nvSpPr>
            <p:cNvPr id="35" name="شكل بيضاوي 34">
              <a:extLst>
                <a:ext uri="{FF2B5EF4-FFF2-40B4-BE49-F238E27FC236}">
                  <a16:creationId xmlns:a16="http://schemas.microsoft.com/office/drawing/2014/main" id="{A4A30F8E-6BF1-479F-9DC5-6F6EE2040481}"/>
                </a:ext>
              </a:extLst>
            </p:cNvPr>
            <p:cNvSpPr/>
            <p:nvPr/>
          </p:nvSpPr>
          <p:spPr>
            <a:xfrm>
              <a:off x="3805163" y="2149487"/>
              <a:ext cx="1533673" cy="1533673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شكل بيضاوي 4">
              <a:extLst>
                <a:ext uri="{FF2B5EF4-FFF2-40B4-BE49-F238E27FC236}">
                  <a16:creationId xmlns:a16="http://schemas.microsoft.com/office/drawing/2014/main" id="{9A232BA7-E9C0-4DA1-8B94-4613B8475821}"/>
                </a:ext>
              </a:extLst>
            </p:cNvPr>
            <p:cNvSpPr txBox="1"/>
            <p:nvPr/>
          </p:nvSpPr>
          <p:spPr>
            <a:xfrm>
              <a:off x="4029764" y="2374088"/>
              <a:ext cx="1084471" cy="1084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750" tIns="31750" rIns="31750" bIns="31750" numCol="1" spcCol="1270" anchor="ctr" anchorCtr="0">
              <a:noAutofit/>
            </a:bodyPr>
            <a:lstStyle/>
            <a:p>
              <a:pPr marL="0" lvl="0" indent="0" algn="ctr" defTabSz="1111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EG" sz="2500" b="1" kern="1200" dirty="0">
                  <a:solidFill>
                    <a:schemeClr val="bg1"/>
                  </a:solidFill>
                </a:rPr>
                <a:t>بعض خدمات الانترنت</a:t>
              </a:r>
            </a:p>
          </p:txBody>
        </p:sp>
      </p:grpSp>
      <p:grpSp>
        <p:nvGrpSpPr>
          <p:cNvPr id="9" name="مجموعة 8">
            <a:extLst>
              <a:ext uri="{FF2B5EF4-FFF2-40B4-BE49-F238E27FC236}">
                <a16:creationId xmlns:a16="http://schemas.microsoft.com/office/drawing/2014/main" id="{1D214533-25E6-4F4D-92FB-295ABBCCFED9}"/>
              </a:ext>
            </a:extLst>
          </p:cNvPr>
          <p:cNvGrpSpPr/>
          <p:nvPr/>
        </p:nvGrpSpPr>
        <p:grpSpPr>
          <a:xfrm>
            <a:off x="5835276" y="2202667"/>
            <a:ext cx="521449" cy="324712"/>
            <a:chOff x="4311275" y="1689990"/>
            <a:chExt cx="521449" cy="324712"/>
          </a:xfrm>
        </p:grpSpPr>
        <p:sp>
          <p:nvSpPr>
            <p:cNvPr id="33" name="سهم: لليمين 32">
              <a:extLst>
                <a:ext uri="{FF2B5EF4-FFF2-40B4-BE49-F238E27FC236}">
                  <a16:creationId xmlns:a16="http://schemas.microsoft.com/office/drawing/2014/main" id="{2ED37505-7950-4ECC-9AAE-A4D6EE36BFA7}"/>
                </a:ext>
              </a:extLst>
            </p:cNvPr>
            <p:cNvSpPr/>
            <p:nvPr/>
          </p:nvSpPr>
          <p:spPr>
            <a:xfrm rot="16200000">
              <a:off x="4409644" y="1591621"/>
              <a:ext cx="324711" cy="52144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سهم: لليمين 6">
              <a:extLst>
                <a:ext uri="{FF2B5EF4-FFF2-40B4-BE49-F238E27FC236}">
                  <a16:creationId xmlns:a16="http://schemas.microsoft.com/office/drawing/2014/main" id="{5811A909-FAC2-4D8D-9B16-B2CBE90CCE41}"/>
                </a:ext>
              </a:extLst>
            </p:cNvPr>
            <p:cNvSpPr txBox="1"/>
            <p:nvPr/>
          </p:nvSpPr>
          <p:spPr>
            <a:xfrm rot="16200000">
              <a:off x="4458351" y="1744618"/>
              <a:ext cx="227298" cy="3128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ar-EG" sz="2000" kern="1200"/>
            </a:p>
          </p:txBody>
        </p:sp>
      </p:grp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B5E81A88-9D63-4B29-8494-FDAB1765A650}"/>
              </a:ext>
            </a:extLst>
          </p:cNvPr>
          <p:cNvGrpSpPr/>
          <p:nvPr/>
        </p:nvGrpSpPr>
        <p:grpSpPr>
          <a:xfrm>
            <a:off x="5329164" y="515827"/>
            <a:ext cx="1533673" cy="1533673"/>
            <a:chOff x="3805163" y="3150"/>
            <a:chExt cx="1533673" cy="1533673"/>
          </a:xfrm>
        </p:grpSpPr>
        <p:sp>
          <p:nvSpPr>
            <p:cNvPr id="31" name="شكل بيضاوي 30">
              <a:extLst>
                <a:ext uri="{FF2B5EF4-FFF2-40B4-BE49-F238E27FC236}">
                  <a16:creationId xmlns:a16="http://schemas.microsoft.com/office/drawing/2014/main" id="{9C69E679-2CCA-4BA3-8B60-48A4D377901A}"/>
                </a:ext>
              </a:extLst>
            </p:cNvPr>
            <p:cNvSpPr/>
            <p:nvPr/>
          </p:nvSpPr>
          <p:spPr>
            <a:xfrm>
              <a:off x="3805163" y="3150"/>
              <a:ext cx="1533673" cy="153367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شكل بيضاوي 8">
              <a:extLst>
                <a:ext uri="{FF2B5EF4-FFF2-40B4-BE49-F238E27FC236}">
                  <a16:creationId xmlns:a16="http://schemas.microsoft.com/office/drawing/2014/main" id="{065A3F38-F845-40CA-AF46-0B70083540E4}"/>
                </a:ext>
              </a:extLst>
            </p:cNvPr>
            <p:cNvSpPr txBox="1"/>
            <p:nvPr/>
          </p:nvSpPr>
          <p:spPr>
            <a:xfrm>
              <a:off x="4029764" y="227751"/>
              <a:ext cx="1084471" cy="1084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EG" sz="2200" b="1" kern="1200" dirty="0"/>
                <a:t>التجارة والتسوق</a:t>
              </a:r>
            </a:p>
          </p:txBody>
        </p:sp>
      </p:grpSp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F801EBF-4FF8-42BB-9EB3-581897AFF5C9}"/>
              </a:ext>
            </a:extLst>
          </p:cNvPr>
          <p:cNvGrpSpPr/>
          <p:nvPr/>
        </p:nvGrpSpPr>
        <p:grpSpPr>
          <a:xfrm>
            <a:off x="6997623" y="3168276"/>
            <a:ext cx="324711" cy="521449"/>
            <a:chOff x="5473622" y="2655599"/>
            <a:chExt cx="324711" cy="521449"/>
          </a:xfrm>
        </p:grpSpPr>
        <p:sp>
          <p:nvSpPr>
            <p:cNvPr id="29" name="سهم: لليمين 28">
              <a:extLst>
                <a:ext uri="{FF2B5EF4-FFF2-40B4-BE49-F238E27FC236}">
                  <a16:creationId xmlns:a16="http://schemas.microsoft.com/office/drawing/2014/main" id="{F41612D9-6383-4DA2-8D36-914BF50AD183}"/>
                </a:ext>
              </a:extLst>
            </p:cNvPr>
            <p:cNvSpPr/>
            <p:nvPr/>
          </p:nvSpPr>
          <p:spPr>
            <a:xfrm>
              <a:off x="5473622" y="2655599"/>
              <a:ext cx="324711" cy="52144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سهم: لليمين 10">
              <a:extLst>
                <a:ext uri="{FF2B5EF4-FFF2-40B4-BE49-F238E27FC236}">
                  <a16:creationId xmlns:a16="http://schemas.microsoft.com/office/drawing/2014/main" id="{BC33E973-032D-4374-8571-3E19BD6027E1}"/>
                </a:ext>
              </a:extLst>
            </p:cNvPr>
            <p:cNvSpPr txBox="1"/>
            <p:nvPr/>
          </p:nvSpPr>
          <p:spPr>
            <a:xfrm>
              <a:off x="5473622" y="2759889"/>
              <a:ext cx="227298" cy="3128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ar-EG" sz="2000" kern="1200"/>
            </a:p>
          </p:txBody>
        </p:sp>
      </p:grp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B766258D-7331-433A-B8CD-F21F923302FE}"/>
              </a:ext>
            </a:extLst>
          </p:cNvPr>
          <p:cNvGrpSpPr/>
          <p:nvPr/>
        </p:nvGrpSpPr>
        <p:grpSpPr>
          <a:xfrm>
            <a:off x="7475500" y="2662164"/>
            <a:ext cx="1533673" cy="1533673"/>
            <a:chOff x="5951499" y="2149487"/>
            <a:chExt cx="1533673" cy="1533673"/>
          </a:xfrm>
        </p:grpSpPr>
        <p:sp>
          <p:nvSpPr>
            <p:cNvPr id="26" name="شكل بيضاوي 25">
              <a:extLst>
                <a:ext uri="{FF2B5EF4-FFF2-40B4-BE49-F238E27FC236}">
                  <a16:creationId xmlns:a16="http://schemas.microsoft.com/office/drawing/2014/main" id="{E9895FD3-6A17-4250-A210-139C2BB24A2F}"/>
                </a:ext>
              </a:extLst>
            </p:cNvPr>
            <p:cNvSpPr/>
            <p:nvPr/>
          </p:nvSpPr>
          <p:spPr>
            <a:xfrm>
              <a:off x="5951499" y="2149487"/>
              <a:ext cx="1533673" cy="153367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شكل بيضاوي 12">
              <a:extLst>
                <a:ext uri="{FF2B5EF4-FFF2-40B4-BE49-F238E27FC236}">
                  <a16:creationId xmlns:a16="http://schemas.microsoft.com/office/drawing/2014/main" id="{37CA6170-4E92-4F12-BC67-1DDA8F7D6C32}"/>
                </a:ext>
              </a:extLst>
            </p:cNvPr>
            <p:cNvSpPr txBox="1"/>
            <p:nvPr/>
          </p:nvSpPr>
          <p:spPr>
            <a:xfrm>
              <a:off x="6176100" y="2374088"/>
              <a:ext cx="1084471" cy="1084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EG" sz="2200" b="1" kern="1200" dirty="0">
                  <a:solidFill>
                    <a:schemeClr val="tx1"/>
                  </a:solidFill>
                </a:rPr>
                <a:t>الألعاب</a:t>
              </a:r>
            </a:p>
          </p:txBody>
        </p:sp>
      </p:grpSp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4040F4E4-BFAE-42EF-A255-262EF23D5404}"/>
              </a:ext>
            </a:extLst>
          </p:cNvPr>
          <p:cNvGrpSpPr/>
          <p:nvPr/>
        </p:nvGrpSpPr>
        <p:grpSpPr>
          <a:xfrm>
            <a:off x="5835276" y="4330623"/>
            <a:ext cx="521449" cy="324711"/>
            <a:chOff x="4311275" y="3817946"/>
            <a:chExt cx="521449" cy="324711"/>
          </a:xfrm>
        </p:grpSpPr>
        <p:sp>
          <p:nvSpPr>
            <p:cNvPr id="24" name="سهم: لليمين 23">
              <a:extLst>
                <a:ext uri="{FF2B5EF4-FFF2-40B4-BE49-F238E27FC236}">
                  <a16:creationId xmlns:a16="http://schemas.microsoft.com/office/drawing/2014/main" id="{4CA8625D-A367-417A-9E64-C24898EA8C5F}"/>
                </a:ext>
              </a:extLst>
            </p:cNvPr>
            <p:cNvSpPr/>
            <p:nvPr/>
          </p:nvSpPr>
          <p:spPr>
            <a:xfrm rot="5400000">
              <a:off x="4409644" y="3719577"/>
              <a:ext cx="324711" cy="52144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سهم: لليمين 14">
              <a:extLst>
                <a:ext uri="{FF2B5EF4-FFF2-40B4-BE49-F238E27FC236}">
                  <a16:creationId xmlns:a16="http://schemas.microsoft.com/office/drawing/2014/main" id="{B437279D-616B-4915-B1FC-602F03DA88E5}"/>
                </a:ext>
              </a:extLst>
            </p:cNvPr>
            <p:cNvSpPr txBox="1"/>
            <p:nvPr/>
          </p:nvSpPr>
          <p:spPr>
            <a:xfrm rot="5400000">
              <a:off x="4458351" y="3775161"/>
              <a:ext cx="227298" cy="3128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ar-EG" sz="2000" kern="1200"/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04B7C876-A83E-475B-BCE5-82E518EBA49F}"/>
              </a:ext>
            </a:extLst>
          </p:cNvPr>
          <p:cNvGrpSpPr/>
          <p:nvPr/>
        </p:nvGrpSpPr>
        <p:grpSpPr>
          <a:xfrm>
            <a:off x="5329164" y="4808500"/>
            <a:ext cx="1533673" cy="1533673"/>
            <a:chOff x="3805163" y="4295823"/>
            <a:chExt cx="1533673" cy="1533673"/>
          </a:xfrm>
        </p:grpSpPr>
        <p:sp>
          <p:nvSpPr>
            <p:cNvPr id="22" name="شكل بيضاوي 21">
              <a:extLst>
                <a:ext uri="{FF2B5EF4-FFF2-40B4-BE49-F238E27FC236}">
                  <a16:creationId xmlns:a16="http://schemas.microsoft.com/office/drawing/2014/main" id="{B3A45669-F4A4-4A6B-9F34-952293C17CB4}"/>
                </a:ext>
              </a:extLst>
            </p:cNvPr>
            <p:cNvSpPr/>
            <p:nvPr/>
          </p:nvSpPr>
          <p:spPr>
            <a:xfrm>
              <a:off x="3805163" y="4295823"/>
              <a:ext cx="1533673" cy="153367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شكل بيضاوي 16">
              <a:extLst>
                <a:ext uri="{FF2B5EF4-FFF2-40B4-BE49-F238E27FC236}">
                  <a16:creationId xmlns:a16="http://schemas.microsoft.com/office/drawing/2014/main" id="{3064B2BC-00CB-461D-B157-B1A7329646ED}"/>
                </a:ext>
              </a:extLst>
            </p:cNvPr>
            <p:cNvSpPr txBox="1"/>
            <p:nvPr/>
          </p:nvSpPr>
          <p:spPr>
            <a:xfrm>
              <a:off x="4029764" y="4520424"/>
              <a:ext cx="1084471" cy="1084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EG" sz="2200" b="1" kern="1200" dirty="0">
                  <a:solidFill>
                    <a:schemeClr val="tx1"/>
                  </a:solidFill>
                </a:rPr>
                <a:t>التدريب والتعليم</a:t>
              </a:r>
            </a:p>
          </p:txBody>
        </p:sp>
      </p:grpSp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6D26B3FF-21EF-49F8-B4E9-ADDD9EB120C3}"/>
              </a:ext>
            </a:extLst>
          </p:cNvPr>
          <p:cNvGrpSpPr/>
          <p:nvPr/>
        </p:nvGrpSpPr>
        <p:grpSpPr>
          <a:xfrm>
            <a:off x="4869666" y="3168276"/>
            <a:ext cx="324711" cy="521449"/>
            <a:chOff x="3345665" y="2655599"/>
            <a:chExt cx="324711" cy="521449"/>
          </a:xfrm>
        </p:grpSpPr>
        <p:sp>
          <p:nvSpPr>
            <p:cNvPr id="20" name="سهم: لليمين 19">
              <a:extLst>
                <a:ext uri="{FF2B5EF4-FFF2-40B4-BE49-F238E27FC236}">
                  <a16:creationId xmlns:a16="http://schemas.microsoft.com/office/drawing/2014/main" id="{231B1CFA-E9B9-4226-8881-2504DF6B405E}"/>
                </a:ext>
              </a:extLst>
            </p:cNvPr>
            <p:cNvSpPr/>
            <p:nvPr/>
          </p:nvSpPr>
          <p:spPr>
            <a:xfrm rot="10800000">
              <a:off x="3345665" y="2655599"/>
              <a:ext cx="324711" cy="52144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سهم: لليمين 18">
              <a:extLst>
                <a:ext uri="{FF2B5EF4-FFF2-40B4-BE49-F238E27FC236}">
                  <a16:creationId xmlns:a16="http://schemas.microsoft.com/office/drawing/2014/main" id="{15322A9F-5AED-462D-8A1C-1432071461CA}"/>
                </a:ext>
              </a:extLst>
            </p:cNvPr>
            <p:cNvSpPr txBox="1"/>
            <p:nvPr/>
          </p:nvSpPr>
          <p:spPr>
            <a:xfrm rot="21600000">
              <a:off x="3443078" y="2759889"/>
              <a:ext cx="227298" cy="3128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8890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ar-EG" sz="2000" kern="1200"/>
            </a:p>
          </p:txBody>
        </p: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29341CF6-12B8-403B-AD98-DD0D82DFB66F}"/>
              </a:ext>
            </a:extLst>
          </p:cNvPr>
          <p:cNvGrpSpPr/>
          <p:nvPr/>
        </p:nvGrpSpPr>
        <p:grpSpPr>
          <a:xfrm>
            <a:off x="3182827" y="2662164"/>
            <a:ext cx="1533673" cy="1533673"/>
            <a:chOff x="1658826" y="2149487"/>
            <a:chExt cx="1533673" cy="1533673"/>
          </a:xfrm>
        </p:grpSpPr>
        <p:sp>
          <p:nvSpPr>
            <p:cNvPr id="17" name="شكل بيضاوي 16">
              <a:extLst>
                <a:ext uri="{FF2B5EF4-FFF2-40B4-BE49-F238E27FC236}">
                  <a16:creationId xmlns:a16="http://schemas.microsoft.com/office/drawing/2014/main" id="{AB54CCC4-9EE1-4ECB-ADEC-861986EC373A}"/>
                </a:ext>
              </a:extLst>
            </p:cNvPr>
            <p:cNvSpPr/>
            <p:nvPr/>
          </p:nvSpPr>
          <p:spPr>
            <a:xfrm>
              <a:off x="1658826" y="2149487"/>
              <a:ext cx="1533673" cy="153367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شكل بيضاوي 20">
              <a:extLst>
                <a:ext uri="{FF2B5EF4-FFF2-40B4-BE49-F238E27FC236}">
                  <a16:creationId xmlns:a16="http://schemas.microsoft.com/office/drawing/2014/main" id="{EBF1312D-AAC9-4CB6-B65E-840393772D58}"/>
                </a:ext>
              </a:extLst>
            </p:cNvPr>
            <p:cNvSpPr txBox="1"/>
            <p:nvPr/>
          </p:nvSpPr>
          <p:spPr>
            <a:xfrm>
              <a:off x="1883427" y="2374088"/>
              <a:ext cx="1084471" cy="10844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lvl="0" indent="0" algn="ctr" defTabSz="9779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EG" sz="2200" b="1" kern="1200" dirty="0">
                  <a:solidFill>
                    <a:schemeClr val="tx1"/>
                  </a:solidFill>
                </a:rPr>
                <a:t>الأخبار والمعلومات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8103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9"/>
  <p:tag name="ARTICULATE_PROJECT_OPEN" val="0"/>
  <p:tag name="INKNOELEADERBOARD" val="52062873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معرض">
  <a:themeElements>
    <a:clrScheme name="معرض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معرض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عرض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معرض</Template>
  <TotalTime>4290</TotalTime>
  <Words>514</Words>
  <Application>Microsoft Office PowerPoint</Application>
  <PresentationFormat>شاشة عريضة</PresentationFormat>
  <Paragraphs>117</Paragraphs>
  <Slides>20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5" baseType="lpstr">
      <vt:lpstr>Arial</vt:lpstr>
      <vt:lpstr>Calibri</vt:lpstr>
      <vt:lpstr>Gill Sans MT</vt:lpstr>
      <vt:lpstr>STC-Regular</vt:lpstr>
      <vt:lpstr>معرض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أحلام بنت الحازمي</cp:lastModifiedBy>
  <cp:revision>265</cp:revision>
  <dcterms:created xsi:type="dcterms:W3CDTF">2015-03-15T08:01:51Z</dcterms:created>
  <dcterms:modified xsi:type="dcterms:W3CDTF">2021-09-11T20:15:12Z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EECA788B-2240-4F1C-8DA0-7F8ADEAB4B21</vt:lpwstr>
  </property>
  <property fmtid="{D5CDD505-2E9C-101B-9397-08002B2CF9AE}" pid="3" name="ArticulatePath">
    <vt:lpwstr>عرض تقديمي1</vt:lpwstr>
  </property>
</Properties>
</file>