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57" r:id="rId4"/>
    <p:sldId id="280" r:id="rId5"/>
    <p:sldId id="281" r:id="rId6"/>
    <p:sldId id="258" r:id="rId7"/>
    <p:sldId id="270" r:id="rId8"/>
    <p:sldId id="259" r:id="rId9"/>
    <p:sldId id="271" r:id="rId10"/>
    <p:sldId id="260" r:id="rId11"/>
    <p:sldId id="261" r:id="rId12"/>
    <p:sldId id="262" r:id="rId13"/>
    <p:sldId id="272" r:id="rId14"/>
    <p:sldId id="263" r:id="rId15"/>
    <p:sldId id="273" r:id="rId16"/>
    <p:sldId id="264" r:id="rId17"/>
    <p:sldId id="274" r:id="rId18"/>
    <p:sldId id="265" r:id="rId19"/>
    <p:sldId id="275" r:id="rId20"/>
    <p:sldId id="282" r:id="rId21"/>
    <p:sldId id="266" r:id="rId22"/>
    <p:sldId id="267" r:id="rId23"/>
    <p:sldId id="276" r:id="rId24"/>
    <p:sldId id="268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36" d="100"/>
          <a:sy n="3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9639E6-AF8E-4AD2-BE36-A889FCBD268F}" type="datetimeFigureOut">
              <a:rPr lang="ar-SA" smtClean="0"/>
              <a:t>04/02/37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A04336-56E0-404A-BB28-E3D223D5FF6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04336-56E0-404A-BB28-E3D223D5FF61}" type="slidenum">
              <a:rPr lang="ar-SA" smtClean="0"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405C-936A-4A5C-BE43-E32E0475C54C}" type="datetime1">
              <a:rPr lang="ar-SA" smtClean="0"/>
              <a:t>04/02/37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3CBB-79EC-42A5-98FB-2637BF5C8D16}" type="datetime1">
              <a:rPr lang="ar-SA" smtClean="0"/>
              <a:t>04/02/37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48CA-1DFD-4700-885B-6947EBFDF684}" type="datetime1">
              <a:rPr lang="ar-SA" smtClean="0"/>
              <a:t>04/02/37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DDB0-881F-40A4-8BD2-B3473718B14A}" type="datetime1">
              <a:rPr lang="ar-SA" smtClean="0"/>
              <a:t>04/02/37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C0C6-250B-4D6F-905B-FBDCA7BA3305}" type="datetime1">
              <a:rPr lang="ar-SA" smtClean="0"/>
              <a:t>04/02/37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8A43-3228-4224-9551-372A0EC00F18}" type="datetime1">
              <a:rPr lang="ar-SA" smtClean="0"/>
              <a:t>04/02/37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6F85-41CD-4AEB-A8C8-A685F6264A83}" type="datetime1">
              <a:rPr lang="ar-SA" smtClean="0"/>
              <a:t>04/02/37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BDF-5092-4F76-AFBF-390EE8B384B3}" type="datetime1">
              <a:rPr lang="ar-SA" smtClean="0"/>
              <a:t>04/02/37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D30F-2AA7-4A2E-A3B2-E79EA9837C96}" type="datetime1">
              <a:rPr lang="ar-SA" smtClean="0"/>
              <a:t>04/02/37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1F7-2414-4EDE-8011-686D29E2822C}" type="datetime1">
              <a:rPr lang="ar-SA" smtClean="0"/>
              <a:t>04/02/37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22D3-590F-45A4-8776-BAE5CDA8ED7F}" type="datetime1">
              <a:rPr lang="ar-SA" smtClean="0"/>
              <a:t>04/02/37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E018B-D697-41BF-A5D5-B613F6BD0355}" type="datetime1">
              <a:rPr lang="ar-SA" smtClean="0"/>
              <a:t>04/02/37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أ/ علي آل عيسى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92E67-F928-4EE0-9371-31762AD8D3B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29701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6600" b="1" dirty="0" err="1" smtClean="0">
                <a:solidFill>
                  <a:sysClr val="windowText" lastClr="000000"/>
                </a:solidFill>
              </a:rPr>
              <a:t>الطلائعيات</a:t>
            </a:r>
            <a:r>
              <a:rPr lang="ar-SA" sz="6600" b="1" dirty="0" smtClean="0">
                <a:solidFill>
                  <a:sysClr val="windowText" lastClr="000000"/>
                </a:solidFill>
              </a:rPr>
              <a:t> </a:t>
            </a:r>
            <a:r>
              <a:rPr lang="ar-SA" sz="6600" b="1" dirty="0">
                <a:solidFill>
                  <a:sysClr val="windowText" lastClr="000000"/>
                </a:solidFill>
              </a:rPr>
              <a:t>الشبيهة بالنباتات ( الطحالب) </a:t>
            </a:r>
            <a:r>
              <a:rPr lang="en-US" sz="6600" dirty="0">
                <a:solidFill>
                  <a:sysClr val="windowText" lastClr="000000"/>
                </a:solidFill>
              </a:rPr>
              <a:t/>
            </a:r>
            <a:br>
              <a:rPr lang="en-US" sz="6600" dirty="0">
                <a:solidFill>
                  <a:sysClr val="windowText" lastClr="000000"/>
                </a:solidFill>
              </a:rPr>
            </a:br>
            <a:endParaRPr lang="ar-SA" sz="6600" dirty="0">
              <a:solidFill>
                <a:sysClr val="windowText" lastClr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dirty="0" smtClean="0"/>
              <a:t>* </a:t>
            </a:r>
            <a:r>
              <a:rPr lang="ar-SA" b="1" dirty="0" err="1" smtClean="0"/>
              <a:t>اليوجلينات</a:t>
            </a:r>
            <a:r>
              <a:rPr lang="ar-SA" b="1" dirty="0" smtClean="0"/>
              <a:t> :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ـ </a:t>
            </a:r>
            <a:r>
              <a:rPr lang="ar-SA" dirty="0"/>
              <a:t>وحيدة خلية تعيش في المياه وتمتلك صفات النباتات </a:t>
            </a:r>
            <a:r>
              <a:rPr lang="ar-SA" dirty="0" err="1"/>
              <a:t>و</a:t>
            </a:r>
            <a:r>
              <a:rPr lang="ar-SA" dirty="0"/>
              <a:t> الحيوانات معاً </a:t>
            </a:r>
            <a:endParaRPr lang="en-US" dirty="0"/>
          </a:p>
          <a:p>
            <a:r>
              <a:rPr lang="ar-SA" dirty="0"/>
              <a:t>ـ تحتوي على </a:t>
            </a:r>
            <a:r>
              <a:rPr lang="ar-SA" dirty="0" err="1"/>
              <a:t>البلاستيدات</a:t>
            </a:r>
            <a:endParaRPr lang="en-US" dirty="0"/>
          </a:p>
          <a:p>
            <a:r>
              <a:rPr lang="ar-SA" dirty="0"/>
              <a:t>ـ لا تحتوي على جدار خلوي </a:t>
            </a:r>
            <a:endParaRPr lang="en-US" dirty="0"/>
          </a:p>
          <a:p>
            <a:r>
              <a:rPr lang="ar-SA" dirty="0"/>
              <a:t>ـ تغذيتها : بعضها ذاتية ، وبعضها غير ذاتية ( تلتهم غذائها أو تتطفل على الحيوانات )</a:t>
            </a:r>
            <a:endParaRPr lang="en-US" dirty="0"/>
          </a:p>
          <a:p>
            <a:r>
              <a:rPr lang="ar-SA" dirty="0"/>
              <a:t> </a:t>
            </a:r>
            <a:endParaRPr lang="en-US" dirty="0"/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/>
              <a:t>مثال </a:t>
            </a:r>
            <a:r>
              <a:rPr lang="ar-SA" b="1" dirty="0" smtClean="0"/>
              <a:t>( </a:t>
            </a:r>
            <a:r>
              <a:rPr lang="ar-SA" b="1" dirty="0" err="1" smtClean="0"/>
              <a:t>اليوجلينا</a:t>
            </a:r>
            <a:r>
              <a:rPr lang="ar-SA" b="1" dirty="0" smtClean="0"/>
              <a:t> )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ar-SA" b="1" dirty="0" smtClean="0"/>
              <a:t>ـ </a:t>
            </a:r>
            <a:r>
              <a:rPr lang="ar-SA" b="1" dirty="0"/>
              <a:t>تركيبها :</a:t>
            </a:r>
            <a:r>
              <a:rPr lang="ar-SA" dirty="0"/>
              <a:t> انظر الكتاب شكل </a:t>
            </a:r>
            <a:endParaRPr lang="en-US" dirty="0"/>
          </a:p>
          <a:p>
            <a:r>
              <a:rPr lang="ar-SA" dirty="0"/>
              <a:t>1 </a:t>
            </a:r>
            <a:r>
              <a:rPr lang="ar-SA" dirty="0" err="1"/>
              <a:t>ـ</a:t>
            </a:r>
            <a:r>
              <a:rPr lang="ar-SA" dirty="0"/>
              <a:t> </a:t>
            </a:r>
            <a:r>
              <a:rPr lang="ar-SA" dirty="0" err="1"/>
              <a:t>قشيرة</a:t>
            </a:r>
            <a:r>
              <a:rPr lang="ar-SA" dirty="0"/>
              <a:t> : بدلاً من الجدار الخلوي ( أي تشبه </a:t>
            </a:r>
            <a:r>
              <a:rPr lang="ar-SA" dirty="0" err="1"/>
              <a:t>البراميسيوم</a:t>
            </a:r>
            <a:r>
              <a:rPr lang="ar-SA" dirty="0"/>
              <a:t> ) </a:t>
            </a:r>
            <a:endParaRPr lang="en-US" dirty="0"/>
          </a:p>
          <a:p>
            <a:r>
              <a:rPr lang="ar-SA" dirty="0"/>
              <a:t>2 </a:t>
            </a:r>
            <a:r>
              <a:rPr lang="ar-SA" dirty="0" err="1"/>
              <a:t>ـ</a:t>
            </a:r>
            <a:r>
              <a:rPr lang="ar-SA" dirty="0"/>
              <a:t> </a:t>
            </a:r>
            <a:r>
              <a:rPr lang="ar-SA" dirty="0" err="1"/>
              <a:t>اسواط</a:t>
            </a:r>
            <a:r>
              <a:rPr lang="ar-SA" dirty="0"/>
              <a:t> : للحركة  </a:t>
            </a:r>
            <a:endParaRPr lang="en-US" dirty="0"/>
          </a:p>
          <a:p>
            <a:r>
              <a:rPr lang="ar-SA" dirty="0"/>
              <a:t>3 </a:t>
            </a:r>
            <a:r>
              <a:rPr lang="ar-SA" dirty="0" err="1"/>
              <a:t>ـ</a:t>
            </a:r>
            <a:r>
              <a:rPr lang="ar-SA" dirty="0"/>
              <a:t> بقعة عينية : توجه </a:t>
            </a:r>
            <a:r>
              <a:rPr lang="ar-SA" dirty="0" err="1"/>
              <a:t>اليوجلينا</a:t>
            </a:r>
            <a:r>
              <a:rPr lang="ar-SA" dirty="0"/>
              <a:t> نحو الضوء للقيام </a:t>
            </a:r>
            <a:r>
              <a:rPr lang="ar-SA" dirty="0" err="1"/>
              <a:t>يعملية</a:t>
            </a:r>
            <a:r>
              <a:rPr lang="ar-SA" dirty="0"/>
              <a:t> البناء الضوئي </a:t>
            </a:r>
            <a:endParaRPr lang="en-US" dirty="0"/>
          </a:p>
          <a:p>
            <a:r>
              <a:rPr lang="ar-SA" dirty="0"/>
              <a:t>4 </a:t>
            </a:r>
            <a:r>
              <a:rPr lang="ar-SA" dirty="0" err="1"/>
              <a:t>ـ</a:t>
            </a:r>
            <a:r>
              <a:rPr lang="ar-SA" dirty="0"/>
              <a:t> فجوة منقبضة : للتخلص من الماء الزائد </a:t>
            </a:r>
            <a:endParaRPr lang="en-US" dirty="0"/>
          </a:p>
          <a:p>
            <a:r>
              <a:rPr lang="ar-SA" dirty="0"/>
              <a:t> </a:t>
            </a:r>
            <a:endParaRPr lang="en-US" dirty="0"/>
          </a:p>
          <a:p>
            <a:endParaRPr lang="ar-SA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00200"/>
            <a:ext cx="3643337" cy="533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ar-SA" b="1" dirty="0" smtClean="0"/>
              <a:t>الطحالب </a:t>
            </a:r>
            <a:r>
              <a:rPr lang="ar-SA" b="1" dirty="0" smtClean="0"/>
              <a:t>الذهبية :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ـ </a:t>
            </a:r>
            <a:r>
              <a:rPr lang="ar-SA" dirty="0"/>
              <a:t>وحيدة خلية قد تكون على شكل مستعمرات</a:t>
            </a:r>
            <a:endParaRPr lang="en-US" dirty="0"/>
          </a:p>
          <a:p>
            <a:r>
              <a:rPr lang="ar-SA" dirty="0"/>
              <a:t>ـ تحتوي على الكلوروفيل + صبغة </a:t>
            </a:r>
            <a:r>
              <a:rPr lang="ar-SA" dirty="0" err="1"/>
              <a:t>الكاروتين</a:t>
            </a:r>
            <a:r>
              <a:rPr lang="ar-SA" dirty="0"/>
              <a:t> </a:t>
            </a:r>
            <a:endParaRPr lang="en-US" dirty="0"/>
          </a:p>
          <a:p>
            <a:r>
              <a:rPr lang="ar-SA" dirty="0"/>
              <a:t>ـ تغذيتها : معظمها ذاتية التغذية ، وبعضها غير ذاتية ( التهام ، أو امتصاص الغذاء )  </a:t>
            </a:r>
            <a:endParaRPr lang="en-US" dirty="0"/>
          </a:p>
          <a:p>
            <a:r>
              <a:rPr lang="ar-SA" dirty="0"/>
              <a:t>ـ تكاثرها : غالباً لا جنسي </a:t>
            </a:r>
            <a:r>
              <a:rPr lang="ar-SA" dirty="0" err="1"/>
              <a:t>و</a:t>
            </a:r>
            <a:r>
              <a:rPr lang="ar-SA" dirty="0"/>
              <a:t> نادراً جنسي </a:t>
            </a:r>
            <a:endParaRPr lang="en-US" dirty="0"/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ar-SA" b="1" dirty="0" smtClean="0"/>
              <a:t>* الطحالب الذهبية :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34499" y="2383806"/>
            <a:ext cx="6075001" cy="29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SA" sz="5400" b="1" dirty="0" smtClean="0"/>
              <a:t>الطحالب البنية 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b="1" dirty="0" smtClean="0"/>
              <a:t>ـ </a:t>
            </a:r>
            <a:r>
              <a:rPr lang="ar-SA" sz="4000" b="1" dirty="0"/>
              <a:t>عديدة خلايا من أكبر الطحالب الشبيهة بالنباتات </a:t>
            </a:r>
            <a:endParaRPr lang="en-US" sz="4000" b="1" dirty="0"/>
          </a:p>
          <a:p>
            <a:r>
              <a:rPr lang="ar-SA" sz="4000" b="1" dirty="0"/>
              <a:t>ـ تحتوي على الكلوروفيل + صبغة </a:t>
            </a:r>
            <a:r>
              <a:rPr lang="ar-SA" sz="4000" b="1" dirty="0" err="1"/>
              <a:t>الكاروتين</a:t>
            </a:r>
            <a:r>
              <a:rPr lang="ar-SA" sz="4000" b="1" dirty="0"/>
              <a:t> ( التي تسمى </a:t>
            </a:r>
            <a:r>
              <a:rPr lang="ar-SA" sz="4000" b="1" dirty="0" err="1"/>
              <a:t>فيكوزانثين</a:t>
            </a:r>
            <a:r>
              <a:rPr lang="ar-SA" sz="4000" b="1" dirty="0"/>
              <a:t> ) </a:t>
            </a:r>
            <a:endParaRPr lang="en-US" sz="4000" b="1" dirty="0"/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ar-SA" dirty="0" smtClean="0"/>
              <a:t>طحلب عشب البحر </a:t>
            </a:r>
            <a:endParaRPr lang="ar-SA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32000" y="1652556"/>
            <a:ext cx="2880000" cy="44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ar-SA" b="1" dirty="0" smtClean="0"/>
              <a:t>* الطحالب الخضراء :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ـ </a:t>
            </a:r>
            <a:r>
              <a:rPr lang="ar-SA" dirty="0"/>
              <a:t>وحيدة خلية أو عديدة خلايا أو على شكل مستعمرات  </a:t>
            </a:r>
            <a:endParaRPr lang="en-US" dirty="0"/>
          </a:p>
          <a:p>
            <a:r>
              <a:rPr lang="ar-SA" dirty="0"/>
              <a:t>ـ تحتوي على </a:t>
            </a:r>
            <a:r>
              <a:rPr lang="ar-SA" dirty="0" err="1"/>
              <a:t>بلاستيدات</a:t>
            </a:r>
            <a:r>
              <a:rPr lang="ar-SA" dirty="0"/>
              <a:t> خضراء </a:t>
            </a:r>
            <a:endParaRPr lang="en-US" dirty="0"/>
          </a:p>
          <a:p>
            <a:r>
              <a:rPr lang="ar-SA" dirty="0"/>
              <a:t>ـ تحتوي على جدار خلوي ( </a:t>
            </a:r>
            <a:r>
              <a:rPr lang="ar-SA" dirty="0" err="1"/>
              <a:t>سليلوز</a:t>
            </a:r>
            <a:r>
              <a:rPr lang="ar-SA" dirty="0"/>
              <a:t> ) </a:t>
            </a:r>
            <a:endParaRPr lang="en-US" dirty="0"/>
          </a:p>
          <a:p>
            <a:r>
              <a:rPr lang="ar-SA" dirty="0"/>
              <a:t>ـ تخزن غذائها على شكل </a:t>
            </a:r>
            <a:r>
              <a:rPr lang="ar-SA" dirty="0" err="1"/>
              <a:t>كربوهيدرات</a:t>
            </a:r>
            <a:r>
              <a:rPr lang="ar-SA" dirty="0"/>
              <a:t> ( نشا)</a:t>
            </a:r>
            <a:endParaRPr lang="en-US" dirty="0"/>
          </a:p>
          <a:p>
            <a:r>
              <a:rPr lang="ar-SA" dirty="0"/>
              <a:t>ـ تعيش معظمها في المياه العذبة </a:t>
            </a:r>
            <a:r>
              <a:rPr lang="ar-SA" dirty="0" err="1"/>
              <a:t>و</a:t>
            </a:r>
            <a:r>
              <a:rPr lang="ar-SA" dirty="0"/>
              <a:t> بعضها في المالحة </a:t>
            </a:r>
            <a:endParaRPr lang="en-US" dirty="0"/>
          </a:p>
          <a:p>
            <a:r>
              <a:rPr lang="ar-SA" dirty="0"/>
              <a:t> </a:t>
            </a:r>
            <a:endParaRPr lang="en-US" dirty="0"/>
          </a:p>
          <a:p>
            <a:r>
              <a:rPr lang="ar-SA" b="1" dirty="0"/>
              <a:t>= </a:t>
            </a:r>
            <a:r>
              <a:rPr lang="ar-SA" b="1" dirty="0" err="1"/>
              <a:t>امثلة</a:t>
            </a:r>
            <a:r>
              <a:rPr lang="ar-SA" b="1" dirty="0"/>
              <a:t> :</a:t>
            </a:r>
            <a:r>
              <a:rPr lang="ar-SA" dirty="0"/>
              <a:t> </a:t>
            </a:r>
            <a:r>
              <a:rPr lang="ar-SA" b="1" dirty="0"/>
              <a:t>1ـ </a:t>
            </a:r>
            <a:r>
              <a:rPr lang="ar-SA" b="1" dirty="0" err="1"/>
              <a:t>الدسميد</a:t>
            </a:r>
            <a:r>
              <a:rPr lang="ar-SA" b="1" dirty="0"/>
              <a:t> :</a:t>
            </a:r>
            <a:r>
              <a:rPr lang="ar-SA" dirty="0"/>
              <a:t> وحيد خلية </a:t>
            </a:r>
            <a:endParaRPr lang="en-US" dirty="0"/>
          </a:p>
          <a:p>
            <a:r>
              <a:rPr lang="ar-SA" dirty="0"/>
              <a:t>            </a:t>
            </a:r>
            <a:r>
              <a:rPr lang="ar-SA" b="1" dirty="0"/>
              <a:t>2 </a:t>
            </a:r>
            <a:r>
              <a:rPr lang="ar-SA" b="1" dirty="0" err="1"/>
              <a:t>ـ</a:t>
            </a:r>
            <a:r>
              <a:rPr lang="ar-SA" b="1" dirty="0"/>
              <a:t> </a:t>
            </a:r>
            <a:r>
              <a:rPr lang="ar-SA" b="1" dirty="0" err="1"/>
              <a:t>السبيروجيرا</a:t>
            </a:r>
            <a:r>
              <a:rPr lang="ar-SA" b="1" dirty="0"/>
              <a:t> :</a:t>
            </a:r>
            <a:r>
              <a:rPr lang="ar-SA" dirty="0"/>
              <a:t> عديد خلايا </a:t>
            </a:r>
            <a:endParaRPr lang="en-US" dirty="0"/>
          </a:p>
          <a:p>
            <a:r>
              <a:rPr lang="ar-SA" dirty="0"/>
              <a:t>            </a:t>
            </a:r>
            <a:r>
              <a:rPr lang="ar-SA" b="1" dirty="0"/>
              <a:t>3 </a:t>
            </a:r>
            <a:r>
              <a:rPr lang="ar-SA" b="1" dirty="0" err="1"/>
              <a:t>ـ</a:t>
            </a:r>
            <a:r>
              <a:rPr lang="ar-SA" b="1" dirty="0"/>
              <a:t> </a:t>
            </a:r>
            <a:r>
              <a:rPr lang="ar-SA" b="1" dirty="0" err="1"/>
              <a:t>فولفكس</a:t>
            </a:r>
            <a:r>
              <a:rPr lang="ar-SA" b="1" dirty="0"/>
              <a:t>:</a:t>
            </a:r>
            <a:r>
              <a:rPr lang="ar-SA" dirty="0"/>
              <a:t> على شكل مستعمرة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err="1" smtClean="0"/>
              <a:t>الفولفكس</a:t>
            </a:r>
            <a:r>
              <a:rPr lang="ar-SA" dirty="0" smtClean="0"/>
              <a:t>  </a:t>
            </a:r>
            <a:r>
              <a:rPr lang="ar-SA" dirty="0" err="1" smtClean="0"/>
              <a:t>الاسبيروجيرا</a:t>
            </a:r>
            <a:r>
              <a:rPr lang="ar-SA" dirty="0" smtClean="0"/>
              <a:t>  </a:t>
            </a:r>
            <a:r>
              <a:rPr lang="ar-SA" dirty="0" err="1" smtClean="0"/>
              <a:t>الدسميد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71678"/>
            <a:ext cx="82296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ar-SA" b="1" dirty="0" smtClean="0"/>
              <a:t>* الطحالب الحمراء 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ـ </a:t>
            </a:r>
            <a:r>
              <a:rPr lang="ar-SA" dirty="0"/>
              <a:t>عديدة خلايا </a:t>
            </a:r>
            <a:endParaRPr lang="en-US" dirty="0"/>
          </a:p>
          <a:p>
            <a:r>
              <a:rPr lang="ar-SA" dirty="0"/>
              <a:t>ـ تحتوي على الكلوروفيل + صبغة </a:t>
            </a:r>
            <a:r>
              <a:rPr lang="ar-SA" dirty="0" err="1"/>
              <a:t>فيكوبلن</a:t>
            </a:r>
            <a:r>
              <a:rPr lang="ar-SA" dirty="0"/>
              <a:t> ( التي تكسبها اللون الأحمر </a:t>
            </a:r>
            <a:r>
              <a:rPr lang="ar-SA" dirty="0" err="1"/>
              <a:t>و</a:t>
            </a:r>
            <a:r>
              <a:rPr lang="ar-SA" dirty="0"/>
              <a:t> تمتص الضوء في </a:t>
            </a:r>
            <a:endParaRPr lang="en-US" dirty="0"/>
          </a:p>
          <a:p>
            <a:r>
              <a:rPr lang="ar-SA" dirty="0"/>
              <a:t> أعماق الماء 100 متر أو </a:t>
            </a:r>
            <a:r>
              <a:rPr lang="ar-SA" dirty="0" err="1"/>
              <a:t>اكثر</a:t>
            </a:r>
            <a:r>
              <a:rPr lang="ar-SA" dirty="0"/>
              <a:t> ) </a:t>
            </a:r>
            <a:endParaRPr lang="en-US" dirty="0"/>
          </a:p>
          <a:p>
            <a:r>
              <a:rPr lang="ar-SA" dirty="0"/>
              <a:t>ـ جدارها الخلوي ( </a:t>
            </a:r>
            <a:r>
              <a:rPr lang="ar-SA" dirty="0" err="1"/>
              <a:t>السليلوزي</a:t>
            </a:r>
            <a:r>
              <a:rPr lang="ar-SA" dirty="0"/>
              <a:t> ) يحتوي على كربونات كالسيوم وبالتالي تسهم في تكوين الشعب المرجانية </a:t>
            </a:r>
            <a:endParaRPr lang="en-US" dirty="0"/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ar-SA" dirty="0" smtClean="0"/>
              <a:t>طحالب حمراء </a:t>
            </a:r>
            <a:endParaRPr lang="ar-SA" dirty="0"/>
          </a:p>
        </p:txBody>
      </p:sp>
      <p:pic>
        <p:nvPicPr>
          <p:cNvPr id="4" name="عنصر نائب للمحتوى 3" descr="attach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928803"/>
            <a:ext cx="3286148" cy="4054590"/>
          </a:xfrm>
        </p:spPr>
      </p:pic>
      <p:pic>
        <p:nvPicPr>
          <p:cNvPr id="1026" name="Picture 2" descr="C:\Users\newtech\Pictures\6433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4745184" cy="4028059"/>
          </a:xfrm>
          <a:prstGeom prst="rect">
            <a:avLst/>
          </a:prstGeom>
          <a:noFill/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ar-SA" sz="4400" b="1" dirty="0" smtClean="0"/>
              <a:t>س1/ اذكر خصائص </a:t>
            </a:r>
            <a:r>
              <a:rPr lang="ar-SA" sz="4400" b="1" dirty="0" err="1" smtClean="0"/>
              <a:t>الطلائعيات</a:t>
            </a:r>
            <a:r>
              <a:rPr lang="ar-SA" sz="4400" b="1" dirty="0" smtClean="0"/>
              <a:t> الشبيهة </a:t>
            </a:r>
            <a:r>
              <a:rPr lang="ar-SA" sz="4400" b="1" dirty="0" smtClean="0"/>
              <a:t>بالنباتات ( الطحالب) </a:t>
            </a:r>
            <a:endParaRPr lang="ar-SA" sz="4400" b="1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س/ اذكر فوائد واستخدامات الطحالب .</a:t>
            </a:r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dirty="0" smtClean="0"/>
              <a:t>{ استعمالات الطحالب }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77432"/>
            <a:ext cx="8229600" cy="397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M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ar-SA" b="1" dirty="0" smtClean="0"/>
              <a:t>{ دورة حياة الطحالب }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b="1" dirty="0" smtClean="0"/>
              <a:t>ـ  </a:t>
            </a:r>
            <a:r>
              <a:rPr lang="ar-SA" b="1" dirty="0"/>
              <a:t>تكاثرها :</a:t>
            </a:r>
            <a:r>
              <a:rPr lang="ar-SA" dirty="0"/>
              <a:t> </a:t>
            </a:r>
            <a:endParaRPr lang="en-US" dirty="0"/>
          </a:p>
          <a:p>
            <a:r>
              <a:rPr lang="ar-SA" b="1" dirty="0"/>
              <a:t>أ  </a:t>
            </a:r>
            <a:r>
              <a:rPr lang="ar-SA" b="1" dirty="0" err="1"/>
              <a:t>ـ</a:t>
            </a:r>
            <a:r>
              <a:rPr lang="ar-SA" b="1" dirty="0"/>
              <a:t>  جنسي </a:t>
            </a:r>
            <a:endParaRPr lang="en-US" dirty="0"/>
          </a:p>
          <a:p>
            <a:r>
              <a:rPr lang="ar-SA" b="1" dirty="0"/>
              <a:t>ب </a:t>
            </a:r>
            <a:r>
              <a:rPr lang="ar-SA" b="1" dirty="0" err="1"/>
              <a:t>ـ</a:t>
            </a:r>
            <a:r>
              <a:rPr lang="ar-SA" b="1" dirty="0"/>
              <a:t> لا جنسي :</a:t>
            </a:r>
            <a:r>
              <a:rPr lang="ar-SA" dirty="0"/>
              <a:t> بالتجزؤ ( التفتت ) حيث يتجزأ الطحلب العديد إلى أجزاء كل جزء </a:t>
            </a:r>
            <a:endParaRPr lang="en-US" dirty="0"/>
          </a:p>
          <a:p>
            <a:r>
              <a:rPr lang="ar-SA" dirty="0"/>
              <a:t>                    ينمو ليكون طحلب جديد </a:t>
            </a:r>
            <a:endParaRPr lang="en-US" dirty="0"/>
          </a:p>
          <a:p>
            <a:r>
              <a:rPr lang="ar-SA" dirty="0"/>
              <a:t> </a:t>
            </a:r>
            <a:endParaRPr lang="en-US" dirty="0"/>
          </a:p>
          <a:p>
            <a:r>
              <a:rPr lang="ar-SA" dirty="0"/>
              <a:t> </a:t>
            </a:r>
            <a:endParaRPr lang="en-US" dirty="0"/>
          </a:p>
          <a:p>
            <a:r>
              <a:rPr lang="ar-SA" b="1" dirty="0"/>
              <a:t>* ملاحظة :</a:t>
            </a:r>
            <a:endParaRPr lang="en-US" dirty="0"/>
          </a:p>
          <a:p>
            <a:r>
              <a:rPr lang="ar-SA" dirty="0"/>
              <a:t>تتضمن دورة الحياة في الطحالب ظاهرة تعاقب الأجيال . انظر الكتاب شكل 19ـ4 صفحة 92</a:t>
            </a:r>
            <a:endParaRPr lang="en-US" dirty="0"/>
          </a:p>
          <a:p>
            <a:r>
              <a:rPr lang="ar-SA" b="1" dirty="0"/>
              <a:t>* تعاقب ( تبادل)الأجيال : </a:t>
            </a:r>
            <a:endParaRPr lang="en-US" dirty="0"/>
          </a:p>
          <a:p>
            <a:r>
              <a:rPr lang="ar-SA" dirty="0"/>
              <a:t>هي دورة الحياة التكاثرية التي يتم فيها التبادل بين جيل النبات </a:t>
            </a:r>
            <a:r>
              <a:rPr lang="ar-SA" dirty="0" err="1"/>
              <a:t>البوغي</a:t>
            </a:r>
            <a:r>
              <a:rPr lang="ar-SA" dirty="0"/>
              <a:t> ( </a:t>
            </a:r>
            <a:r>
              <a:rPr lang="en-US" dirty="0"/>
              <a:t>2N</a:t>
            </a:r>
            <a:r>
              <a:rPr lang="ar-SA" dirty="0"/>
              <a:t>) ثنائي العدد </a:t>
            </a:r>
            <a:r>
              <a:rPr lang="ar-SA" dirty="0" err="1"/>
              <a:t>الكروموسومي</a:t>
            </a:r>
            <a:r>
              <a:rPr lang="ar-SA" dirty="0"/>
              <a:t> و بين جيل النبات </a:t>
            </a:r>
            <a:r>
              <a:rPr lang="ar-SA" dirty="0" err="1"/>
              <a:t>المشيجي</a:t>
            </a:r>
            <a:r>
              <a:rPr lang="ar-SA" dirty="0"/>
              <a:t> ( </a:t>
            </a:r>
            <a:r>
              <a:rPr lang="en-US" dirty="0"/>
              <a:t>1N</a:t>
            </a:r>
            <a:r>
              <a:rPr lang="ar-SA" dirty="0"/>
              <a:t>) أحادي العدد </a:t>
            </a:r>
            <a:r>
              <a:rPr lang="ar-SA" dirty="0" err="1"/>
              <a:t>الكروموسومي</a:t>
            </a:r>
            <a:r>
              <a:rPr lang="ar-SA" dirty="0"/>
              <a:t> .</a:t>
            </a:r>
            <a:endParaRPr lang="en-US" dirty="0"/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تبادل </a:t>
            </a:r>
            <a:r>
              <a:rPr lang="ar-SA" dirty="0" err="1" smtClean="0"/>
              <a:t>الاجيال</a:t>
            </a:r>
            <a:r>
              <a:rPr lang="ar-SA" dirty="0" smtClean="0"/>
              <a:t> في الطحالب </a:t>
            </a:r>
            <a:endParaRPr lang="ar-SA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7918352" cy="5149089"/>
          </a:xfrm>
          <a:prstGeom prst="rect">
            <a:avLst/>
          </a:prstGeom>
          <a:noFill/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dirty="0" smtClean="0"/>
              <a:t>** </a:t>
            </a:r>
            <a:r>
              <a:rPr lang="ar-SA" b="1" dirty="0" err="1" smtClean="0"/>
              <a:t>الطلائعيات</a:t>
            </a:r>
            <a:r>
              <a:rPr lang="ar-SA" b="1" dirty="0" smtClean="0"/>
              <a:t> الشبيهة بالفطريات**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ar-SA" b="1" dirty="0" smtClean="0"/>
              <a:t>* </a:t>
            </a:r>
            <a:r>
              <a:rPr lang="ar-SA" b="1" dirty="0"/>
              <a:t>الفطريات الغروي : </a:t>
            </a:r>
            <a:endParaRPr lang="en-US" dirty="0"/>
          </a:p>
          <a:p>
            <a:r>
              <a:rPr lang="ar-SA" dirty="0"/>
              <a:t>ـ تغذيتها : غير ذاتية حيث تمتص المواد المتحللة من الجدار الخلوي مثل الفطريات  </a:t>
            </a:r>
            <a:endParaRPr lang="en-US" dirty="0"/>
          </a:p>
          <a:p>
            <a:r>
              <a:rPr lang="ar-SA" dirty="0"/>
              <a:t>ـ جدارها الخلوي : يحتوي علي </a:t>
            </a:r>
            <a:r>
              <a:rPr lang="ar-SA" dirty="0" err="1"/>
              <a:t>السليلوز</a:t>
            </a:r>
            <a:r>
              <a:rPr lang="ar-SA" dirty="0"/>
              <a:t> على خلاف الفطريات الذي يحتوي على </a:t>
            </a:r>
            <a:r>
              <a:rPr lang="ar-SA" dirty="0" err="1"/>
              <a:t>الكايتين</a:t>
            </a:r>
            <a:r>
              <a:rPr lang="ar-SA" dirty="0"/>
              <a:t> </a:t>
            </a:r>
            <a:endParaRPr lang="en-US" dirty="0"/>
          </a:p>
          <a:p>
            <a:r>
              <a:rPr lang="ar-SA" dirty="0"/>
              <a:t>ـ لها ألوان مختلفة ( أصفر ،أحمر، ازرق ، برتقالي )  </a:t>
            </a:r>
            <a:endParaRPr lang="en-US" dirty="0"/>
          </a:p>
          <a:p>
            <a:r>
              <a:rPr lang="ar-SA" dirty="0"/>
              <a:t>ـتنقسم إلى مجموعتين ( الفطريات الخلوية </a:t>
            </a:r>
            <a:r>
              <a:rPr lang="ar-SA" dirty="0" err="1"/>
              <a:t>ـ</a:t>
            </a:r>
            <a:r>
              <a:rPr lang="ar-SA" dirty="0"/>
              <a:t> الفطريات </a:t>
            </a:r>
            <a:r>
              <a:rPr lang="ar-SA" dirty="0" err="1"/>
              <a:t>اللاخلوية</a:t>
            </a:r>
            <a:r>
              <a:rPr lang="ar-SA" dirty="0"/>
              <a:t> ) </a:t>
            </a:r>
            <a:endParaRPr lang="en-US" dirty="0"/>
          </a:p>
          <a:p>
            <a:r>
              <a:rPr lang="ar-SA" dirty="0"/>
              <a:t> </a:t>
            </a:r>
            <a:endParaRPr lang="en-US" dirty="0"/>
          </a:p>
          <a:p>
            <a:r>
              <a:rPr lang="ar-SA" b="1" dirty="0"/>
              <a:t>* الفطر المائي </a:t>
            </a:r>
            <a:r>
              <a:rPr lang="ar-SA" b="1" dirty="0" err="1"/>
              <a:t>و</a:t>
            </a:r>
            <a:r>
              <a:rPr lang="ar-SA" b="1" dirty="0"/>
              <a:t> البياض </a:t>
            </a:r>
            <a:r>
              <a:rPr lang="ar-SA" b="1" dirty="0" err="1"/>
              <a:t>الزغبي</a:t>
            </a:r>
            <a:r>
              <a:rPr lang="ar-SA" b="1" dirty="0"/>
              <a:t> : </a:t>
            </a:r>
            <a:endParaRPr lang="en-US" dirty="0"/>
          </a:p>
          <a:p>
            <a:r>
              <a:rPr lang="ar-SA" dirty="0"/>
              <a:t>ـ تعيش في الماء </a:t>
            </a:r>
            <a:r>
              <a:rPr lang="ar-SA" dirty="0" err="1"/>
              <a:t>و</a:t>
            </a:r>
            <a:r>
              <a:rPr lang="ar-SA" dirty="0"/>
              <a:t> الأماكن الرطبة </a:t>
            </a:r>
            <a:endParaRPr lang="en-US" dirty="0"/>
          </a:p>
          <a:p>
            <a:r>
              <a:rPr lang="ar-SA" dirty="0"/>
              <a:t>ـ تغذيتها : تحصل على غذائها من مخلوقات </a:t>
            </a:r>
            <a:r>
              <a:rPr lang="ar-SA" dirty="0" err="1"/>
              <a:t>اخرى</a:t>
            </a:r>
            <a:r>
              <a:rPr lang="ar-SA" dirty="0"/>
              <a:t> أو تمتصه من الماء أو التربة </a:t>
            </a:r>
            <a:endParaRPr lang="en-US" dirty="0"/>
          </a:p>
          <a:p>
            <a:r>
              <a:rPr lang="ar-SA" dirty="0"/>
              <a:t>ـ تشبه الفطريات في طريقة حصولها على الغذاء </a:t>
            </a:r>
            <a:r>
              <a:rPr lang="ar-SA" dirty="0" err="1"/>
              <a:t>و</a:t>
            </a:r>
            <a:r>
              <a:rPr lang="ar-SA" dirty="0"/>
              <a:t> لكنها تختلف عنها في تركيب جدارها الخلوي </a:t>
            </a:r>
            <a:endParaRPr lang="en-US" dirty="0"/>
          </a:p>
          <a:p>
            <a:r>
              <a:rPr lang="ar-SA" dirty="0"/>
              <a:t>ـ من أضرار البياض </a:t>
            </a:r>
            <a:r>
              <a:rPr lang="ar-SA" dirty="0" err="1"/>
              <a:t>الزغبي</a:t>
            </a:r>
            <a:r>
              <a:rPr lang="ar-SA" dirty="0"/>
              <a:t> أنه يدمر محصول البطاطس .</a:t>
            </a:r>
            <a:endParaRPr lang="en-US" dirty="0"/>
          </a:p>
          <a:p>
            <a:r>
              <a:rPr lang="ar-SA" dirty="0"/>
              <a:t> </a:t>
            </a:r>
            <a:endParaRPr lang="en-US" dirty="0"/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55333" y="2248870"/>
            <a:ext cx="4233333" cy="3228622"/>
          </a:xfrm>
          <a:prstGeom prst="rect">
            <a:avLst/>
          </a:prstGeom>
          <a:noFill/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0266" y="1769092"/>
            <a:ext cx="5723467" cy="4188178"/>
          </a:xfrm>
          <a:prstGeom prst="rect">
            <a:avLst/>
          </a:prstGeom>
          <a:noFill/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2064"/>
            <a:ext cx="8229600" cy="3462234"/>
          </a:xfrm>
          <a:prstGeom prst="rect">
            <a:avLst/>
          </a:prstGeom>
          <a:noFill/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الطحالب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b="1" i="1" dirty="0"/>
              <a:t>ـ تعتبر الطحالب من </a:t>
            </a:r>
            <a:r>
              <a:rPr lang="ar-SA" b="1" i="1" dirty="0" err="1"/>
              <a:t>الطلائعيات</a:t>
            </a:r>
            <a:r>
              <a:rPr lang="ar-SA" b="1" i="1" dirty="0"/>
              <a:t> و هي تختلف عن النباتات في ( أنها لا تحتوي على جذور أو  </a:t>
            </a:r>
            <a:r>
              <a:rPr lang="ar-SA" b="1" i="1" dirty="0" smtClean="0"/>
              <a:t> </a:t>
            </a:r>
            <a:r>
              <a:rPr lang="ar-SA" b="1" i="1" dirty="0"/>
              <a:t>سيقان أو أوراق أو تراكيب كالتي في النبات )</a:t>
            </a:r>
            <a:endParaRPr lang="en-US" b="1" i="1" dirty="0"/>
          </a:p>
          <a:p>
            <a:r>
              <a:rPr lang="ar-SA" b="1" i="1" dirty="0"/>
              <a:t>ـ تحتوي على صبغة الكلوروفيل  + </a:t>
            </a:r>
            <a:r>
              <a:rPr lang="ar-SA" b="1" i="1" dirty="0" err="1"/>
              <a:t>صبغات</a:t>
            </a:r>
            <a:r>
              <a:rPr lang="ar-SA" b="1" i="1" dirty="0"/>
              <a:t> ثانوية أخرى تمتص أطوالاً مختلفة من الضوء </a:t>
            </a:r>
            <a:r>
              <a:rPr lang="ar-SA" b="1" i="1" dirty="0" smtClean="0"/>
              <a:t>مما </a:t>
            </a:r>
            <a:r>
              <a:rPr lang="ar-SA" b="1" i="1" dirty="0"/>
              <a:t>يجعلها ذات ألوان مختلفة </a:t>
            </a:r>
            <a:endParaRPr lang="en-US" b="1" i="1" dirty="0"/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5400" b="1" dirty="0" smtClean="0"/>
              <a:t>تنوع الطحالب 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/>
              <a:t>ـ تصنف بناءً على ثلاث خصائص وهي ( نوع الكلوروفيل </a:t>
            </a:r>
            <a:r>
              <a:rPr lang="ar-SA" b="1" dirty="0" err="1" smtClean="0"/>
              <a:t>و</a:t>
            </a:r>
            <a:r>
              <a:rPr lang="ar-SA" b="1" dirty="0" smtClean="0"/>
              <a:t> </a:t>
            </a:r>
            <a:r>
              <a:rPr lang="ar-SA" b="1" dirty="0" err="1" smtClean="0"/>
              <a:t>الصبغات</a:t>
            </a:r>
            <a:r>
              <a:rPr lang="ar-SA" b="1" dirty="0" smtClean="0"/>
              <a:t> الثانوية ، طريقة تخزين </a:t>
            </a:r>
            <a:r>
              <a:rPr lang="ar-SA" b="1" dirty="0" smtClean="0"/>
              <a:t>الغذاء </a:t>
            </a:r>
            <a:r>
              <a:rPr lang="ar-SA" b="1" dirty="0" smtClean="0"/>
              <a:t>، تركيب الجدار ) إلى مجموعات وهي :</a:t>
            </a:r>
            <a:endParaRPr lang="en-US" b="1" dirty="0" smtClean="0"/>
          </a:p>
          <a:p>
            <a:r>
              <a:rPr lang="ar-SA" b="1" dirty="0" smtClean="0"/>
              <a:t> ( </a:t>
            </a:r>
            <a:r>
              <a:rPr lang="ar-SA" b="1" dirty="0" err="1" smtClean="0"/>
              <a:t>الدياتومات</a:t>
            </a:r>
            <a:r>
              <a:rPr lang="ar-SA" b="1" dirty="0" smtClean="0"/>
              <a:t> ، </a:t>
            </a:r>
            <a:r>
              <a:rPr lang="ar-SA" b="1" dirty="0" err="1" smtClean="0"/>
              <a:t>السوطيات</a:t>
            </a:r>
            <a:r>
              <a:rPr lang="ar-SA" b="1" dirty="0" smtClean="0"/>
              <a:t> الدوارة </a:t>
            </a:r>
            <a:r>
              <a:rPr lang="ar-SA" b="1" dirty="0" err="1" smtClean="0"/>
              <a:t>ن</a:t>
            </a:r>
            <a:r>
              <a:rPr lang="ar-SA" b="1" dirty="0" smtClean="0"/>
              <a:t> </a:t>
            </a:r>
            <a:r>
              <a:rPr lang="ar-SA" b="1" dirty="0" err="1" smtClean="0"/>
              <a:t>اليوجلينات</a:t>
            </a:r>
            <a:r>
              <a:rPr lang="ar-SA" b="1" dirty="0" smtClean="0"/>
              <a:t> </a:t>
            </a:r>
            <a:r>
              <a:rPr lang="ar-SA" b="1" dirty="0" smtClean="0"/>
              <a:t>الطحالب </a:t>
            </a:r>
            <a:r>
              <a:rPr lang="ar-SA" b="1" dirty="0" smtClean="0"/>
              <a:t>الذهبية ، الطحالب البنية ، الطحالب </a:t>
            </a:r>
            <a:r>
              <a:rPr lang="ar-SA" b="1" dirty="0" smtClean="0"/>
              <a:t>الخضراء </a:t>
            </a:r>
            <a:r>
              <a:rPr lang="ar-SA" b="1" dirty="0" smtClean="0"/>
              <a:t>، الطحالب الحمراء ) .</a:t>
            </a:r>
            <a:endParaRPr lang="en-US" b="1" dirty="0" smtClean="0"/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-571535" y="1571612"/>
          <a:ext cx="9715536" cy="468632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240731"/>
                <a:gridCol w="1015683"/>
                <a:gridCol w="1243187"/>
                <a:gridCol w="1243187"/>
                <a:gridCol w="1243187"/>
                <a:gridCol w="1243187"/>
                <a:gridCol w="1243187"/>
                <a:gridCol w="1243187"/>
              </a:tblGrid>
              <a:tr h="234316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/>
                        <a:t>القسم</a:t>
                      </a:r>
                      <a:r>
                        <a:rPr lang="ar-SA" sz="3600" b="1" baseline="0" dirty="0" smtClean="0"/>
                        <a:t> </a:t>
                      </a:r>
                      <a:endParaRPr lang="ar-SA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 smtClean="0">
                          <a:solidFill>
                            <a:schemeClr val="tx1"/>
                          </a:solidFill>
                        </a:rPr>
                        <a:t>الدياتومات</a:t>
                      </a:r>
                      <a:r>
                        <a:rPr lang="ar-SA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</a:rPr>
                        <a:t>السوطيات</a:t>
                      </a:r>
                      <a:r>
                        <a:rPr lang="ar-SA" sz="2000" b="1" baseline="0" dirty="0" smtClean="0">
                          <a:solidFill>
                            <a:schemeClr val="tx1"/>
                          </a:solidFill>
                        </a:rPr>
                        <a:t> الدوارة 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</a:rPr>
                        <a:t>اليوجلينات</a:t>
                      </a:r>
                      <a:r>
                        <a:rPr lang="ar-SA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الطحالب</a:t>
                      </a:r>
                      <a:r>
                        <a:rPr lang="ar-SA" sz="2400" b="1" baseline="0" dirty="0" smtClean="0">
                          <a:solidFill>
                            <a:schemeClr val="tx1"/>
                          </a:solidFill>
                        </a:rPr>
                        <a:t> الذهبية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الطحالب</a:t>
                      </a:r>
                      <a:r>
                        <a:rPr lang="ar-SA" sz="2400" b="1" baseline="0" dirty="0" smtClean="0">
                          <a:solidFill>
                            <a:schemeClr val="tx1"/>
                          </a:solidFill>
                        </a:rPr>
                        <a:t> البنية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الطحالب الخضراء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الطحالب الحمراء 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4316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نوع الكلوروفيل </a:t>
                      </a:r>
                      <a:r>
                        <a:rPr lang="ar-SA" sz="2400" b="1" dirty="0" err="1" smtClean="0"/>
                        <a:t>والصبغات</a:t>
                      </a:r>
                      <a:r>
                        <a:rPr lang="ar-SA" sz="2400" b="1" dirty="0" smtClean="0"/>
                        <a:t> الثانوية </a:t>
                      </a:r>
                      <a:endParaRPr lang="ar-SA" sz="2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A" b="1" dirty="0" err="1" smtClean="0"/>
              <a:t>الدياتومات</a:t>
            </a:r>
            <a:r>
              <a:rPr lang="ar-SA" b="1" dirty="0" smtClean="0"/>
              <a:t> </a:t>
            </a:r>
            <a:r>
              <a:rPr lang="ar-SA" b="1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smtClean="0"/>
              <a:t>ـ </a:t>
            </a:r>
            <a:r>
              <a:rPr lang="ar-SA" dirty="0"/>
              <a:t>وحيدة خلية يتكون جسمها من نصفين غير متساويين ( </a:t>
            </a:r>
            <a:r>
              <a:rPr lang="ar-SA" dirty="0" smtClean="0"/>
              <a:t>صندوق وغطاء) </a:t>
            </a:r>
            <a:endParaRPr lang="en-US" dirty="0"/>
          </a:p>
          <a:p>
            <a:r>
              <a:rPr lang="ar-SA" dirty="0"/>
              <a:t>ـ تحتوي على الكلوروفيل + صبغة </a:t>
            </a:r>
            <a:r>
              <a:rPr lang="ar-SA" dirty="0" err="1"/>
              <a:t>الكاروتين</a:t>
            </a:r>
            <a:r>
              <a:rPr lang="ar-SA" dirty="0"/>
              <a:t> </a:t>
            </a:r>
            <a:endParaRPr lang="en-US" dirty="0"/>
          </a:p>
          <a:p>
            <a:r>
              <a:rPr lang="ar-SA" dirty="0"/>
              <a:t>ـ يخزن الغذاء على شكل زيوت ( مما يمكنها من الطفو على سطح الماء للقيام بعملية البناء </a:t>
            </a:r>
            <a:r>
              <a:rPr lang="ar-SA" dirty="0" smtClean="0"/>
              <a:t>الضوئي </a:t>
            </a:r>
            <a:r>
              <a:rPr lang="ar-SA" dirty="0"/>
              <a:t>)</a:t>
            </a:r>
            <a:endParaRPr lang="en-US" dirty="0"/>
          </a:p>
          <a:p>
            <a:r>
              <a:rPr lang="ar-SA" dirty="0"/>
              <a:t>ـ جدارها الخلوي يتكون من </a:t>
            </a:r>
            <a:r>
              <a:rPr lang="ar-SA" dirty="0" err="1"/>
              <a:t>السليلوز</a:t>
            </a:r>
            <a:r>
              <a:rPr lang="ar-SA" dirty="0"/>
              <a:t> + </a:t>
            </a:r>
            <a:r>
              <a:rPr lang="ar-SA" dirty="0" err="1"/>
              <a:t>السيليكا</a:t>
            </a:r>
            <a:r>
              <a:rPr lang="ar-SA" dirty="0"/>
              <a:t> ( حيث يبقى طويلاً بعد موتها مكوناً التربة </a:t>
            </a:r>
            <a:r>
              <a:rPr lang="ar-SA" dirty="0" smtClean="0"/>
              <a:t> </a:t>
            </a:r>
            <a:r>
              <a:rPr lang="ar-SA" dirty="0" err="1"/>
              <a:t>الدياتومية</a:t>
            </a:r>
            <a:r>
              <a:rPr lang="ar-SA" dirty="0"/>
              <a:t> التي تستخدم في تلميع الفلزات </a:t>
            </a:r>
            <a:r>
              <a:rPr lang="ar-SA" dirty="0" err="1"/>
              <a:t>و</a:t>
            </a:r>
            <a:r>
              <a:rPr lang="ar-SA" dirty="0"/>
              <a:t> تبييض الأسنان </a:t>
            </a:r>
            <a:r>
              <a:rPr lang="ar-SA" dirty="0" err="1"/>
              <a:t>و</a:t>
            </a:r>
            <a:r>
              <a:rPr lang="ar-SA" dirty="0"/>
              <a:t> ..... الخ ) </a:t>
            </a:r>
            <a:endParaRPr lang="en-US" dirty="0"/>
          </a:p>
          <a:p>
            <a:r>
              <a:rPr lang="ar-SA" dirty="0"/>
              <a:t> ـ تكاثرها : ( جنسياً </a:t>
            </a:r>
            <a:r>
              <a:rPr lang="ar-SA" dirty="0" err="1"/>
              <a:t>و</a:t>
            </a:r>
            <a:r>
              <a:rPr lang="ar-SA" dirty="0"/>
              <a:t> لا جنسياً ) 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00201"/>
            <a:ext cx="7643866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dirty="0" smtClean="0"/>
              <a:t>* </a:t>
            </a:r>
            <a:r>
              <a:rPr lang="ar-SA" b="1" dirty="0" err="1" smtClean="0"/>
              <a:t>السوطيات</a:t>
            </a:r>
            <a:r>
              <a:rPr lang="ar-SA" b="1" dirty="0" smtClean="0"/>
              <a:t> الدوارة :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ـ </a:t>
            </a:r>
            <a:r>
              <a:rPr lang="ar-SA" dirty="0"/>
              <a:t>وحيدة خلية لها سوطان أحدهما متعامد على الآخر مما يساعدها على الحركة اللولبية في الماء </a:t>
            </a:r>
            <a:endParaRPr lang="en-US" dirty="0"/>
          </a:p>
          <a:p>
            <a:r>
              <a:rPr lang="ar-SA" dirty="0"/>
              <a:t>ـ جدارها الخلوي يتكون من </a:t>
            </a:r>
            <a:r>
              <a:rPr lang="ar-SA" dirty="0" err="1"/>
              <a:t>السليلوز</a:t>
            </a:r>
            <a:r>
              <a:rPr lang="ar-SA" dirty="0"/>
              <a:t> </a:t>
            </a:r>
            <a:endParaRPr lang="en-US" dirty="0"/>
          </a:p>
          <a:p>
            <a:r>
              <a:rPr lang="ar-SA" dirty="0"/>
              <a:t>ـ بعضها يشع ضوء </a:t>
            </a:r>
            <a:r>
              <a:rPr lang="ar-SA" dirty="0" smtClean="0"/>
              <a:t> ( مضيئة حيويا )</a:t>
            </a:r>
            <a:endParaRPr lang="en-US" dirty="0"/>
          </a:p>
          <a:p>
            <a:r>
              <a:rPr lang="ar-SA" dirty="0"/>
              <a:t>ـ بعضها ذاتية التغذية وبعضها غير ذاتية  ( متكافلة ) </a:t>
            </a:r>
            <a:endParaRPr lang="ar-SA" dirty="0" smtClean="0"/>
          </a:p>
          <a:p>
            <a:r>
              <a:rPr lang="ar-SA" dirty="0" smtClean="0"/>
              <a:t>تسبب ظاهرة المد </a:t>
            </a:r>
            <a:r>
              <a:rPr lang="ar-SA" dirty="0" err="1" smtClean="0"/>
              <a:t>الاحمر</a:t>
            </a:r>
            <a:r>
              <a:rPr lang="ar-SA" dirty="0" smtClean="0"/>
              <a:t> في فترة تكاثرها </a:t>
            </a:r>
            <a:endParaRPr lang="en-US" dirty="0"/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ظاهرة المد </a:t>
            </a:r>
            <a:r>
              <a:rPr lang="ar-SA" dirty="0" err="1" smtClean="0"/>
              <a:t>الاحمر</a:t>
            </a:r>
            <a:endParaRPr lang="ar-SA" dirty="0"/>
          </a:p>
        </p:txBody>
      </p:sp>
      <p:pic>
        <p:nvPicPr>
          <p:cNvPr id="5" name="عنصر نائب للمحتوى 4" descr="f79b0424fb8b2b392edfe3dbddce6b6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8001056" cy="5041550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أ/ علي آل عيسى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300</TotalTime>
  <Words>826</Words>
  <Application>Microsoft Office PowerPoint</Application>
  <PresentationFormat>عرض على الشاشة (3:4)‏</PresentationFormat>
  <Paragraphs>125</Paragraphs>
  <Slides>27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سمة Office</vt:lpstr>
      <vt:lpstr>الطلائعيات الشبيهة بالنباتات ( الطحالب)  </vt:lpstr>
      <vt:lpstr>الشريحة 2</vt:lpstr>
      <vt:lpstr>الطحالب</vt:lpstr>
      <vt:lpstr>تنوع الطحالب </vt:lpstr>
      <vt:lpstr>الشريحة 5</vt:lpstr>
      <vt:lpstr>الدياتومات :  </vt:lpstr>
      <vt:lpstr>الشريحة 7</vt:lpstr>
      <vt:lpstr>* السوطيات الدوارة :  </vt:lpstr>
      <vt:lpstr>ظاهرة المد الاحمر</vt:lpstr>
      <vt:lpstr>* اليوجلينات :  </vt:lpstr>
      <vt:lpstr>مثال ( اليوجلينا )  </vt:lpstr>
      <vt:lpstr>الطحالب الذهبية :  </vt:lpstr>
      <vt:lpstr>* الطحالب الذهبية :  </vt:lpstr>
      <vt:lpstr>الطحالب البنية </vt:lpstr>
      <vt:lpstr>طحلب عشب البحر </vt:lpstr>
      <vt:lpstr>* الطحالب الخضراء :  </vt:lpstr>
      <vt:lpstr>الفولفكس  الاسبيروجيرا  الدسميد </vt:lpstr>
      <vt:lpstr>* الطحالب الحمراء : </vt:lpstr>
      <vt:lpstr>طحالب حمراء </vt:lpstr>
      <vt:lpstr>س/ اذكر فوائد واستخدامات الطحالب .</vt:lpstr>
      <vt:lpstr>{ استعمالات الطحالب }  </vt:lpstr>
      <vt:lpstr>{ دورة حياة الطحالب } </vt:lpstr>
      <vt:lpstr>تبادل الاجيال في الطحالب </vt:lpstr>
      <vt:lpstr>** الطلائعيات الشبيهة بالفطريات** </vt:lpstr>
      <vt:lpstr>الشريحة 25</vt:lpstr>
      <vt:lpstr>الشريحة 26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 الطلائعيات الشبيهة بالنباتات ( الطحالب) **</dc:title>
  <dc:creator>newtech</dc:creator>
  <cp:lastModifiedBy>newtech</cp:lastModifiedBy>
  <cp:revision>24</cp:revision>
  <dcterms:created xsi:type="dcterms:W3CDTF">2015-11-16T12:10:55Z</dcterms:created>
  <dcterms:modified xsi:type="dcterms:W3CDTF">2015-11-16T17:14:54Z</dcterms:modified>
</cp:coreProperties>
</file>