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custDataLst>
    <p:tags r:id="rId11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49" d="100"/>
          <a:sy n="49" d="100"/>
        </p:scale>
        <p:origin x="-108" y="-1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22CAAF-03CB-4C7D-8BB7-C157CD2ECDF0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0B95D31-8703-45A2-BADD-FA18CCFAFFE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3867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تحديد العملية المناسبة </a:t>
            </a: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590800" y="762000"/>
            <a:ext cx="5715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يحتوي جسم الطفل على 300 عظمة ، بينما يحتوي جسم الرجل على 206 عظمات ؛ وذلك لأنه يتم التحام بعض العظام مع بعضها في أثناء نمو الجسم لتشكل عظاما قوية 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68" y="751114"/>
            <a:ext cx="1927116" cy="1658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9"/>
          <p:cNvSpPr txBox="1"/>
          <p:nvPr/>
        </p:nvSpPr>
        <p:spPr>
          <a:xfrm>
            <a:off x="609600" y="2331660"/>
            <a:ext cx="7696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سوف أحدد العملية المناسبة ( الجمع أو الطرح ) لأحل المسائل :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36421" y="3124985"/>
            <a:ext cx="69110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كم يزيد عدد عظام جسم الطفل على عدد عظام جسم الرجل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387535" y="3729335"/>
            <a:ext cx="69110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« كم يزيد » الواردة في المسألة تعني استعمال الطرح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4" name="مخطط انسيابي: محطة طرفية 13"/>
          <p:cNvSpPr/>
          <p:nvPr/>
        </p:nvSpPr>
        <p:spPr>
          <a:xfrm>
            <a:off x="7620000" y="2840366"/>
            <a:ext cx="1518592" cy="569238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مثـــال </a:t>
            </a:r>
            <a:endParaRPr lang="ar-SA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645084" y="4330005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300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206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cxnSp>
        <p:nvCxnSpPr>
          <p:cNvPr id="16" name="رابط مستقيم 15"/>
          <p:cNvCxnSpPr/>
          <p:nvPr/>
        </p:nvCxnSpPr>
        <p:spPr>
          <a:xfrm>
            <a:off x="2194632" y="4437743"/>
            <a:ext cx="243768" cy="3628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>
            <a:off x="1981200" y="4473125"/>
            <a:ext cx="237746" cy="3274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مربع نص 17"/>
          <p:cNvSpPr txBox="1"/>
          <p:nvPr/>
        </p:nvSpPr>
        <p:spPr>
          <a:xfrm>
            <a:off x="1682496" y="4144981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10</a:t>
            </a:r>
            <a:endParaRPr lang="ar-SA" sz="2000" b="1" dirty="0">
              <a:solidFill>
                <a:srgbClr val="FF0000"/>
              </a:solidFill>
            </a:endParaRPr>
          </a:p>
        </p:txBody>
      </p:sp>
      <p:cxnSp>
        <p:nvCxnSpPr>
          <p:cNvPr id="19" name="رابط مستقيم 18"/>
          <p:cNvCxnSpPr/>
          <p:nvPr/>
        </p:nvCxnSpPr>
        <p:spPr>
          <a:xfrm>
            <a:off x="1911096" y="4191000"/>
            <a:ext cx="243768" cy="3628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مربع نص 19"/>
          <p:cNvSpPr txBox="1"/>
          <p:nvPr/>
        </p:nvSpPr>
        <p:spPr>
          <a:xfrm>
            <a:off x="1530096" y="3962400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9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057400" y="4191000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10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371600" y="4095690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447800" y="5435025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94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2754121" y="4636862"/>
            <a:ext cx="550671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إذن يحتوي جسم الطفل على 94 عظمة زيادة على ما يحتويه جسم الرجل .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5" name="Teardrop 8"/>
          <p:cNvSpPr/>
          <p:nvPr/>
        </p:nvSpPr>
        <p:spPr>
          <a:xfrm>
            <a:off x="43699" y="2540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06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/>
      <p:bldP spid="11" grpId="0"/>
      <p:bldP spid="12" grpId="0"/>
      <p:bldP spid="14" grpId="0" animBg="1"/>
      <p:bldP spid="15" grpId="0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تحديد العملية المناسبة </a:t>
            </a: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6705600" y="859733"/>
            <a:ext cx="1518592" cy="569238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مثـــال </a:t>
            </a:r>
            <a:endParaRPr lang="ar-SA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263949" y="1704906"/>
            <a:ext cx="669108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دفعت مريم 45 ريالا لشراء حذاء ، و 52 ريالا لشراء قطعة قماش . كم ريالا أنفقت مريم لشرائهما معا ؟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1387535" y="2743200"/>
            <a:ext cx="6911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كلمة « معا » تعني أنني سأجمع :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4067200" y="3200400"/>
            <a:ext cx="152400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prstClr val="black"/>
                </a:solidFill>
              </a:rPr>
              <a:t>   45 </a:t>
            </a:r>
          </a:p>
          <a:p>
            <a:r>
              <a:rPr lang="ar-SA" sz="3600" b="1" dirty="0" smtClean="0">
                <a:solidFill>
                  <a:prstClr val="black"/>
                </a:solidFill>
              </a:rPr>
              <a:t>+ 52 </a:t>
            </a:r>
          </a:p>
          <a:p>
            <a:r>
              <a:rPr lang="ar-SA" sz="3600" b="1" dirty="0" smtClean="0">
                <a:solidFill>
                  <a:prstClr val="black"/>
                </a:solidFill>
              </a:rPr>
              <a:t>ـــــــــــــ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3962400" y="4662338"/>
            <a:ext cx="154534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97 ريالا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990600" y="5511225"/>
            <a:ext cx="700314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إذن أنفقت مريم 97 لشراء الحذاء وقطعة القماش .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4" name="Teardrop 8"/>
          <p:cNvSpPr/>
          <p:nvPr/>
        </p:nvSpPr>
        <p:spPr>
          <a:xfrm>
            <a:off x="43699" y="2540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61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/>
      <p:bldP spid="11" grpId="0"/>
      <p:bldP spid="2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37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تحديد العملية المناسبة </a:t>
            </a: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20779" y="758018"/>
            <a:ext cx="632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أحدد أي العلميتين أنسب ( الجمع أو الطرح ) لحل المسألتين الآتيتين ، ثم أحلهما : 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05800" y="144780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1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1" y="1371600"/>
            <a:ext cx="77724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تحتاج سارة إلي جمع 225 طابعا تذكاريا للمشاركة في معرض المدرسة . فإذا جمعت حتى الآن 147 طابعا ، فكم طابعا ينقصها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209800" y="2362200"/>
            <a:ext cx="5715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الطرح ؛ 225 – 147 = 78 طابعا .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14" name="رابط مستقيم 13"/>
          <p:cNvCxnSpPr/>
          <p:nvPr/>
        </p:nvCxnSpPr>
        <p:spPr>
          <a:xfrm flipH="1">
            <a:off x="858890" y="29718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مستطيل مستدير الزوايا 14"/>
          <p:cNvSpPr/>
          <p:nvPr/>
        </p:nvSpPr>
        <p:spPr>
          <a:xfrm>
            <a:off x="8305799" y="304800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2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33400" y="3034605"/>
            <a:ext cx="77724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قام سعد وسعود بجمع </a:t>
            </a:r>
            <a:r>
              <a:rPr lang="ar-SA" sz="2800" b="1" dirty="0" err="1" smtClean="0">
                <a:solidFill>
                  <a:prstClr val="black"/>
                </a:solidFill>
              </a:rPr>
              <a:t>صدفات</a:t>
            </a:r>
            <a:r>
              <a:rPr lang="ar-SA" sz="2800" b="1" dirty="0" smtClean="0">
                <a:solidFill>
                  <a:prstClr val="black"/>
                </a:solidFill>
              </a:rPr>
              <a:t> من شاطئ البحر . فإذا جمع سعد 711 صدفة ، وجمع سعود 25 صدفة زيادة على ما جمع سعد . فكم صدفة جمع سعود ؟  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990600" y="4048780"/>
            <a:ext cx="44469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الجمع ؛ 711– 25 = 736 صدفة .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18" name="رابط مستقيم 17"/>
          <p:cNvCxnSpPr/>
          <p:nvPr/>
        </p:nvCxnSpPr>
        <p:spPr>
          <a:xfrm flipH="1">
            <a:off x="858889" y="46482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" name="مستطيل مستدير الزوايا 19"/>
          <p:cNvSpPr/>
          <p:nvPr/>
        </p:nvSpPr>
        <p:spPr>
          <a:xfrm>
            <a:off x="8305800" y="4805065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3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017307" y="4724400"/>
            <a:ext cx="599309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أذكر كلمتين أو تعبيرين أستعملهما لبيان أن الجمع هو ما أحتاج إليه لحل المسألة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2" name="وسيلة شرح بيضاوية 21"/>
          <p:cNvSpPr/>
          <p:nvPr/>
        </p:nvSpPr>
        <p:spPr>
          <a:xfrm>
            <a:off x="7008029" y="4724400"/>
            <a:ext cx="1205508" cy="457200"/>
          </a:xfrm>
          <a:prstGeom prst="wedgeEllipseCallout">
            <a:avLst>
              <a:gd name="adj1" fmla="val -30354"/>
              <a:gd name="adj2" fmla="val 5864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أتحدث </a:t>
            </a:r>
            <a:endParaRPr lang="ar-SA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2180771" y="5678507"/>
            <a:ext cx="5562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إجابة ممكنة : معا ، العدد الكلي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4" name="Teardrop 8"/>
          <p:cNvSpPr/>
          <p:nvPr/>
        </p:nvSpPr>
        <p:spPr>
          <a:xfrm>
            <a:off x="43699" y="2540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01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/>
      <p:bldP spid="11" grpId="0" animBg="1"/>
      <p:bldP spid="12" grpId="0"/>
      <p:bldP spid="13" grpId="0"/>
      <p:bldP spid="15" grpId="0" animBg="1"/>
      <p:bldP spid="16" grpId="0"/>
      <p:bldP spid="17" grpId="0"/>
      <p:bldP spid="20" grpId="0" animBg="1"/>
      <p:bldP spid="21" grpId="0"/>
      <p:bldP spid="22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تحديد العملية المناسبة </a:t>
            </a: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20779" y="758018"/>
            <a:ext cx="632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أحدد أي العلميتين أنسب ( الجمع أو الطرح ) لحل المسائل الآتية ، ثم أحل المسألة  : 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05800" y="144780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4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671316" y="1371600"/>
            <a:ext cx="46344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يظهر الجدول أدناه عدد الملصقات التشجيعية التي حصل عليها ثلاثة طلاب . ما العدد </a:t>
            </a:r>
            <a:r>
              <a:rPr lang="ar-SA" sz="2000" b="1" dirty="0" smtClean="0">
                <a:solidFill>
                  <a:prstClr val="black"/>
                </a:solidFill>
              </a:rPr>
              <a:t>الكلي</a:t>
            </a:r>
            <a:r>
              <a:rPr lang="ar-SA" sz="2400" b="1" dirty="0" smtClean="0">
                <a:solidFill>
                  <a:prstClr val="black"/>
                </a:solidFill>
              </a:rPr>
              <a:t> للملصقات التي حصل عليها وائل وخالد معا ؟ </a:t>
            </a: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784939"/>
              </p:ext>
            </p:extLst>
          </p:nvPr>
        </p:nvGraphicFramePr>
        <p:xfrm>
          <a:off x="1143000" y="1378857"/>
          <a:ext cx="2335348" cy="148336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167674"/>
                <a:gridCol w="1167674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الاسم 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الملصقات</a:t>
                      </a:r>
                      <a:r>
                        <a:rPr lang="ar-SA" baseline="0" dirty="0" smtClean="0"/>
                        <a:t> 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وائل 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44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خالد 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37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سعيد 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57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قلب 2"/>
          <p:cNvSpPr/>
          <p:nvPr/>
        </p:nvSpPr>
        <p:spPr>
          <a:xfrm>
            <a:off x="3200400" y="1219200"/>
            <a:ext cx="470916" cy="609600"/>
          </a:xfrm>
          <a:prstGeom prst="hear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3" name="قمر 12"/>
          <p:cNvSpPr/>
          <p:nvPr/>
        </p:nvSpPr>
        <p:spPr>
          <a:xfrm>
            <a:off x="855689" y="2084457"/>
            <a:ext cx="269821" cy="749082"/>
          </a:xfrm>
          <a:prstGeom prst="moon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4" name="نجمة ذات 5 نقاط 13"/>
          <p:cNvSpPr/>
          <p:nvPr/>
        </p:nvSpPr>
        <p:spPr>
          <a:xfrm>
            <a:off x="855689" y="1092199"/>
            <a:ext cx="404731" cy="732972"/>
          </a:xfrm>
          <a:prstGeom prst="star5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6" name="نجمة ذات 5 نقاط 15"/>
          <p:cNvSpPr/>
          <p:nvPr/>
        </p:nvSpPr>
        <p:spPr>
          <a:xfrm>
            <a:off x="3329069" y="2286000"/>
            <a:ext cx="404731" cy="732972"/>
          </a:xfrm>
          <a:prstGeom prst="star5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038600" y="2571929"/>
            <a:ext cx="419100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الجمع   44 + 37 = 81 ملصقا .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18" name="رابط مستقيم 17"/>
          <p:cNvCxnSpPr/>
          <p:nvPr/>
        </p:nvCxnSpPr>
        <p:spPr>
          <a:xfrm flipH="1">
            <a:off x="858890" y="32004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مستطيل مستدير الزوايا 18"/>
          <p:cNvSpPr/>
          <p:nvPr/>
        </p:nvSpPr>
        <p:spPr>
          <a:xfrm>
            <a:off x="8305799" y="33564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5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33400" y="3313093"/>
            <a:ext cx="77724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التقطت نورة 67 صورة لحيوانات ؛ منها 19 لطيور . ما عدد صور الحيوانات المتبقية ؟ 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1066799" y="3886200"/>
            <a:ext cx="419100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الطرح   67 – 19 = 48 صورة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914400" y="44958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مستطيل مستدير الزوايا 23"/>
          <p:cNvSpPr/>
          <p:nvPr/>
        </p:nvSpPr>
        <p:spPr>
          <a:xfrm>
            <a:off x="8305799" y="45756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6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533400" y="4532293"/>
            <a:ext cx="77724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وزع مدير المدرسة 677 بطاقة دعوة لحضور الحفل الختامي للمدرسة . فإذا كان عدد المقاعد في قاعة الحفل 800 مقعد ، فما عدد المقاعد المتبقة ؟ </a:t>
            </a:r>
          </a:p>
        </p:txBody>
      </p:sp>
      <p:sp>
        <p:nvSpPr>
          <p:cNvPr id="28" name="مربع نص 27"/>
          <p:cNvSpPr txBox="1"/>
          <p:nvPr/>
        </p:nvSpPr>
        <p:spPr>
          <a:xfrm>
            <a:off x="908563" y="5655678"/>
            <a:ext cx="470483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الطرح   800 – 677 = 123 مقعدا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6" name="Teardrop 8"/>
          <p:cNvSpPr/>
          <p:nvPr/>
        </p:nvSpPr>
        <p:spPr>
          <a:xfrm>
            <a:off x="43699" y="2540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91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/>
      <p:bldP spid="11" grpId="0" animBg="1"/>
      <p:bldP spid="12" grpId="0"/>
      <p:bldP spid="3" grpId="0" animBg="1"/>
      <p:bldP spid="13" grpId="0" animBg="1"/>
      <p:bldP spid="14" grpId="0" animBg="1"/>
      <p:bldP spid="16" grpId="0" animBg="1"/>
      <p:bldP spid="17" grpId="0"/>
      <p:bldP spid="19" grpId="0" animBg="1"/>
      <p:bldP spid="20" grpId="0"/>
      <p:bldP spid="22" grpId="0"/>
      <p:bldP spid="24" grpId="0" animBg="1"/>
      <p:bldP spid="25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تحديد العملية المناسبة </a:t>
            </a: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4267176" y="914400"/>
            <a:ext cx="4572024" cy="609600"/>
          </a:xfrm>
          <a:prstGeom prst="flowChartTermina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مسائل ومهارات التفكير العليا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10766" y="1676905"/>
            <a:ext cx="775055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نحدد : في حوض حديقة 45 وردة ،و23 زهرة نرجس ،و18 زهرة قرنفل ،فإذا قطفت ليلي 8 زهرات من كل نوع لتضعها في الزهرية ، فما عدد الزهرات التي بقيت في الحديقة؟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82000" y="175260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7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6" name="Teardrop 8"/>
          <p:cNvSpPr/>
          <p:nvPr/>
        </p:nvSpPr>
        <p:spPr>
          <a:xfrm>
            <a:off x="43699" y="2540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2857469" y="2554069"/>
            <a:ext cx="184786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00B0F0"/>
                </a:solidFill>
              </a:rPr>
              <a:t>71 زهرة</a:t>
            </a:r>
            <a:endParaRPr lang="ar-SA" sz="3600" b="1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692" y="3352800"/>
            <a:ext cx="1896109" cy="50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مستطيل مستدير الزوايا 28"/>
          <p:cNvSpPr/>
          <p:nvPr/>
        </p:nvSpPr>
        <p:spPr>
          <a:xfrm>
            <a:off x="8391797" y="3392714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8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457200" y="3352800"/>
            <a:ext cx="585444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مسألة من واقع الحياة أستعمل فيها الجمع ، ثم احلها.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114800"/>
            <a:ext cx="80010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87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/>
      <p:bldP spid="11" grpId="0" animBg="1"/>
      <p:bldP spid="27" grpId="0"/>
      <p:bldP spid="29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تدريب على اختبار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229600" y="8382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9</a:t>
            </a:r>
            <a:endParaRPr lang="ar-SA" dirty="0"/>
          </a:p>
        </p:txBody>
      </p:sp>
      <p:sp>
        <p:nvSpPr>
          <p:cNvPr id="10" name="مستطيل 9"/>
          <p:cNvSpPr/>
          <p:nvPr/>
        </p:nvSpPr>
        <p:spPr>
          <a:xfrm>
            <a:off x="1828800" y="762000"/>
            <a:ext cx="6248400" cy="6642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 أي الأعداد التالية يقل بقدار 8 عن العدد 2002؟ 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8229600" y="33528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23</a:t>
            </a:r>
            <a:endParaRPr lang="ar-SA" dirty="0"/>
          </a:p>
        </p:txBody>
      </p:sp>
      <p:sp>
        <p:nvSpPr>
          <p:cNvPr id="15" name="مستطيل 14"/>
          <p:cNvSpPr/>
          <p:nvPr/>
        </p:nvSpPr>
        <p:spPr>
          <a:xfrm>
            <a:off x="457199" y="2971801"/>
            <a:ext cx="7696201" cy="1523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rgbClr val="00B0F0"/>
                </a:solidFill>
              </a:rPr>
              <a:t> عدد أشجار التفاح في مزرعة وليد أقل بــ 28 شجرة عن عدد أشجار التفاح في مزرعة خالد ، إذا كان عدد أشجار التفاح في مزرعة خالد 63 شجرة ، فما عدد أشجار التفاح في مزرعة وليد. احدد العملية ( الجمع أم الطرح ) لحل المسألة ، ثم أحلها </a:t>
            </a:r>
            <a:endParaRPr lang="ar-SA" sz="2400" b="1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71600"/>
            <a:ext cx="2057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299" y="4495800"/>
            <a:ext cx="3848101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شكل بيضاوي 18"/>
          <p:cNvSpPr/>
          <p:nvPr/>
        </p:nvSpPr>
        <p:spPr>
          <a:xfrm>
            <a:off x="6120201" y="2064657"/>
            <a:ext cx="2185599" cy="4499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6" name="شكل بيضاوي 18"/>
          <p:cNvSpPr/>
          <p:nvPr/>
        </p:nvSpPr>
        <p:spPr>
          <a:xfrm>
            <a:off x="3352800" y="5722257"/>
            <a:ext cx="5153530" cy="4499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74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0" grpId="0" animBg="1"/>
      <p:bldP spid="13" grpId="0" animBg="1"/>
      <p:bldP spid="15" grpId="0" animBg="1"/>
      <p:bldP spid="12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المراجعة التراكمية الفصل (3 )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3323844" y="819150"/>
            <a:ext cx="5439156" cy="476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dirty="0" smtClean="0">
                <a:solidFill>
                  <a:srgbClr val="00B050"/>
                </a:solidFill>
              </a:rPr>
              <a:t>أجد ناتج الطرح ،ثم أتحقق من إجابتي</a:t>
            </a:r>
            <a:endParaRPr lang="ar-SA" sz="2800" dirty="0">
              <a:solidFill>
                <a:srgbClr val="00B05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43050"/>
            <a:ext cx="19145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165" y="1543050"/>
            <a:ext cx="115943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19249"/>
            <a:ext cx="1981200" cy="89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3857625"/>
            <a:ext cx="81819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ربع نص 16"/>
          <p:cNvSpPr txBox="1"/>
          <p:nvPr/>
        </p:nvSpPr>
        <p:spPr>
          <a:xfrm>
            <a:off x="6972534" y="2630269"/>
            <a:ext cx="125706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218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457934" y="2590800"/>
            <a:ext cx="125706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374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8" name="مربع نص 16"/>
          <p:cNvSpPr txBox="1"/>
          <p:nvPr/>
        </p:nvSpPr>
        <p:spPr>
          <a:xfrm>
            <a:off x="1310272" y="2325469"/>
            <a:ext cx="125706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585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9" name="مربع نص 16"/>
          <p:cNvSpPr txBox="1"/>
          <p:nvPr/>
        </p:nvSpPr>
        <p:spPr>
          <a:xfrm>
            <a:off x="4043479" y="5410200"/>
            <a:ext cx="125706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لا</a:t>
            </a:r>
            <a:endParaRPr lang="ar-SA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المراجعة التراكمية الفصل (3 )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81025" y="990600"/>
            <a:ext cx="7740015" cy="476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dirty="0" smtClean="0">
                <a:solidFill>
                  <a:srgbClr val="00B050"/>
                </a:solidFill>
              </a:rPr>
              <a:t> أقارن بوضع الإشارة المناسبة( &gt; ، &lt; ،= ) في        </a:t>
            </a:r>
            <a:endParaRPr lang="ar-SA" sz="2800" dirty="0">
              <a:solidFill>
                <a:srgbClr val="00B050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2286000" y="1083183"/>
            <a:ext cx="457200" cy="2381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340483"/>
            <a:ext cx="249140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597" y="2340483"/>
            <a:ext cx="2554817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0" y="2378583"/>
            <a:ext cx="2790800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ربع نص 16"/>
          <p:cNvSpPr txBox="1"/>
          <p:nvPr/>
        </p:nvSpPr>
        <p:spPr>
          <a:xfrm>
            <a:off x="6859196" y="2402395"/>
            <a:ext cx="64507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&lt;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155526" y="2372380"/>
            <a:ext cx="64507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&gt;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ربع نص 16"/>
          <p:cNvSpPr txBox="1"/>
          <p:nvPr/>
        </p:nvSpPr>
        <p:spPr>
          <a:xfrm>
            <a:off x="1524000" y="2362200"/>
            <a:ext cx="64507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&lt;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95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581</Words>
  <Application>Microsoft Office PowerPoint</Application>
  <PresentationFormat>عرض على الشاشة (3:4)‏</PresentationFormat>
  <Paragraphs>130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DAWHA</cp:lastModifiedBy>
  <cp:revision>14</cp:revision>
  <dcterms:created xsi:type="dcterms:W3CDTF">2015-10-06T14:56:54Z</dcterms:created>
  <dcterms:modified xsi:type="dcterms:W3CDTF">2017-02-23T14:31:26Z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