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custDataLst>
    <p:tags r:id="rId11"/>
  </p:custDataLst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49" d="100"/>
          <a:sy n="49" d="100"/>
        </p:scale>
        <p:origin x="-108" y="-11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722CAAF-03CB-4C7D-8BB7-C157CD2ECDF0}" type="datetimeFigureOut">
              <a:rPr lang="ar-SA" smtClean="0"/>
              <a:t>05/27/1438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30B95D31-8703-45A2-BADD-FA18CCFAFFE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73867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05/27/1438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05/27/1438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05/27/1438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05/27/1438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05/27/1438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05/27/1438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05/27/1438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05/27/1438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05/27/1438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05/27/1438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05/27/1438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05/27/1438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35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مربع نص 15"/>
          <p:cNvSpPr txBox="1"/>
          <p:nvPr/>
        </p:nvSpPr>
        <p:spPr>
          <a:xfrm>
            <a:off x="990600" y="0"/>
            <a:ext cx="6781800" cy="649724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تحديد العملية المناسبة </a:t>
            </a:r>
          </a:p>
        </p:txBody>
      </p:sp>
      <p:sp>
        <p:nvSpPr>
          <p:cNvPr id="7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3-6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2590800" y="762000"/>
            <a:ext cx="57150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يحتوي جسم الطفل على 300 عظمة ، بينما يحتوي جسم الرجل على 206 عظمات ؛ وذلك لأنه يتم التحام بعض العظام مع بعضها في أثناء نمو الجسم لتشكل عظاما قوية . 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768" y="751114"/>
            <a:ext cx="1927116" cy="16582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مربع نص 9"/>
          <p:cNvSpPr txBox="1"/>
          <p:nvPr/>
        </p:nvSpPr>
        <p:spPr>
          <a:xfrm>
            <a:off x="609600" y="2331660"/>
            <a:ext cx="76962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سوف أحدد العملية المناسبة ( الجمع أو الطرح ) لأحل المسائل :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636421" y="3124985"/>
            <a:ext cx="691100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كم يزيد عدد عظام جسم الطفل على عدد عظام جسم الرجل ؟ 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1387535" y="3729335"/>
            <a:ext cx="691100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« كم يزيد » الواردة في المسألة تعني استعمال الطرح :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4" name="مخطط انسيابي: محطة طرفية 13"/>
          <p:cNvSpPr/>
          <p:nvPr/>
        </p:nvSpPr>
        <p:spPr>
          <a:xfrm>
            <a:off x="7620000" y="2840366"/>
            <a:ext cx="1518592" cy="569238"/>
          </a:xfrm>
          <a:prstGeom prst="flowChartTerminator">
            <a:avLst/>
          </a:prstGeom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مثـــال </a:t>
            </a:r>
            <a:endParaRPr lang="ar-SA" sz="36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1645084" y="4330005"/>
            <a:ext cx="1130808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   300</a:t>
            </a:r>
          </a:p>
          <a:p>
            <a:r>
              <a:rPr lang="ar-SA" sz="2800" b="1" dirty="0" smtClean="0">
                <a:solidFill>
                  <a:prstClr val="black"/>
                </a:solidFill>
              </a:rPr>
              <a:t>_ 206</a:t>
            </a:r>
          </a:p>
          <a:p>
            <a:r>
              <a:rPr lang="ar-SA" sz="2800" b="1" dirty="0" smtClean="0">
                <a:solidFill>
                  <a:prstClr val="black"/>
                </a:solidFill>
              </a:rPr>
              <a:t>ــــــــــــ </a:t>
            </a:r>
            <a:endParaRPr lang="ar-SA" sz="2800" b="1" dirty="0">
              <a:solidFill>
                <a:prstClr val="black"/>
              </a:solidFill>
            </a:endParaRPr>
          </a:p>
        </p:txBody>
      </p:sp>
      <p:cxnSp>
        <p:nvCxnSpPr>
          <p:cNvPr id="16" name="رابط مستقيم 15"/>
          <p:cNvCxnSpPr/>
          <p:nvPr/>
        </p:nvCxnSpPr>
        <p:spPr>
          <a:xfrm>
            <a:off x="2194632" y="4437743"/>
            <a:ext cx="243768" cy="36285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رابط مستقيم 16"/>
          <p:cNvCxnSpPr/>
          <p:nvPr/>
        </p:nvCxnSpPr>
        <p:spPr>
          <a:xfrm>
            <a:off x="1981200" y="4473125"/>
            <a:ext cx="237746" cy="32747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" name="مربع نص 17"/>
          <p:cNvSpPr txBox="1"/>
          <p:nvPr/>
        </p:nvSpPr>
        <p:spPr>
          <a:xfrm>
            <a:off x="1682496" y="4144981"/>
            <a:ext cx="61569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10</a:t>
            </a:r>
            <a:endParaRPr lang="ar-SA" sz="2000" b="1" dirty="0">
              <a:solidFill>
                <a:srgbClr val="FF0000"/>
              </a:solidFill>
            </a:endParaRPr>
          </a:p>
        </p:txBody>
      </p:sp>
      <p:cxnSp>
        <p:nvCxnSpPr>
          <p:cNvPr id="19" name="رابط مستقيم 18"/>
          <p:cNvCxnSpPr/>
          <p:nvPr/>
        </p:nvCxnSpPr>
        <p:spPr>
          <a:xfrm>
            <a:off x="1911096" y="4191000"/>
            <a:ext cx="243768" cy="36285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0" name="مربع نص 19"/>
          <p:cNvSpPr txBox="1"/>
          <p:nvPr/>
        </p:nvSpPr>
        <p:spPr>
          <a:xfrm>
            <a:off x="1530096" y="3962400"/>
            <a:ext cx="61569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9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21" name="مربع نص 20"/>
          <p:cNvSpPr txBox="1"/>
          <p:nvPr/>
        </p:nvSpPr>
        <p:spPr>
          <a:xfrm>
            <a:off x="2057400" y="4191000"/>
            <a:ext cx="61569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10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1371600" y="4095690"/>
            <a:ext cx="61569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2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23" name="مربع نص 22"/>
          <p:cNvSpPr txBox="1"/>
          <p:nvPr/>
        </p:nvSpPr>
        <p:spPr>
          <a:xfrm>
            <a:off x="1447800" y="5435025"/>
            <a:ext cx="111629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94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24" name="مربع نص 23"/>
          <p:cNvSpPr txBox="1"/>
          <p:nvPr/>
        </p:nvSpPr>
        <p:spPr>
          <a:xfrm>
            <a:off x="2754121" y="4636862"/>
            <a:ext cx="5506716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إذن يحتوي جسم الطفل على 94 عظمة زيادة على ما يحتويه جسم الرجل .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25" name="Teardrop 8"/>
          <p:cNvSpPr/>
          <p:nvPr/>
        </p:nvSpPr>
        <p:spPr>
          <a:xfrm>
            <a:off x="43699" y="25400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</a:rPr>
              <a:t>98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063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/>
      <p:bldP spid="10" grpId="0"/>
      <p:bldP spid="11" grpId="0"/>
      <p:bldP spid="12" grpId="0"/>
      <p:bldP spid="14" grpId="0" animBg="1"/>
      <p:bldP spid="15" grpId="0"/>
      <p:bldP spid="18" grpId="0"/>
      <p:bldP spid="20" grpId="0"/>
      <p:bldP spid="21" grpId="0"/>
      <p:bldP spid="22" grpId="0"/>
      <p:bldP spid="23" grpId="0"/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36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مربع نص 15"/>
          <p:cNvSpPr txBox="1"/>
          <p:nvPr/>
        </p:nvSpPr>
        <p:spPr>
          <a:xfrm>
            <a:off x="990600" y="0"/>
            <a:ext cx="6781800" cy="649724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تحديد العملية المناسبة </a:t>
            </a:r>
          </a:p>
        </p:txBody>
      </p:sp>
      <p:sp>
        <p:nvSpPr>
          <p:cNvPr id="7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3-6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مخطط انسيابي: محطة طرفية 8"/>
          <p:cNvSpPr/>
          <p:nvPr/>
        </p:nvSpPr>
        <p:spPr>
          <a:xfrm>
            <a:off x="6705600" y="859733"/>
            <a:ext cx="1518592" cy="569238"/>
          </a:xfrm>
          <a:prstGeom prst="flowChartTerminator">
            <a:avLst/>
          </a:prstGeom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مثـــال </a:t>
            </a:r>
            <a:endParaRPr lang="ar-SA" sz="36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1263949" y="1704906"/>
            <a:ext cx="6691086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دفعت مريم 45 ريالا لشراء حذاء ، و 52 ريالا لشراء قطعة قماش . كم ريالا أنفقت مريم لشرائهما معا ؟ </a:t>
            </a:r>
          </a:p>
        </p:txBody>
      </p:sp>
      <p:sp>
        <p:nvSpPr>
          <p:cNvPr id="11" name="مربع نص 10"/>
          <p:cNvSpPr txBox="1"/>
          <p:nvPr/>
        </p:nvSpPr>
        <p:spPr>
          <a:xfrm>
            <a:off x="1387535" y="2743200"/>
            <a:ext cx="69110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 كلمة « معا » تعني أنني سأجمع :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2" name="مربع نص 1"/>
          <p:cNvSpPr txBox="1"/>
          <p:nvPr/>
        </p:nvSpPr>
        <p:spPr>
          <a:xfrm>
            <a:off x="4067200" y="3200400"/>
            <a:ext cx="1524000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prstClr val="black"/>
                </a:solidFill>
              </a:rPr>
              <a:t>   45 </a:t>
            </a:r>
          </a:p>
          <a:p>
            <a:r>
              <a:rPr lang="ar-SA" sz="3600" b="1" dirty="0" smtClean="0">
                <a:solidFill>
                  <a:prstClr val="black"/>
                </a:solidFill>
              </a:rPr>
              <a:t>+ 52 </a:t>
            </a:r>
          </a:p>
          <a:p>
            <a:r>
              <a:rPr lang="ar-SA" sz="3600" b="1" dirty="0" smtClean="0">
                <a:solidFill>
                  <a:prstClr val="black"/>
                </a:solidFill>
              </a:rPr>
              <a:t>ـــــــــــــ</a:t>
            </a:r>
          </a:p>
        </p:txBody>
      </p:sp>
      <p:sp>
        <p:nvSpPr>
          <p:cNvPr id="12" name="مربع نص 11"/>
          <p:cNvSpPr txBox="1"/>
          <p:nvPr/>
        </p:nvSpPr>
        <p:spPr>
          <a:xfrm>
            <a:off x="3962400" y="4662338"/>
            <a:ext cx="1545343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97 ريالا 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990600" y="5511225"/>
            <a:ext cx="700314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إذن أنفقت مريم 97 لشراء الحذاء وقطعة القماش . 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14" name="Teardrop 8"/>
          <p:cNvSpPr/>
          <p:nvPr/>
        </p:nvSpPr>
        <p:spPr>
          <a:xfrm>
            <a:off x="43699" y="25400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</a:rPr>
              <a:t>98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615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/>
      <p:bldP spid="11" grpId="0"/>
      <p:bldP spid="2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37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مربع نص 15"/>
          <p:cNvSpPr txBox="1"/>
          <p:nvPr/>
        </p:nvSpPr>
        <p:spPr>
          <a:xfrm>
            <a:off x="990600" y="0"/>
            <a:ext cx="6781800" cy="649724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تحديد العملية المناسبة </a:t>
            </a:r>
          </a:p>
        </p:txBody>
      </p:sp>
      <p:sp>
        <p:nvSpPr>
          <p:cNvPr id="7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3-6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مخطط انسيابي: محطة طرفية 8"/>
          <p:cNvSpPr/>
          <p:nvPr/>
        </p:nvSpPr>
        <p:spPr>
          <a:xfrm>
            <a:off x="7086600" y="791028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أتأكد 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720779" y="758018"/>
            <a:ext cx="6324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أحدد أي العلميتين أنسب ( الجمع أو الطرح ) لحل المسألتين الآتيتين ، ثم أحلهما : 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8305800" y="1447800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1</a:t>
            </a:r>
            <a:endParaRPr lang="ar-SA" sz="3600" dirty="0">
              <a:solidFill>
                <a:prstClr val="white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533401" y="1371600"/>
            <a:ext cx="777240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تحتاج سارة إلي جمع 225 طابعا تذكاريا للمشاركة في معرض المدرسة . فإذا جمعت حتى الآن 147 طابعا ، فكم طابعا ينقصها ؟ 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2209800" y="2362200"/>
            <a:ext cx="57150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الطرح ؛ 225 – 147 = 78 طابعا .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cxnSp>
        <p:nvCxnSpPr>
          <p:cNvPr id="14" name="رابط مستقيم 13"/>
          <p:cNvCxnSpPr/>
          <p:nvPr/>
        </p:nvCxnSpPr>
        <p:spPr>
          <a:xfrm flipH="1">
            <a:off x="858890" y="2971800"/>
            <a:ext cx="737071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5" name="مستطيل مستدير الزوايا 14"/>
          <p:cNvSpPr/>
          <p:nvPr/>
        </p:nvSpPr>
        <p:spPr>
          <a:xfrm>
            <a:off x="8305799" y="3048000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2</a:t>
            </a:r>
            <a:endParaRPr lang="ar-SA" sz="3600" dirty="0">
              <a:solidFill>
                <a:prstClr val="white"/>
              </a:solidFill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533400" y="3034605"/>
            <a:ext cx="7772400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قام سعد وسعود بجمع </a:t>
            </a:r>
            <a:r>
              <a:rPr lang="ar-SA" sz="2800" b="1" dirty="0" err="1" smtClean="0">
                <a:solidFill>
                  <a:prstClr val="black"/>
                </a:solidFill>
              </a:rPr>
              <a:t>صدفات</a:t>
            </a:r>
            <a:r>
              <a:rPr lang="ar-SA" sz="2800" b="1" dirty="0" smtClean="0">
                <a:solidFill>
                  <a:prstClr val="black"/>
                </a:solidFill>
              </a:rPr>
              <a:t> من شاطئ البحر . فإذا جمع سعد 711 صدفة ، وجمع سعود 25 صدفة زيادة على ما جمع سعد . فكم صدفة جمع سعود ؟  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990600" y="4048780"/>
            <a:ext cx="444698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الجمع ؛ 711– 25 = 736 صدفة .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cxnSp>
        <p:nvCxnSpPr>
          <p:cNvPr id="18" name="رابط مستقيم 17"/>
          <p:cNvCxnSpPr/>
          <p:nvPr/>
        </p:nvCxnSpPr>
        <p:spPr>
          <a:xfrm flipH="1">
            <a:off x="858889" y="4648200"/>
            <a:ext cx="737071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0" name="مستطيل مستدير الزوايا 19"/>
          <p:cNvSpPr/>
          <p:nvPr/>
        </p:nvSpPr>
        <p:spPr>
          <a:xfrm>
            <a:off x="8305800" y="4805065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3</a:t>
            </a:r>
            <a:endParaRPr lang="ar-SA" sz="3600" dirty="0">
              <a:solidFill>
                <a:prstClr val="white"/>
              </a:solidFill>
            </a:endParaRPr>
          </a:p>
        </p:txBody>
      </p:sp>
      <p:sp>
        <p:nvSpPr>
          <p:cNvPr id="21" name="مربع نص 20"/>
          <p:cNvSpPr txBox="1"/>
          <p:nvPr/>
        </p:nvSpPr>
        <p:spPr>
          <a:xfrm>
            <a:off x="1017307" y="4724400"/>
            <a:ext cx="5993093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أذكر كلمتين أو تعبيرين أستعملهما لبيان أن الجمع هو ما أحتاج إليه لحل المسألة . 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22" name="وسيلة شرح بيضاوية 21"/>
          <p:cNvSpPr/>
          <p:nvPr/>
        </p:nvSpPr>
        <p:spPr>
          <a:xfrm>
            <a:off x="7008029" y="4724400"/>
            <a:ext cx="1205508" cy="457200"/>
          </a:xfrm>
          <a:prstGeom prst="wedgeEllipseCallout">
            <a:avLst>
              <a:gd name="adj1" fmla="val -30354"/>
              <a:gd name="adj2" fmla="val 58642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أتحدث </a:t>
            </a:r>
            <a:endParaRPr lang="ar-SA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3" name="مربع نص 22"/>
          <p:cNvSpPr txBox="1"/>
          <p:nvPr/>
        </p:nvSpPr>
        <p:spPr>
          <a:xfrm>
            <a:off x="2180771" y="5678507"/>
            <a:ext cx="55626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إجابة ممكنة : معا ، العدد الكلي .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24" name="Teardrop 8"/>
          <p:cNvSpPr/>
          <p:nvPr/>
        </p:nvSpPr>
        <p:spPr>
          <a:xfrm>
            <a:off x="43699" y="25400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</a:rPr>
              <a:t>99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014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/>
      <p:bldP spid="11" grpId="0" animBg="1"/>
      <p:bldP spid="12" grpId="0"/>
      <p:bldP spid="13" grpId="0"/>
      <p:bldP spid="15" grpId="0" animBg="1"/>
      <p:bldP spid="16" grpId="0"/>
      <p:bldP spid="17" grpId="0"/>
      <p:bldP spid="20" grpId="0" animBg="1"/>
      <p:bldP spid="21" grpId="0"/>
      <p:bldP spid="22" grpId="0" animBg="1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38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مربع نص 15"/>
          <p:cNvSpPr txBox="1"/>
          <p:nvPr/>
        </p:nvSpPr>
        <p:spPr>
          <a:xfrm>
            <a:off x="990600" y="0"/>
            <a:ext cx="6781800" cy="649724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تحديد العملية المناسبة </a:t>
            </a:r>
          </a:p>
        </p:txBody>
      </p:sp>
      <p:sp>
        <p:nvSpPr>
          <p:cNvPr id="7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3-6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مخطط انسيابي: محطة طرفية 8"/>
          <p:cNvSpPr/>
          <p:nvPr/>
        </p:nvSpPr>
        <p:spPr>
          <a:xfrm>
            <a:off x="7086600" y="791028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أتأكد 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720779" y="758018"/>
            <a:ext cx="6324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أحدد أي العلميتين أنسب ( الجمع أو الطرح ) لحل المسائل الآتية ، ثم أحل المسألة  : 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8305800" y="1447800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4</a:t>
            </a:r>
            <a:endParaRPr lang="ar-SA" sz="3600" dirty="0">
              <a:solidFill>
                <a:prstClr val="white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3671316" y="1371600"/>
            <a:ext cx="4634485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يظهر الجدول أدناه عدد الملصقات التشجيعية التي حصل عليها ثلاثة طلاب . ما العدد </a:t>
            </a:r>
            <a:r>
              <a:rPr lang="ar-SA" sz="2000" b="1" dirty="0" smtClean="0">
                <a:solidFill>
                  <a:prstClr val="black"/>
                </a:solidFill>
              </a:rPr>
              <a:t>الكلي</a:t>
            </a:r>
            <a:r>
              <a:rPr lang="ar-SA" sz="2400" b="1" dirty="0" smtClean="0">
                <a:solidFill>
                  <a:prstClr val="black"/>
                </a:solidFill>
              </a:rPr>
              <a:t> للملصقات التي حصل عليها وائل وخالد معا ؟ </a:t>
            </a:r>
          </a:p>
        </p:txBody>
      </p:sp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5784939"/>
              </p:ext>
            </p:extLst>
          </p:nvPr>
        </p:nvGraphicFramePr>
        <p:xfrm>
          <a:off x="1143000" y="1378857"/>
          <a:ext cx="2335348" cy="1483360"/>
        </p:xfrm>
        <a:graphic>
          <a:graphicData uri="http://schemas.openxmlformats.org/drawingml/2006/table">
            <a:tbl>
              <a:tblPr rtl="1" firstRow="1" bandRow="1">
                <a:tableStyleId>{00A15C55-8517-42AA-B614-E9B94910E393}</a:tableStyleId>
              </a:tblPr>
              <a:tblGrid>
                <a:gridCol w="1167674"/>
                <a:gridCol w="1167674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الاسم </a:t>
                      </a:r>
                      <a:endParaRPr lang="ar-SA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الملصقات</a:t>
                      </a:r>
                      <a:r>
                        <a:rPr lang="ar-SA" baseline="0" dirty="0" smtClean="0"/>
                        <a:t> </a:t>
                      </a:r>
                      <a:endParaRPr lang="ar-SA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وائل </a:t>
                      </a:r>
                      <a:endParaRPr lang="ar-SA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44</a:t>
                      </a:r>
                      <a:endParaRPr lang="ar-SA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خالد </a:t>
                      </a:r>
                      <a:endParaRPr lang="ar-SA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37</a:t>
                      </a:r>
                      <a:endParaRPr lang="ar-SA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سعيد </a:t>
                      </a:r>
                      <a:endParaRPr lang="ar-SA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57</a:t>
                      </a:r>
                      <a:endParaRPr lang="ar-SA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قلب 2"/>
          <p:cNvSpPr/>
          <p:nvPr/>
        </p:nvSpPr>
        <p:spPr>
          <a:xfrm>
            <a:off x="3200400" y="1219200"/>
            <a:ext cx="470916" cy="609600"/>
          </a:xfrm>
          <a:prstGeom prst="heart">
            <a:avLst/>
          </a:prstGeom>
          <a:effectLst>
            <a:glow rad="1397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13" name="قمر 12"/>
          <p:cNvSpPr/>
          <p:nvPr/>
        </p:nvSpPr>
        <p:spPr>
          <a:xfrm>
            <a:off x="855689" y="2084457"/>
            <a:ext cx="269821" cy="749082"/>
          </a:xfrm>
          <a:prstGeom prst="moon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14" name="نجمة ذات 5 نقاط 13"/>
          <p:cNvSpPr/>
          <p:nvPr/>
        </p:nvSpPr>
        <p:spPr>
          <a:xfrm>
            <a:off x="855689" y="1092199"/>
            <a:ext cx="404731" cy="732972"/>
          </a:xfrm>
          <a:prstGeom prst="star5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16" name="نجمة ذات 5 نقاط 15"/>
          <p:cNvSpPr/>
          <p:nvPr/>
        </p:nvSpPr>
        <p:spPr>
          <a:xfrm>
            <a:off x="3329069" y="2286000"/>
            <a:ext cx="404731" cy="732972"/>
          </a:xfrm>
          <a:prstGeom prst="star5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4038600" y="2571929"/>
            <a:ext cx="419100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الجمع   44 + 37 = 81 ملصقا .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cxnSp>
        <p:nvCxnSpPr>
          <p:cNvPr id="18" name="رابط مستقيم 17"/>
          <p:cNvCxnSpPr/>
          <p:nvPr/>
        </p:nvCxnSpPr>
        <p:spPr>
          <a:xfrm flipH="1">
            <a:off x="858890" y="3200400"/>
            <a:ext cx="737071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9" name="مستطيل مستدير الزوايا 18"/>
          <p:cNvSpPr/>
          <p:nvPr/>
        </p:nvSpPr>
        <p:spPr>
          <a:xfrm>
            <a:off x="8305799" y="3356429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5</a:t>
            </a:r>
            <a:endParaRPr lang="ar-SA" sz="3600" dirty="0">
              <a:solidFill>
                <a:prstClr val="white"/>
              </a:solidFill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533400" y="3313093"/>
            <a:ext cx="777240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التقطت نورة 67 صورة لحيوانات ؛ منها 19 لطيور . ما عدد صور الحيوانات المتبقية ؟ </a:t>
            </a:r>
          </a:p>
        </p:txBody>
      </p:sp>
      <p:sp>
        <p:nvSpPr>
          <p:cNvPr id="22" name="مربع نص 21"/>
          <p:cNvSpPr txBox="1"/>
          <p:nvPr/>
        </p:nvSpPr>
        <p:spPr>
          <a:xfrm>
            <a:off x="1066799" y="3886200"/>
            <a:ext cx="419100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الطرح   67 – 19 = 48 صورة .</a:t>
            </a:r>
            <a:endParaRPr lang="ar-SA" sz="2800" b="1" dirty="0">
              <a:solidFill>
                <a:srgbClr val="FF0000"/>
              </a:solidFill>
            </a:endParaRPr>
          </a:p>
        </p:txBody>
      </p:sp>
      <p:cxnSp>
        <p:nvCxnSpPr>
          <p:cNvPr id="23" name="رابط مستقيم 22"/>
          <p:cNvCxnSpPr/>
          <p:nvPr/>
        </p:nvCxnSpPr>
        <p:spPr>
          <a:xfrm flipH="1">
            <a:off x="914400" y="4495800"/>
            <a:ext cx="737071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4" name="مستطيل مستدير الزوايا 23"/>
          <p:cNvSpPr/>
          <p:nvPr/>
        </p:nvSpPr>
        <p:spPr>
          <a:xfrm>
            <a:off x="8305799" y="4575629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6</a:t>
            </a:r>
            <a:endParaRPr lang="ar-SA" sz="3600" dirty="0">
              <a:solidFill>
                <a:prstClr val="white"/>
              </a:solidFill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533400" y="4532293"/>
            <a:ext cx="7772400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وزع مدير المدرسة 677 بطاقة دعوة لحضور الحفل الختامي للمدرسة . فإذا كان عدد المقاعد في قاعة الحفل 800 مقعد ، فما عدد المقاعد المتبقة ؟ </a:t>
            </a:r>
          </a:p>
        </p:txBody>
      </p:sp>
      <p:sp>
        <p:nvSpPr>
          <p:cNvPr id="28" name="مربع نص 27"/>
          <p:cNvSpPr txBox="1"/>
          <p:nvPr/>
        </p:nvSpPr>
        <p:spPr>
          <a:xfrm>
            <a:off x="908563" y="5655678"/>
            <a:ext cx="470483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الطرح   800 – 677 = 123 مقعدا .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26" name="Teardrop 8"/>
          <p:cNvSpPr/>
          <p:nvPr/>
        </p:nvSpPr>
        <p:spPr>
          <a:xfrm>
            <a:off x="43699" y="25400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</a:rPr>
              <a:t>99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1910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/>
      <p:bldP spid="11" grpId="0" animBg="1"/>
      <p:bldP spid="12" grpId="0"/>
      <p:bldP spid="3" grpId="0" animBg="1"/>
      <p:bldP spid="13" grpId="0" animBg="1"/>
      <p:bldP spid="14" grpId="0" animBg="1"/>
      <p:bldP spid="16" grpId="0" animBg="1"/>
      <p:bldP spid="17" grpId="0"/>
      <p:bldP spid="19" grpId="0" animBg="1"/>
      <p:bldP spid="20" grpId="0"/>
      <p:bldP spid="22" grpId="0"/>
      <p:bldP spid="24" grpId="0" animBg="1"/>
      <p:bldP spid="25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38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مربع نص 15"/>
          <p:cNvSpPr txBox="1"/>
          <p:nvPr/>
        </p:nvSpPr>
        <p:spPr>
          <a:xfrm>
            <a:off x="990600" y="0"/>
            <a:ext cx="6781800" cy="649724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تحديد العملية المناسبة </a:t>
            </a:r>
          </a:p>
        </p:txBody>
      </p:sp>
      <p:sp>
        <p:nvSpPr>
          <p:cNvPr id="7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3-6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مخطط انسيابي: محطة طرفية 8"/>
          <p:cNvSpPr/>
          <p:nvPr/>
        </p:nvSpPr>
        <p:spPr>
          <a:xfrm>
            <a:off x="4267176" y="914400"/>
            <a:ext cx="4572024" cy="609600"/>
          </a:xfrm>
          <a:prstGeom prst="flowChartTerminato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مسائل ومهارات التفكير العليا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610766" y="1676905"/>
            <a:ext cx="775055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 نحدد : في حوض حديقة 45 وردة ،و23 زهرة نرجس ،و18 زهرة قرنفل ،فإذا قطفت ليلي 8 زهرات من كل نوع لتضعها في الزهرية ، فما عدد الزهرات التي بقيت في الحديقة؟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8382000" y="1752600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7</a:t>
            </a:r>
            <a:endParaRPr lang="ar-SA" sz="3600" dirty="0">
              <a:solidFill>
                <a:prstClr val="white"/>
              </a:solidFill>
            </a:endParaRPr>
          </a:p>
        </p:txBody>
      </p:sp>
      <p:sp>
        <p:nvSpPr>
          <p:cNvPr id="26" name="Teardrop 8"/>
          <p:cNvSpPr/>
          <p:nvPr/>
        </p:nvSpPr>
        <p:spPr>
          <a:xfrm>
            <a:off x="43699" y="25400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</a:rPr>
              <a:t>99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2857469" y="2554069"/>
            <a:ext cx="184786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rgbClr val="00B0F0"/>
                </a:solidFill>
              </a:rPr>
              <a:t>71 زهرة</a:t>
            </a:r>
            <a:endParaRPr lang="ar-SA" sz="3600" b="1" dirty="0">
              <a:solidFill>
                <a:srgbClr val="00B0F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9692" y="3352800"/>
            <a:ext cx="1896109" cy="504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مستطيل مستدير الزوايا 28"/>
          <p:cNvSpPr/>
          <p:nvPr/>
        </p:nvSpPr>
        <p:spPr>
          <a:xfrm>
            <a:off x="8391797" y="3392714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8</a:t>
            </a:r>
            <a:endParaRPr lang="ar-SA" sz="3600" dirty="0">
              <a:solidFill>
                <a:prstClr val="white"/>
              </a:solidFill>
            </a:endParaRPr>
          </a:p>
        </p:txBody>
      </p:sp>
      <p:sp>
        <p:nvSpPr>
          <p:cNvPr id="30" name="مربع نص 29"/>
          <p:cNvSpPr txBox="1"/>
          <p:nvPr/>
        </p:nvSpPr>
        <p:spPr>
          <a:xfrm>
            <a:off x="457200" y="3352800"/>
            <a:ext cx="585444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مسألة من واقع الحياة أستعمل فيها الجمع ، ثم احلها.</a:t>
            </a:r>
            <a:endParaRPr lang="ar-SA" sz="2400" b="1" dirty="0">
              <a:solidFill>
                <a:srgbClr val="FF00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114800"/>
            <a:ext cx="8001000" cy="172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2875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/>
      <p:bldP spid="11" grpId="0" animBg="1"/>
      <p:bldP spid="27" grpId="0"/>
      <p:bldP spid="29" grpId="0" animBg="1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</a:rPr>
              <a:t>1</a:t>
            </a:r>
            <a:endParaRPr lang="en-US" sz="2800" dirty="0">
              <a:ln>
                <a:solidFill>
                  <a:srgbClr val="7030A0"/>
                </a:solidFill>
              </a:ln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تدريب على اختبار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3" name="شكل بيضاوي 2"/>
          <p:cNvSpPr/>
          <p:nvPr/>
        </p:nvSpPr>
        <p:spPr>
          <a:xfrm>
            <a:off x="8229600" y="838200"/>
            <a:ext cx="609600" cy="5334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9</a:t>
            </a:r>
            <a:endParaRPr lang="ar-SA" dirty="0"/>
          </a:p>
        </p:txBody>
      </p:sp>
      <p:sp>
        <p:nvSpPr>
          <p:cNvPr id="10" name="مستطيل 9"/>
          <p:cNvSpPr/>
          <p:nvPr/>
        </p:nvSpPr>
        <p:spPr>
          <a:xfrm>
            <a:off x="1828800" y="762000"/>
            <a:ext cx="6248400" cy="66422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</a:rPr>
              <a:t> أي الأعداد التالية يقل بقدار 8 عن العدد 2002؟ </a:t>
            </a:r>
            <a:endParaRPr lang="ar-SA" sz="2800" b="1" dirty="0">
              <a:solidFill>
                <a:schemeClr val="tx1"/>
              </a:solidFill>
            </a:endParaRPr>
          </a:p>
        </p:txBody>
      </p:sp>
      <p:sp>
        <p:nvSpPr>
          <p:cNvPr id="13" name="شكل بيضاوي 12"/>
          <p:cNvSpPr/>
          <p:nvPr/>
        </p:nvSpPr>
        <p:spPr>
          <a:xfrm>
            <a:off x="8229600" y="3352800"/>
            <a:ext cx="609600" cy="5334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23</a:t>
            </a:r>
            <a:endParaRPr lang="ar-SA" dirty="0"/>
          </a:p>
        </p:txBody>
      </p:sp>
      <p:sp>
        <p:nvSpPr>
          <p:cNvPr id="15" name="مستطيل 14"/>
          <p:cNvSpPr/>
          <p:nvPr/>
        </p:nvSpPr>
        <p:spPr>
          <a:xfrm>
            <a:off x="457199" y="2971801"/>
            <a:ext cx="7696201" cy="15239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400" b="1" dirty="0" smtClean="0">
                <a:solidFill>
                  <a:srgbClr val="00B0F0"/>
                </a:solidFill>
              </a:rPr>
              <a:t> عدد أشجار التفاح في مزرعة وليد أقل بــ 28 شجرة عن عدد أشجار التفاح في مزرعة خالد ، إذا كان عدد أشجار التفاح في مزرعة خالد 63 شجرة ، فما عدد أشجار التفاح في مزرعة وليد. احدد العملية ( الجمع أم الطرح ) لحل المسألة ، ثم أحلها </a:t>
            </a:r>
            <a:endParaRPr lang="ar-SA" sz="2400" b="1" dirty="0">
              <a:solidFill>
                <a:srgbClr val="00B0F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371600"/>
            <a:ext cx="2057400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5299" y="4495800"/>
            <a:ext cx="3848101" cy="161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شكل بيضاوي 18"/>
          <p:cNvSpPr/>
          <p:nvPr/>
        </p:nvSpPr>
        <p:spPr>
          <a:xfrm>
            <a:off x="6120201" y="2064657"/>
            <a:ext cx="2185599" cy="44994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16" name="شكل بيضاوي 18"/>
          <p:cNvSpPr/>
          <p:nvPr/>
        </p:nvSpPr>
        <p:spPr>
          <a:xfrm>
            <a:off x="3352800" y="5722257"/>
            <a:ext cx="5153530" cy="44994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SA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742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 animBg="1"/>
      <p:bldP spid="10" grpId="0" animBg="1"/>
      <p:bldP spid="13" grpId="0" animBg="1"/>
      <p:bldP spid="15" grpId="0" animBg="1"/>
      <p:bldP spid="12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</a:rPr>
              <a:t>1</a:t>
            </a:r>
            <a:endParaRPr lang="en-US" sz="2800" dirty="0">
              <a:ln>
                <a:solidFill>
                  <a:srgbClr val="7030A0"/>
                </a:solidFill>
              </a:ln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المراجعة التراكمية الفصل (3 )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3323844" y="819150"/>
            <a:ext cx="5439156" cy="476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800" dirty="0" smtClean="0">
                <a:solidFill>
                  <a:srgbClr val="00B050"/>
                </a:solidFill>
              </a:rPr>
              <a:t>أجد ناتج الطرح ،ثم أتحقق من إجابتي</a:t>
            </a:r>
            <a:endParaRPr lang="ar-SA" sz="2800" dirty="0">
              <a:solidFill>
                <a:srgbClr val="00B050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1543050"/>
            <a:ext cx="1914525" cy="97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4165" y="1543050"/>
            <a:ext cx="1159435" cy="112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619249"/>
            <a:ext cx="1981200" cy="895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5" y="3857625"/>
            <a:ext cx="8181975" cy="124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مربع نص 16"/>
          <p:cNvSpPr txBox="1"/>
          <p:nvPr/>
        </p:nvSpPr>
        <p:spPr>
          <a:xfrm>
            <a:off x="6972534" y="2630269"/>
            <a:ext cx="125706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600" b="1" dirty="0" smtClean="0">
                <a:solidFill>
                  <a:srgbClr val="FF0000"/>
                </a:solidFill>
              </a:rPr>
              <a:t>218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4457934" y="2590800"/>
            <a:ext cx="125706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600" b="1" dirty="0" smtClean="0">
                <a:solidFill>
                  <a:srgbClr val="FF0000"/>
                </a:solidFill>
              </a:rPr>
              <a:t>374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18" name="مربع نص 16"/>
          <p:cNvSpPr txBox="1"/>
          <p:nvPr/>
        </p:nvSpPr>
        <p:spPr>
          <a:xfrm>
            <a:off x="1310272" y="2325469"/>
            <a:ext cx="125706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600" b="1" dirty="0" smtClean="0">
                <a:solidFill>
                  <a:srgbClr val="FF0000"/>
                </a:solidFill>
              </a:rPr>
              <a:t>585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19" name="مربع نص 16"/>
          <p:cNvSpPr txBox="1"/>
          <p:nvPr/>
        </p:nvSpPr>
        <p:spPr>
          <a:xfrm>
            <a:off x="4043479" y="5410200"/>
            <a:ext cx="125706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600" b="1" dirty="0" smtClean="0">
                <a:solidFill>
                  <a:srgbClr val="FF0000"/>
                </a:solidFill>
              </a:rPr>
              <a:t>لا</a:t>
            </a:r>
            <a:endParaRPr lang="ar-SA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39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</a:rPr>
              <a:t>1</a:t>
            </a:r>
            <a:endParaRPr lang="en-US" sz="2800" dirty="0">
              <a:ln>
                <a:solidFill>
                  <a:srgbClr val="7030A0"/>
                </a:solidFill>
              </a:ln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المراجعة التراكمية الفصل (3 )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20" name="مستطيل 19"/>
          <p:cNvSpPr/>
          <p:nvPr/>
        </p:nvSpPr>
        <p:spPr>
          <a:xfrm>
            <a:off x="581025" y="990600"/>
            <a:ext cx="7740015" cy="4762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800" dirty="0" smtClean="0">
                <a:solidFill>
                  <a:srgbClr val="00B050"/>
                </a:solidFill>
              </a:rPr>
              <a:t> أقارن بوضع الإشارة المناسبة( &gt; ، &lt; ،= ) في        </a:t>
            </a:r>
            <a:endParaRPr lang="ar-SA" sz="2800" dirty="0">
              <a:solidFill>
                <a:srgbClr val="00B050"/>
              </a:solidFill>
            </a:endParaRPr>
          </a:p>
        </p:txBody>
      </p:sp>
      <p:sp>
        <p:nvSpPr>
          <p:cNvPr id="11" name="شكل بيضاوي 10"/>
          <p:cNvSpPr/>
          <p:nvPr/>
        </p:nvSpPr>
        <p:spPr>
          <a:xfrm>
            <a:off x="2286000" y="1083183"/>
            <a:ext cx="457200" cy="23812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340483"/>
            <a:ext cx="2491408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8597" y="2340483"/>
            <a:ext cx="2554817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800" y="2378583"/>
            <a:ext cx="2790800" cy="74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مربع نص 16"/>
          <p:cNvSpPr txBox="1"/>
          <p:nvPr/>
        </p:nvSpPr>
        <p:spPr>
          <a:xfrm>
            <a:off x="6859196" y="2402395"/>
            <a:ext cx="64507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b="1" dirty="0" smtClean="0">
                <a:solidFill>
                  <a:srgbClr val="FF0000"/>
                </a:solidFill>
              </a:rPr>
              <a:t>&lt;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4155526" y="2372380"/>
            <a:ext cx="64507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b="1" dirty="0" smtClean="0">
                <a:solidFill>
                  <a:srgbClr val="FF0000"/>
                </a:solidFill>
              </a:rPr>
              <a:t>&gt;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18" name="مربع نص 16"/>
          <p:cNvSpPr txBox="1"/>
          <p:nvPr/>
        </p:nvSpPr>
        <p:spPr>
          <a:xfrm>
            <a:off x="1524000" y="2362200"/>
            <a:ext cx="64507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b="1" dirty="0" smtClean="0">
                <a:solidFill>
                  <a:srgbClr val="FF0000"/>
                </a:solidFill>
              </a:rPr>
              <a:t>&lt;</a:t>
            </a:r>
            <a:endParaRPr lang="ar-SA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954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0" grpId="0" animBg="1"/>
      <p:bldP spid="1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ARTICULATE_PROJECT_OPEN" val="0"/>
</p:tagLst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728</TotalTime>
  <Words>581</Words>
  <Application>Microsoft Office PowerPoint</Application>
  <PresentationFormat>عرض على الشاشة (3:4)‏</PresentationFormat>
  <Paragraphs>130</Paragraphs>
  <Slides>8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9" baseType="lpstr">
      <vt:lpstr>سمة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TAREK</dc:creator>
  <cp:lastModifiedBy>DAWHA</cp:lastModifiedBy>
  <cp:revision>14</cp:revision>
  <dcterms:created xsi:type="dcterms:W3CDTF">2015-10-06T14:56:54Z</dcterms:created>
  <dcterms:modified xsi:type="dcterms:W3CDTF">2017-02-23T14:31:26Z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C1B26715-A636-463C-9959-B98432038260</vt:lpwstr>
  </property>
  <property fmtid="{D5CDD505-2E9C-101B-9397-08002B2CF9AE}" pid="3" name="ArticulatePath">
    <vt:lpwstr>9الطرح الرأسي</vt:lpwstr>
  </property>
</Properties>
</file>