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60" r:id="rId2"/>
    <p:sldId id="261" r:id="rId3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00" d="100"/>
          <a:sy n="100" d="100"/>
        </p:scale>
        <p:origin x="1020" y="4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024E7EBE-D154-4AFF-BA1A-9B881CF00BFA}" type="datetimeFigureOut">
              <a:rPr lang="ar-SA" smtClean="0"/>
              <a:t>10/06/38</a:t>
            </a:fld>
            <a:endParaRPr lang="ar-S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C47D1150-CB9B-4E7A-9DD6-0DA95F5F0B6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884953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7D1150-CB9B-4E7A-9DD6-0DA95F5F0B64}" type="slidenum">
              <a:rPr lang="ar-SA" smtClean="0"/>
              <a:t>1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343066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7D1150-CB9B-4E7A-9DD6-0DA95F5F0B64}" type="slidenum">
              <a:rPr lang="ar-SA" smtClean="0"/>
              <a:t>2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383531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ar-SA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51FD8-2359-3B4E-9FA2-88033483331E}" type="datetimeFigureOut">
              <a:rPr lang="en-US" smtClean="0"/>
              <a:t>3/8/2017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B4284-EFD4-8647-A11F-76B4BB9DE4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7243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51FD8-2359-3B4E-9FA2-88033483331E}" type="datetimeFigureOut">
              <a:rPr lang="en-US" smtClean="0"/>
              <a:t>3/8/2017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B4284-EFD4-8647-A11F-76B4BB9DE4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5018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51FD8-2359-3B4E-9FA2-88033483331E}" type="datetimeFigureOut">
              <a:rPr lang="en-US" smtClean="0"/>
              <a:t>3/8/2017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B4284-EFD4-8647-A11F-76B4BB9DE4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228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51FD8-2359-3B4E-9FA2-88033483331E}" type="datetimeFigureOut">
              <a:rPr lang="en-US" smtClean="0"/>
              <a:t>3/8/2017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B4284-EFD4-8647-A11F-76B4BB9DE4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250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51FD8-2359-3B4E-9FA2-88033483331E}" type="datetimeFigureOut">
              <a:rPr lang="en-US" smtClean="0"/>
              <a:t>3/8/2017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B4284-EFD4-8647-A11F-76B4BB9DE4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073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51FD8-2359-3B4E-9FA2-88033483331E}" type="datetimeFigureOut">
              <a:rPr lang="en-US" smtClean="0"/>
              <a:t>3/8/2017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B4284-EFD4-8647-A11F-76B4BB9DE4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1732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51FD8-2359-3B4E-9FA2-88033483331E}" type="datetimeFigureOut">
              <a:rPr lang="en-US" smtClean="0"/>
              <a:t>3/8/2017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B4284-EFD4-8647-A11F-76B4BB9DE4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661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51FD8-2359-3B4E-9FA2-88033483331E}" type="datetimeFigureOut">
              <a:rPr lang="en-US" smtClean="0"/>
              <a:t>3/8/2017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B4284-EFD4-8647-A11F-76B4BB9DE4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419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51FD8-2359-3B4E-9FA2-88033483331E}" type="datetimeFigureOut">
              <a:rPr lang="en-US" smtClean="0"/>
              <a:t>3/8/2017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B4284-EFD4-8647-A11F-76B4BB9DE4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0447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51FD8-2359-3B4E-9FA2-88033483331E}" type="datetimeFigureOut">
              <a:rPr lang="en-US" smtClean="0"/>
              <a:t>3/8/2017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B4284-EFD4-8647-A11F-76B4BB9DE4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4529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51FD8-2359-3B4E-9FA2-88033483331E}" type="datetimeFigureOut">
              <a:rPr lang="en-US" smtClean="0"/>
              <a:t>3/8/2017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B4284-EFD4-8647-A11F-76B4BB9DE4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428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/>
              <a:t>Click to edit Master text styles</a:t>
            </a:r>
          </a:p>
          <a:p>
            <a:pPr lvl="1"/>
            <a:r>
              <a:rPr lang="ar-SA"/>
              <a:t>Second level</a:t>
            </a:r>
          </a:p>
          <a:p>
            <a:pPr lvl="2"/>
            <a:r>
              <a:rPr lang="ar-SA"/>
              <a:t>Third level</a:t>
            </a:r>
          </a:p>
          <a:p>
            <a:pPr lvl="3"/>
            <a:r>
              <a:rPr lang="ar-SA"/>
              <a:t>Fourth level</a:t>
            </a:r>
          </a:p>
          <a:p>
            <a:pPr lvl="4"/>
            <a:r>
              <a:rPr lang="ar-SA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351FD8-2359-3B4E-9FA2-88033483331E}" type="datetimeFigureOut">
              <a:rPr lang="en-US" smtClean="0"/>
              <a:t>3/8/2017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B4284-EFD4-8647-A11F-76B4BB9DE4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2743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emf"/><Relationship Id="rId3" Type="http://schemas.openxmlformats.org/officeDocument/2006/relationships/image" Target="../media/image1.jpeg"/><Relationship Id="rId7" Type="http://schemas.openxmlformats.org/officeDocument/2006/relationships/image" Target="../media/image5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emf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ستطيل 22"/>
          <p:cNvSpPr/>
          <p:nvPr/>
        </p:nvSpPr>
        <p:spPr>
          <a:xfrm>
            <a:off x="111210" y="1404246"/>
            <a:ext cx="6620434" cy="4749976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x-none"/>
          </a:p>
        </p:txBody>
      </p:sp>
      <p:grpSp>
        <p:nvGrpSpPr>
          <p:cNvPr id="11" name="مجموعة 1"/>
          <p:cNvGrpSpPr/>
          <p:nvPr/>
        </p:nvGrpSpPr>
        <p:grpSpPr>
          <a:xfrm>
            <a:off x="-72318" y="91602"/>
            <a:ext cx="6873243" cy="1307264"/>
            <a:chOff x="-72318" y="91601"/>
            <a:chExt cx="6873243" cy="2452735"/>
          </a:xfrm>
        </p:grpSpPr>
        <p:pic>
          <p:nvPicPr>
            <p:cNvPr id="12" name="Picture 12" descr="نتيجة بحث الصور عن الرياضيات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4441" b="34061"/>
            <a:stretch/>
          </p:blipFill>
          <p:spPr bwMode="auto">
            <a:xfrm>
              <a:off x="1481870" y="629334"/>
              <a:ext cx="4251289" cy="6848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6" descr="نتيجة بحث الصور عن ‪train clipart‬‏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6497" y="493647"/>
              <a:ext cx="3073652" cy="153682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" name="Picture 8" descr="نتيجة بحث الصور عن ‪train clipart‬‏"/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0497"/>
            <a:stretch/>
          </p:blipFill>
          <p:spPr bwMode="auto">
            <a:xfrm>
              <a:off x="3258768" y="536473"/>
              <a:ext cx="1700321" cy="1428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Picture 8" descr="نتيجة بحث الصور عن ‪train clipart‬‏"/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0497"/>
            <a:stretch/>
          </p:blipFill>
          <p:spPr bwMode="auto">
            <a:xfrm>
              <a:off x="4961638" y="526811"/>
              <a:ext cx="1700321" cy="1428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6" name="مستطيل 2"/>
            <p:cNvSpPr/>
            <p:nvPr/>
          </p:nvSpPr>
          <p:spPr>
            <a:xfrm>
              <a:off x="3193431" y="1240901"/>
              <a:ext cx="3409909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x-none" sz="3600" b="1" dirty="0">
                  <a:solidFill>
                    <a:schemeClr val="bg1"/>
                  </a:solidFill>
                  <a:latin typeface="arial" panose="020B0604020202020204" pitchFamily="34" charset="0"/>
                </a:rPr>
                <a:t>۱   ۲   ۳  ٤  ٥   ٦</a:t>
              </a:r>
              <a:endParaRPr lang="x-none" sz="3600" b="1" dirty="0">
                <a:solidFill>
                  <a:schemeClr val="bg1"/>
                </a:solidFill>
              </a:endParaRPr>
            </a:p>
          </p:txBody>
        </p:sp>
        <p:sp>
          <p:nvSpPr>
            <p:cNvPr id="17" name="مستطيل 4"/>
            <p:cNvSpPr/>
            <p:nvPr/>
          </p:nvSpPr>
          <p:spPr>
            <a:xfrm>
              <a:off x="1401644" y="1240900"/>
              <a:ext cx="1733168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x-none" sz="3600" b="1" dirty="0">
                  <a:solidFill>
                    <a:prstClr val="white"/>
                  </a:solidFill>
                  <a:latin typeface="arial" panose="020B0604020202020204" pitchFamily="34" charset="0"/>
                </a:rPr>
                <a:t>٧   ۸   ۹</a:t>
              </a:r>
              <a:endParaRPr lang="x-none" sz="3600" b="1" dirty="0">
                <a:solidFill>
                  <a:prstClr val="white"/>
                </a:solidFill>
              </a:endParaRPr>
            </a:p>
          </p:txBody>
        </p:sp>
        <p:sp>
          <p:nvSpPr>
            <p:cNvPr id="18" name="مربع نص 18"/>
            <p:cNvSpPr txBox="1"/>
            <p:nvPr/>
          </p:nvSpPr>
          <p:spPr>
            <a:xfrm>
              <a:off x="-72318" y="1966874"/>
              <a:ext cx="6806381" cy="57746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r"/>
              <a:r>
                <a:rPr lang="ar-SA" sz="1400" b="1" dirty="0"/>
                <a:t>    المدرسة :</a:t>
              </a:r>
              <a:r>
                <a:rPr lang="ar-SA" sz="900" dirty="0"/>
                <a:t>.</a:t>
              </a:r>
              <a:r>
                <a:rPr lang="x-none" sz="900" dirty="0"/>
                <a:t>.</a:t>
              </a:r>
              <a:r>
                <a:rPr lang="ar-SA" sz="900" dirty="0"/>
                <a:t> </a:t>
              </a:r>
              <a:r>
                <a:rPr lang="ar-SA" sz="1400" b="1" dirty="0"/>
                <a:t>(        )</a:t>
              </a:r>
              <a:r>
                <a:rPr lang="x-none" sz="1400" b="1" dirty="0"/>
                <a:t> </a:t>
              </a:r>
              <a:r>
                <a:rPr lang="ar-SA" sz="1400" b="1" dirty="0"/>
                <a:t> </a:t>
              </a:r>
              <a:r>
                <a:rPr lang="ar-SA" sz="1200" dirty="0"/>
                <a:t>...............        </a:t>
              </a:r>
              <a:r>
                <a:rPr lang="ar-SA" sz="1400" b="1" dirty="0"/>
                <a:t>ا</a:t>
              </a:r>
              <a:r>
                <a:rPr lang="x-none" sz="1400" b="1" dirty="0"/>
                <a:t>لصف </a:t>
              </a:r>
              <a:r>
                <a:rPr lang="ar-SA" sz="1400" b="1" dirty="0"/>
                <a:t> :    الثاني</a:t>
              </a:r>
              <a:r>
                <a:rPr lang="x-none" sz="900" dirty="0"/>
                <a:t>.......................</a:t>
              </a:r>
              <a:r>
                <a:rPr lang="ar-SA" sz="1400" b="1" dirty="0"/>
                <a:t>اسم الطالــبة</a:t>
              </a:r>
              <a:r>
                <a:rPr lang="ar-SA" sz="900" dirty="0"/>
                <a:t>  :</a:t>
              </a:r>
              <a:r>
                <a:rPr lang="x-none" sz="900" dirty="0"/>
                <a:t>.</a:t>
              </a:r>
            </a:p>
          </p:txBody>
        </p:sp>
        <p:sp>
          <p:nvSpPr>
            <p:cNvPr id="19" name="مربع نص 29"/>
            <p:cNvSpPr txBox="1"/>
            <p:nvPr/>
          </p:nvSpPr>
          <p:spPr>
            <a:xfrm>
              <a:off x="5427525" y="230264"/>
              <a:ext cx="1306538" cy="696706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1">
              <a:spAutoFit/>
            </a:bodyPr>
            <a:lstStyle/>
            <a:p>
              <a:pPr algn="r"/>
              <a:r>
                <a:rPr lang="x-none" sz="700" dirty="0"/>
                <a:t>المملكة العربية السعودية</a:t>
              </a:r>
            </a:p>
            <a:p>
              <a:pPr algn="r"/>
              <a:r>
                <a:rPr lang="x-none" sz="700" dirty="0"/>
                <a:t>وزارة التعليم </a:t>
              </a:r>
            </a:p>
            <a:p>
              <a:pPr algn="r"/>
              <a:r>
                <a:rPr lang="x-none" sz="700" dirty="0"/>
                <a:t>مكتب التربية والتعليم بمحافظة الجبيل</a:t>
              </a:r>
            </a:p>
            <a:p>
              <a:pPr algn="r"/>
              <a:r>
                <a:rPr lang="x-none" sz="700" dirty="0"/>
                <a:t>قسم الصفوف الأولية</a:t>
              </a:r>
            </a:p>
          </p:txBody>
        </p:sp>
        <p:pic>
          <p:nvPicPr>
            <p:cNvPr id="20" name="Picture 6" descr="نتيجة بحث الصور عن شعار وزارة المعارف بدون خلفية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1691" y="245429"/>
              <a:ext cx="955441" cy="5896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1" name="مستطيل مستدير الزوايا 31"/>
            <p:cNvSpPr/>
            <p:nvPr/>
          </p:nvSpPr>
          <p:spPr>
            <a:xfrm>
              <a:off x="1384520" y="225827"/>
              <a:ext cx="4164363" cy="433795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1400" b="1" dirty="0">
                  <a:solidFill>
                    <a:schemeClr val="tx1"/>
                  </a:solidFill>
                </a:rPr>
                <a:t>نموذج رقم 13</a:t>
              </a:r>
            </a:p>
            <a:p>
              <a:pPr algn="ctr"/>
              <a:r>
                <a:rPr lang="ar-SA" sz="1400" b="1" dirty="0">
                  <a:solidFill>
                    <a:schemeClr val="tx1"/>
                  </a:solidFill>
                </a:rPr>
                <a:t>اختبار الصف الثاني الأبتدائي مادة الرياضيات الفترةالثالثة</a:t>
              </a:r>
              <a:endParaRPr lang="x-none" sz="1400" b="1" dirty="0">
                <a:solidFill>
                  <a:schemeClr val="tx1"/>
                </a:solidFill>
              </a:endParaRPr>
            </a:p>
          </p:txBody>
        </p:sp>
        <p:sp>
          <p:nvSpPr>
            <p:cNvPr id="22" name="مستطيل مستدير الزوايا 32"/>
            <p:cNvSpPr/>
            <p:nvPr/>
          </p:nvSpPr>
          <p:spPr>
            <a:xfrm>
              <a:off x="57075" y="91601"/>
              <a:ext cx="6743850" cy="179563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x-none"/>
            </a:p>
          </p:txBody>
        </p:sp>
      </p:grpSp>
      <p:graphicFrame>
        <p:nvGraphicFramePr>
          <p:cNvPr id="24" name="جدول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7027461"/>
              </p:ext>
            </p:extLst>
          </p:nvPr>
        </p:nvGraphicFramePr>
        <p:xfrm>
          <a:off x="113323" y="1410372"/>
          <a:ext cx="3093714" cy="11277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543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53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19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3607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7501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x-none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قراءة الساعة (بالساعات كاملة ، لأقرب نصف ساعة ، لأقرب ربع ساعة ، لأقرب خمس دقائق ) وكتابة الوقت الذي تشير إليه الساعة .</a:t>
                      </a:r>
                      <a:endParaRPr lang="x-none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x-non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x-non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x-none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i="0" dirty="0">
                          <a:solidFill>
                            <a:schemeClr val="tx1"/>
                          </a:solidFill>
                        </a:rPr>
                        <a:t>25</a:t>
                      </a:r>
                      <a:endParaRPr lang="x-none" sz="800" b="1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700" b="1" dirty="0">
                          <a:solidFill>
                            <a:schemeClr val="tx1"/>
                          </a:solidFill>
                        </a:rPr>
                        <a:t>متقن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  <a:endParaRPr lang="x-none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x-none" sz="800" b="1">
                          <a:solidFill>
                            <a:schemeClr val="tx1"/>
                          </a:solidFill>
                        </a:rPr>
                        <a:t>من 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90</a:t>
                      </a:r>
                      <a:r>
                        <a:rPr lang="x-none" sz="800" b="1">
                          <a:solidFill>
                            <a:schemeClr val="tx1"/>
                          </a:solidFill>
                        </a:rPr>
                        <a:t>%إلى </a:t>
                      </a:r>
                      <a:r>
                        <a:rPr lang="x-none" sz="800" b="1" dirty="0">
                          <a:solidFill>
                            <a:schemeClr val="tx1"/>
                          </a:solidFill>
                        </a:rPr>
                        <a:t>أقل </a:t>
                      </a:r>
                      <a:r>
                        <a:rPr lang="x-none" sz="800" b="1">
                          <a:solidFill>
                            <a:schemeClr val="tx1"/>
                          </a:solidFill>
                        </a:rPr>
                        <a:t>من 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</a:t>
                      </a:r>
                      <a:r>
                        <a:rPr lang="x-none" sz="800" b="1">
                          <a:solidFill>
                            <a:schemeClr val="tx1"/>
                          </a:solidFill>
                        </a:rPr>
                        <a:t>%</a:t>
                      </a:r>
                      <a:endParaRPr lang="x-none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x-none" sz="800" b="1">
                          <a:solidFill>
                            <a:schemeClr val="tx1"/>
                          </a:solidFill>
                        </a:rPr>
                        <a:t>من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80</a:t>
                      </a:r>
                      <a:r>
                        <a:rPr lang="x-none" sz="800" b="1">
                          <a:solidFill>
                            <a:schemeClr val="tx1"/>
                          </a:solidFill>
                        </a:rPr>
                        <a:t>% </a:t>
                      </a:r>
                      <a:r>
                        <a:rPr lang="x-none" sz="800" b="1" dirty="0">
                          <a:solidFill>
                            <a:schemeClr val="tx1"/>
                          </a:solidFill>
                        </a:rPr>
                        <a:t>إلى أقل </a:t>
                      </a:r>
                      <a:r>
                        <a:rPr lang="x-none" sz="800" b="1">
                          <a:solidFill>
                            <a:schemeClr val="tx1"/>
                          </a:solidFill>
                        </a:rPr>
                        <a:t>من 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90</a:t>
                      </a:r>
                      <a:r>
                        <a:rPr lang="x-none" sz="800" b="1">
                          <a:solidFill>
                            <a:schemeClr val="tx1"/>
                          </a:solidFill>
                        </a:rPr>
                        <a:t>%</a:t>
                      </a:r>
                      <a:endParaRPr lang="x-none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x-none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x-none" sz="800" b="1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x-none" sz="800" b="1" baseline="0">
                          <a:solidFill>
                            <a:schemeClr val="tx1"/>
                          </a:solidFill>
                        </a:rPr>
                        <a:t>من 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80</a:t>
                      </a:r>
                      <a:r>
                        <a:rPr lang="x-none" sz="800" b="1">
                          <a:solidFill>
                            <a:schemeClr val="tx1"/>
                          </a:solidFill>
                        </a:rPr>
                        <a:t>%</a:t>
                      </a:r>
                      <a:endParaRPr lang="x-none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x-none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x-non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88" name="Rectangle 187"/>
          <p:cNvSpPr/>
          <p:nvPr/>
        </p:nvSpPr>
        <p:spPr>
          <a:xfrm>
            <a:off x="3166711" y="2254433"/>
            <a:ext cx="3527147" cy="1925056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endParaRPr lang="ar-SA" sz="1400" b="1" dirty="0">
              <a:solidFill>
                <a:schemeClr val="tx1"/>
              </a:solidFill>
            </a:endParaRPr>
          </a:p>
        </p:txBody>
      </p:sp>
      <p:sp>
        <p:nvSpPr>
          <p:cNvPr id="2247" name="TextBox 2246"/>
          <p:cNvSpPr txBox="1"/>
          <p:nvPr/>
        </p:nvSpPr>
        <p:spPr>
          <a:xfrm>
            <a:off x="491691" y="7634547"/>
            <a:ext cx="4958330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1400" b="1" dirty="0"/>
              <a:t>	السؤال الثاني :</a:t>
            </a:r>
          </a:p>
        </p:txBody>
      </p:sp>
      <p:sp>
        <p:nvSpPr>
          <p:cNvPr id="4" name="مستطيل 3"/>
          <p:cNvSpPr/>
          <p:nvPr/>
        </p:nvSpPr>
        <p:spPr>
          <a:xfrm>
            <a:off x="3275137" y="1464465"/>
            <a:ext cx="3418721" cy="29051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1600" b="1" dirty="0" err="1">
                <a:solidFill>
                  <a:schemeClr val="bg1">
                    <a:lumMod val="75000"/>
                  </a:schemeClr>
                </a:solidFill>
              </a:rPr>
              <a:t>ا</a:t>
            </a:r>
            <a:r>
              <a:rPr lang="ar-SA" sz="1600" b="1" dirty="0" err="1">
                <a:solidFill>
                  <a:schemeClr val="tx1"/>
                </a:solidFill>
              </a:rPr>
              <a:t>السؤال</a:t>
            </a:r>
            <a:r>
              <a:rPr lang="ar-SA" sz="1600" b="1" dirty="0">
                <a:solidFill>
                  <a:schemeClr val="tx1"/>
                </a:solidFill>
              </a:rPr>
              <a:t> الاول :</a:t>
            </a:r>
            <a:r>
              <a:rPr lang="ar-SA" sz="1600" b="1" dirty="0">
                <a:solidFill>
                  <a:schemeClr val="bg1">
                    <a:lumMod val="75000"/>
                  </a:schemeClr>
                </a:solidFill>
              </a:rPr>
              <a:t> </a:t>
            </a:r>
          </a:p>
        </p:txBody>
      </p:sp>
      <p:sp>
        <p:nvSpPr>
          <p:cNvPr id="2245" name="مستطيل 2244"/>
          <p:cNvSpPr/>
          <p:nvPr/>
        </p:nvSpPr>
        <p:spPr>
          <a:xfrm>
            <a:off x="111210" y="6265033"/>
            <a:ext cx="6622853" cy="266631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246" name="مربع نص 2245"/>
          <p:cNvSpPr txBox="1"/>
          <p:nvPr/>
        </p:nvSpPr>
        <p:spPr>
          <a:xfrm>
            <a:off x="5359400" y="6265034"/>
            <a:ext cx="1334458" cy="33855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1">
            <a:spAutoFit/>
          </a:bodyPr>
          <a:lstStyle/>
          <a:p>
            <a:pPr algn="r"/>
            <a:r>
              <a:rPr lang="ar-SA" sz="1600" b="1" dirty="0"/>
              <a:t>السؤال الثاني</a:t>
            </a:r>
            <a:r>
              <a:rPr lang="ar-SA" sz="1400" b="1" dirty="0"/>
              <a:t>:</a:t>
            </a:r>
          </a:p>
        </p:txBody>
      </p:sp>
      <p:graphicFrame>
        <p:nvGraphicFramePr>
          <p:cNvPr id="56" name="جدول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4898486"/>
              </p:ext>
            </p:extLst>
          </p:nvPr>
        </p:nvGraphicFramePr>
        <p:xfrm>
          <a:off x="126497" y="6281893"/>
          <a:ext cx="3093714" cy="11430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543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53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19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3607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7501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17674">
                <a:tc>
                  <a:txBody>
                    <a:bodyPr/>
                    <a:lstStyle/>
                    <a:p>
                      <a:pPr algn="ctr" rtl="1"/>
                      <a:r>
                        <a:rPr lang="x-none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71755" marR="71755" algn="ctr" rtl="1">
                        <a:spcAft>
                          <a:spcPts val="0"/>
                        </a:spcAft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تمثيل كسور الوحدة (المقامات أقل أو تساوي (12 ) وقراءتها وكتابتها</a:t>
                      </a:r>
                      <a:endParaRPr lang="en-US" sz="9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x-none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x-non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x-non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x-none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i="0" dirty="0">
                          <a:solidFill>
                            <a:schemeClr val="tx1"/>
                          </a:solidFill>
                        </a:rPr>
                        <a:t>27</a:t>
                      </a:r>
                      <a:endParaRPr lang="x-none" sz="800" b="1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7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  <a:endParaRPr lang="x-none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x-none" sz="800" b="1">
                          <a:solidFill>
                            <a:schemeClr val="tx1"/>
                          </a:solidFill>
                        </a:rPr>
                        <a:t>من 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90</a:t>
                      </a:r>
                      <a:r>
                        <a:rPr lang="x-none" sz="800" b="1">
                          <a:solidFill>
                            <a:schemeClr val="tx1"/>
                          </a:solidFill>
                        </a:rPr>
                        <a:t>%إلى </a:t>
                      </a:r>
                      <a:r>
                        <a:rPr lang="x-none" sz="800" b="1" dirty="0">
                          <a:solidFill>
                            <a:schemeClr val="tx1"/>
                          </a:solidFill>
                        </a:rPr>
                        <a:t>أقل </a:t>
                      </a:r>
                      <a:r>
                        <a:rPr lang="x-none" sz="800" b="1">
                          <a:solidFill>
                            <a:schemeClr val="tx1"/>
                          </a:solidFill>
                        </a:rPr>
                        <a:t>من 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</a:t>
                      </a:r>
                      <a:r>
                        <a:rPr lang="x-none" sz="800" b="1">
                          <a:solidFill>
                            <a:schemeClr val="tx1"/>
                          </a:solidFill>
                        </a:rPr>
                        <a:t>%</a:t>
                      </a:r>
                      <a:endParaRPr lang="x-none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x-none" sz="800" b="1">
                          <a:solidFill>
                            <a:schemeClr val="tx1"/>
                          </a:solidFill>
                        </a:rPr>
                        <a:t>من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80</a:t>
                      </a:r>
                      <a:r>
                        <a:rPr lang="x-none" sz="800" b="1">
                          <a:solidFill>
                            <a:schemeClr val="tx1"/>
                          </a:solidFill>
                        </a:rPr>
                        <a:t>% </a:t>
                      </a:r>
                      <a:r>
                        <a:rPr lang="x-none" sz="800" b="1" dirty="0">
                          <a:solidFill>
                            <a:schemeClr val="tx1"/>
                          </a:solidFill>
                        </a:rPr>
                        <a:t>إلى أقل </a:t>
                      </a:r>
                      <a:r>
                        <a:rPr lang="x-none" sz="800" b="1">
                          <a:solidFill>
                            <a:schemeClr val="tx1"/>
                          </a:solidFill>
                        </a:rPr>
                        <a:t>من 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90</a:t>
                      </a:r>
                      <a:r>
                        <a:rPr lang="x-none" sz="800" b="1">
                          <a:solidFill>
                            <a:schemeClr val="tx1"/>
                          </a:solidFill>
                        </a:rPr>
                        <a:t>%</a:t>
                      </a:r>
                      <a:endParaRPr lang="x-none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x-none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x-none" sz="800" b="1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x-none" sz="800" b="1" baseline="0">
                          <a:solidFill>
                            <a:schemeClr val="tx1"/>
                          </a:solidFill>
                        </a:rPr>
                        <a:t>من 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80</a:t>
                      </a:r>
                      <a:r>
                        <a:rPr lang="x-none" sz="800" b="1">
                          <a:solidFill>
                            <a:schemeClr val="tx1"/>
                          </a:solidFill>
                        </a:rPr>
                        <a:t>%</a:t>
                      </a:r>
                      <a:endParaRPr lang="x-none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x-none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x-non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123" name="AutoShape 144"/>
          <p:cNvSpPr>
            <a:spLocks noChangeArrowheads="1"/>
          </p:cNvSpPr>
          <p:nvPr/>
        </p:nvSpPr>
        <p:spPr bwMode="auto">
          <a:xfrm>
            <a:off x="148857" y="2622113"/>
            <a:ext cx="6496546" cy="595236"/>
          </a:xfrm>
          <a:prstGeom prst="bevel">
            <a:avLst>
              <a:gd name="adj" fmla="val 12454"/>
            </a:avLst>
          </a:prstGeom>
          <a:gradFill rotWithShape="1">
            <a:gsLst>
              <a:gs pos="0">
                <a:srgbClr val="F2F2F2"/>
              </a:gs>
              <a:gs pos="100000">
                <a:srgbClr val="DAEEF3"/>
              </a:gs>
            </a:gsLst>
            <a:lin ang="5400000" scaled="1"/>
          </a:gradFill>
          <a:ln w="28575">
            <a:pattFill prst="solidDmnd">
              <a:fgClr>
                <a:srgbClr val="0070C0"/>
              </a:fgClr>
              <a:bgClr>
                <a:srgbClr val="00B050"/>
              </a:bgClr>
            </a:patt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r" defTabSz="914400" rtl="1" fontAlgn="base">
              <a:spcBef>
                <a:spcPct val="0"/>
              </a:spcBef>
              <a:spcAft>
                <a:spcPct val="0"/>
              </a:spcAft>
            </a:pPr>
            <a:r>
              <a:rPr lang="ar-EG" sz="1600" b="1" dirty="0">
                <a:solidFill>
                  <a:srgbClr val="FF0000"/>
                </a:solidFill>
                <a:ea typeface="Times New Roman"/>
                <a:cs typeface="Tahoma"/>
              </a:rPr>
              <a:t>الوقت في الساعة المقابلة</a:t>
            </a:r>
            <a:r>
              <a:rPr lang="ar-EG" sz="1600" b="1" dirty="0">
                <a:ea typeface="Times New Roman"/>
                <a:cs typeface="Tahoma"/>
              </a:rPr>
              <a:t> </a:t>
            </a:r>
            <a:endParaRPr kumimoji="0" lang="ar-SA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24" name="AutoShape 143"/>
          <p:cNvSpPr>
            <a:spLocks noChangeArrowheads="1"/>
          </p:cNvSpPr>
          <p:nvPr/>
        </p:nvSpPr>
        <p:spPr bwMode="auto">
          <a:xfrm>
            <a:off x="5570665" y="3309334"/>
            <a:ext cx="973137" cy="469900"/>
          </a:xfrm>
          <a:prstGeom prst="plaque">
            <a:avLst>
              <a:gd name="adj" fmla="val 16667"/>
            </a:avLst>
          </a:prstGeom>
          <a:gradFill rotWithShape="1">
            <a:gsLst>
              <a:gs pos="0">
                <a:srgbClr val="DAEEF3"/>
              </a:gs>
              <a:gs pos="50000">
                <a:srgbClr val="F2F2F2"/>
              </a:gs>
              <a:gs pos="100000">
                <a:srgbClr val="DAEEF3"/>
              </a:gs>
            </a:gsLst>
            <a:lin ang="2700000" scaled="1"/>
          </a:gradFill>
          <a:ln w="28575">
            <a:pattFill prst="solidDmnd">
              <a:fgClr>
                <a:srgbClr val="0070C0"/>
              </a:fgClr>
              <a:bgClr>
                <a:srgbClr val="00B050"/>
              </a:bgClr>
            </a:patt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EG" sz="1800" b="1" i="0" u="none" strike="noStrike" cap="none" normalizeH="0" baseline="0">
                <a:ln>
                  <a:noFill/>
                </a:ln>
                <a:solidFill>
                  <a:srgbClr val="0000FF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1:30</a:t>
            </a:r>
            <a:r>
              <a:rPr kumimoji="0" lang="ar-EG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     </a:t>
            </a:r>
            <a:endParaRPr kumimoji="0" lang="ar-EG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25" name="AutoShape 142"/>
          <p:cNvSpPr>
            <a:spLocks noChangeArrowheads="1"/>
          </p:cNvSpPr>
          <p:nvPr/>
        </p:nvSpPr>
        <p:spPr bwMode="auto">
          <a:xfrm>
            <a:off x="3925247" y="3323056"/>
            <a:ext cx="973138" cy="469900"/>
          </a:xfrm>
          <a:prstGeom prst="plaque">
            <a:avLst>
              <a:gd name="adj" fmla="val 16667"/>
            </a:avLst>
          </a:prstGeom>
          <a:gradFill rotWithShape="1">
            <a:gsLst>
              <a:gs pos="0">
                <a:srgbClr val="DAEEF3"/>
              </a:gs>
              <a:gs pos="50000">
                <a:srgbClr val="F2F2F2"/>
              </a:gs>
              <a:gs pos="100000">
                <a:srgbClr val="DAEEF3"/>
              </a:gs>
            </a:gsLst>
            <a:lin ang="2700000" scaled="1"/>
          </a:gradFill>
          <a:ln w="28575">
            <a:pattFill prst="solidDmnd">
              <a:fgClr>
                <a:srgbClr val="0070C0"/>
              </a:fgClr>
              <a:bgClr>
                <a:srgbClr val="00B050"/>
              </a:bgClr>
            </a:patt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EG" sz="2000" b="1" i="0" u="none" strike="noStrike" cap="none" normalizeH="0" baseline="0">
                <a:ln>
                  <a:noFill/>
                </a:ln>
                <a:solidFill>
                  <a:srgbClr val="0000FF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6:30</a:t>
            </a:r>
            <a:r>
              <a:rPr kumimoji="0" lang="ar-EG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    </a:t>
            </a:r>
            <a:endParaRPr kumimoji="0" lang="ar-EG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26" name="AutoShape 141"/>
          <p:cNvSpPr>
            <a:spLocks noChangeArrowheads="1"/>
          </p:cNvSpPr>
          <p:nvPr/>
        </p:nvSpPr>
        <p:spPr bwMode="auto">
          <a:xfrm>
            <a:off x="2268228" y="3326368"/>
            <a:ext cx="973137" cy="469900"/>
          </a:xfrm>
          <a:prstGeom prst="plaque">
            <a:avLst>
              <a:gd name="adj" fmla="val 16667"/>
            </a:avLst>
          </a:prstGeom>
          <a:gradFill rotWithShape="1">
            <a:gsLst>
              <a:gs pos="0">
                <a:srgbClr val="DAEEF3"/>
              </a:gs>
              <a:gs pos="50000">
                <a:srgbClr val="F2F2F2"/>
              </a:gs>
              <a:gs pos="100000">
                <a:srgbClr val="DAEEF3"/>
              </a:gs>
            </a:gsLst>
            <a:lin ang="2700000" scaled="1"/>
          </a:gradFill>
          <a:ln w="28575">
            <a:pattFill prst="solidDmnd">
              <a:fgClr>
                <a:srgbClr val="0070C0"/>
              </a:fgClr>
              <a:bgClr>
                <a:srgbClr val="00B050"/>
              </a:bgClr>
            </a:patt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EG" sz="1800" b="1" i="0" u="none" strike="noStrike" cap="none" normalizeH="0" baseline="0">
                <a:ln>
                  <a:noFill/>
                </a:ln>
                <a:solidFill>
                  <a:srgbClr val="0000FF"/>
                </a:solidFill>
                <a:effectLst/>
                <a:latin typeface="Microsoft Sans Serif" pitchFamily="34" charset="0"/>
                <a:ea typeface="Times New Roman" pitchFamily="18" charset="0"/>
                <a:cs typeface="Microsoft Sans Serif" pitchFamily="34" charset="0"/>
              </a:rPr>
              <a:t>8:30</a:t>
            </a:r>
            <a:endParaRPr kumimoji="0" lang="ar-EG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27" name="AutoShape 140"/>
          <p:cNvSpPr>
            <a:spLocks noChangeArrowheads="1"/>
          </p:cNvSpPr>
          <p:nvPr/>
        </p:nvSpPr>
        <p:spPr bwMode="auto">
          <a:xfrm>
            <a:off x="5757203" y="3796268"/>
            <a:ext cx="650875" cy="390525"/>
          </a:xfrm>
          <a:prstGeom prst="flowChartDecision">
            <a:avLst/>
          </a:prstGeom>
          <a:gradFill rotWithShape="1">
            <a:gsLst>
              <a:gs pos="0">
                <a:srgbClr val="DAEEF3"/>
              </a:gs>
              <a:gs pos="50000">
                <a:srgbClr val="F2F2F2"/>
              </a:gs>
              <a:gs pos="100000">
                <a:srgbClr val="DAEEF3"/>
              </a:gs>
            </a:gsLst>
            <a:lin ang="2700000" scaled="1"/>
          </a:gradFill>
          <a:ln w="28575">
            <a:pattFill prst="solidDmnd">
              <a:fgClr>
                <a:srgbClr val="0070C0"/>
              </a:fgClr>
              <a:bgClr>
                <a:srgbClr val="00B050"/>
              </a:bgClr>
            </a:patt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EG" sz="1200" b="1" i="0" u="none" strike="noStrike" cap="none" normalizeH="0" baseline="0">
                <a:ln>
                  <a:noFill/>
                </a:ln>
                <a:solidFill>
                  <a:srgbClr val="0000FF"/>
                </a:solidFill>
                <a:effectLst/>
                <a:latin typeface="Microsoft Sans Serif" pitchFamily="34" charset="0"/>
                <a:ea typeface="Times New Roman" pitchFamily="18" charset="0"/>
                <a:cs typeface="Microsoft Sans Serif" pitchFamily="34" charset="0"/>
              </a:rPr>
              <a:t>......</a:t>
            </a:r>
            <a:endParaRPr kumimoji="0" lang="ar-EG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28" name="AutoShape 139"/>
          <p:cNvSpPr>
            <a:spLocks noChangeArrowheads="1"/>
          </p:cNvSpPr>
          <p:nvPr/>
        </p:nvSpPr>
        <p:spPr bwMode="auto">
          <a:xfrm>
            <a:off x="4088029" y="3796268"/>
            <a:ext cx="650875" cy="390525"/>
          </a:xfrm>
          <a:prstGeom prst="flowChartDecision">
            <a:avLst/>
          </a:prstGeom>
          <a:gradFill rotWithShape="1">
            <a:gsLst>
              <a:gs pos="0">
                <a:srgbClr val="DAEEF3"/>
              </a:gs>
              <a:gs pos="50000">
                <a:srgbClr val="F2F2F2"/>
              </a:gs>
              <a:gs pos="100000">
                <a:srgbClr val="DAEEF3"/>
              </a:gs>
            </a:gsLst>
            <a:lin ang="2700000" scaled="1"/>
          </a:gradFill>
          <a:ln w="28575">
            <a:pattFill prst="solidDmnd">
              <a:fgClr>
                <a:srgbClr val="0070C0"/>
              </a:fgClr>
              <a:bgClr>
                <a:srgbClr val="00B050"/>
              </a:bgClr>
            </a:patt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EG" sz="1200" b="1" i="0" u="none" strike="noStrike" cap="none" normalizeH="0" baseline="0">
                <a:ln>
                  <a:noFill/>
                </a:ln>
                <a:solidFill>
                  <a:srgbClr val="0000FF"/>
                </a:solidFill>
                <a:effectLst/>
                <a:latin typeface="Microsoft Sans Serif" pitchFamily="34" charset="0"/>
                <a:ea typeface="Times New Roman" pitchFamily="18" charset="0"/>
                <a:cs typeface="Microsoft Sans Serif" pitchFamily="34" charset="0"/>
              </a:rPr>
              <a:t>......</a:t>
            </a:r>
            <a:endParaRPr kumimoji="0" lang="ar-EG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30" name="AutoShape 138"/>
          <p:cNvSpPr>
            <a:spLocks noChangeArrowheads="1"/>
          </p:cNvSpPr>
          <p:nvPr/>
        </p:nvSpPr>
        <p:spPr bwMode="auto">
          <a:xfrm>
            <a:off x="2390539" y="3796268"/>
            <a:ext cx="650875" cy="390525"/>
          </a:xfrm>
          <a:prstGeom prst="flowChartDecision">
            <a:avLst/>
          </a:prstGeom>
          <a:gradFill rotWithShape="1">
            <a:gsLst>
              <a:gs pos="0">
                <a:srgbClr val="DAEEF3"/>
              </a:gs>
              <a:gs pos="50000">
                <a:srgbClr val="F2F2F2"/>
              </a:gs>
              <a:gs pos="100000">
                <a:srgbClr val="DAEEF3"/>
              </a:gs>
            </a:gsLst>
            <a:lin ang="2700000" scaled="1"/>
          </a:gradFill>
          <a:ln w="28575">
            <a:pattFill prst="solidDmnd">
              <a:fgClr>
                <a:srgbClr val="0070C0"/>
              </a:fgClr>
              <a:bgClr>
                <a:srgbClr val="00B050"/>
              </a:bgClr>
            </a:patt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EG" sz="1200" b="1" i="0" u="none" strike="noStrike" cap="none" normalizeH="0" baseline="0">
                <a:ln>
                  <a:noFill/>
                </a:ln>
                <a:solidFill>
                  <a:srgbClr val="0000FF"/>
                </a:solidFill>
                <a:effectLst/>
                <a:latin typeface="Microsoft Sans Serif" pitchFamily="34" charset="0"/>
                <a:ea typeface="Times New Roman" pitchFamily="18" charset="0"/>
                <a:cs typeface="Microsoft Sans Serif" pitchFamily="34" charset="0"/>
              </a:rPr>
              <a:t>......</a:t>
            </a:r>
            <a:endParaRPr kumimoji="0" lang="ar-EG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31" name="AutoShape 136"/>
          <p:cNvSpPr>
            <a:spLocks noChangeArrowheads="1"/>
          </p:cNvSpPr>
          <p:nvPr/>
        </p:nvSpPr>
        <p:spPr bwMode="auto">
          <a:xfrm>
            <a:off x="170259" y="4347240"/>
            <a:ext cx="6509196" cy="609600"/>
          </a:xfrm>
          <a:prstGeom prst="bevel">
            <a:avLst>
              <a:gd name="adj" fmla="val 12500"/>
            </a:avLst>
          </a:prstGeom>
          <a:gradFill rotWithShape="1">
            <a:gsLst>
              <a:gs pos="0">
                <a:srgbClr val="F2F2F2"/>
              </a:gs>
              <a:gs pos="100000">
                <a:srgbClr val="DAEEF3"/>
              </a:gs>
            </a:gsLst>
            <a:lin ang="5400000" scaled="1"/>
          </a:gradFill>
          <a:ln w="28575">
            <a:pattFill prst="solidDmnd">
              <a:fgClr>
                <a:srgbClr val="0070C0"/>
              </a:fgClr>
              <a:bgClr>
                <a:srgbClr val="00B050"/>
              </a:bgClr>
            </a:patt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r" defTabSz="914400" rtl="1" fontAlgn="base">
              <a:spcBef>
                <a:spcPct val="0"/>
              </a:spcBef>
              <a:spcAft>
                <a:spcPct val="0"/>
              </a:spcAft>
            </a:pPr>
            <a:r>
              <a:rPr lang="ar-EG" b="1" dirty="0">
                <a:solidFill>
                  <a:srgbClr val="FF0000"/>
                </a:solidFill>
                <a:ea typeface="Times New Roman"/>
                <a:cs typeface="Tahoma"/>
              </a:rPr>
              <a:t>الوقت في الساعة المقابلة</a:t>
            </a:r>
            <a:r>
              <a:rPr lang="ar-EG" b="1" dirty="0">
                <a:solidFill>
                  <a:srgbClr val="996633"/>
                </a:solidFill>
                <a:ea typeface="Times New Roman"/>
                <a:cs typeface="Tahoma"/>
              </a:rPr>
              <a:t> </a:t>
            </a:r>
            <a:endParaRPr kumimoji="0" lang="ar-S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32" name="AutoShape 135"/>
          <p:cNvSpPr>
            <a:spLocks noChangeArrowheads="1"/>
          </p:cNvSpPr>
          <p:nvPr/>
        </p:nvSpPr>
        <p:spPr bwMode="auto">
          <a:xfrm>
            <a:off x="5630202" y="5079300"/>
            <a:ext cx="973138" cy="469900"/>
          </a:xfrm>
          <a:prstGeom prst="plaque">
            <a:avLst>
              <a:gd name="adj" fmla="val 16667"/>
            </a:avLst>
          </a:prstGeom>
          <a:gradFill rotWithShape="1">
            <a:gsLst>
              <a:gs pos="0">
                <a:srgbClr val="DAEEF3"/>
              </a:gs>
              <a:gs pos="50000">
                <a:srgbClr val="F2F2F2"/>
              </a:gs>
              <a:gs pos="100000">
                <a:srgbClr val="DAEEF3"/>
              </a:gs>
            </a:gsLst>
            <a:lin ang="2700000" scaled="1"/>
          </a:gradFill>
          <a:ln w="28575">
            <a:pattFill prst="solidDmnd">
              <a:fgClr>
                <a:srgbClr val="0070C0"/>
              </a:fgClr>
              <a:bgClr>
                <a:srgbClr val="00B050"/>
              </a:bgClr>
            </a:patt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1800" b="1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.</a:t>
            </a:r>
            <a:r>
              <a:rPr lang="ar-SA" b="1" dirty="0">
                <a:solidFill>
                  <a:srgbClr val="0000FF"/>
                </a:solidFill>
                <a:latin typeface="Tahoma" pitchFamily="34" charset="0"/>
                <a:ea typeface="Times New Roman" pitchFamily="18" charset="0"/>
                <a:cs typeface="Tahoma" pitchFamily="34" charset="0"/>
              </a:rPr>
              <a:t>. :10</a:t>
            </a:r>
            <a:r>
              <a:rPr kumimoji="0" lang="ar-EG" sz="1800" b="1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 </a:t>
            </a:r>
            <a:endParaRPr kumimoji="0" lang="ar-EG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33" name="AutoShape 134"/>
          <p:cNvSpPr>
            <a:spLocks noChangeArrowheads="1"/>
          </p:cNvSpPr>
          <p:nvPr/>
        </p:nvSpPr>
        <p:spPr bwMode="auto">
          <a:xfrm>
            <a:off x="3965052" y="5079300"/>
            <a:ext cx="973138" cy="469900"/>
          </a:xfrm>
          <a:prstGeom prst="plaque">
            <a:avLst>
              <a:gd name="adj" fmla="val 16667"/>
            </a:avLst>
          </a:prstGeom>
          <a:gradFill rotWithShape="1">
            <a:gsLst>
              <a:gs pos="0">
                <a:srgbClr val="DAEEF3"/>
              </a:gs>
              <a:gs pos="50000">
                <a:srgbClr val="F2F2F2"/>
              </a:gs>
              <a:gs pos="100000">
                <a:srgbClr val="DAEEF3"/>
              </a:gs>
            </a:gsLst>
            <a:lin ang="2700000" scaled="1"/>
          </a:gradFill>
          <a:ln w="28575">
            <a:pattFill prst="solidDmnd">
              <a:fgClr>
                <a:srgbClr val="0070C0"/>
              </a:fgClr>
              <a:bgClr>
                <a:srgbClr val="00B050"/>
              </a:bgClr>
            </a:patt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ar-SA" sz="2000" b="1" dirty="0">
                <a:solidFill>
                  <a:srgbClr val="0000FF"/>
                </a:solidFill>
                <a:latin typeface="Tahoma" pitchFamily="34" charset="0"/>
                <a:ea typeface="Times New Roman" pitchFamily="18" charset="0"/>
                <a:cs typeface="Tahoma" pitchFamily="34" charset="0"/>
              </a:rPr>
              <a:t>.. :6</a:t>
            </a:r>
            <a:r>
              <a:rPr kumimoji="0" lang="ar-EG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  </a:t>
            </a:r>
            <a:endParaRPr kumimoji="0" lang="ar-EG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34" name="AutoShape 133"/>
          <p:cNvSpPr>
            <a:spLocks noChangeArrowheads="1"/>
          </p:cNvSpPr>
          <p:nvPr/>
        </p:nvSpPr>
        <p:spPr bwMode="auto">
          <a:xfrm>
            <a:off x="2291115" y="5079300"/>
            <a:ext cx="973138" cy="469900"/>
          </a:xfrm>
          <a:prstGeom prst="plaque">
            <a:avLst>
              <a:gd name="adj" fmla="val 16667"/>
            </a:avLst>
          </a:prstGeom>
          <a:gradFill rotWithShape="1">
            <a:gsLst>
              <a:gs pos="0">
                <a:srgbClr val="DAEEF3"/>
              </a:gs>
              <a:gs pos="50000">
                <a:srgbClr val="F2F2F2"/>
              </a:gs>
              <a:gs pos="100000">
                <a:srgbClr val="DAEEF3"/>
              </a:gs>
            </a:gsLst>
            <a:lin ang="2700000" scaled="1"/>
          </a:gradFill>
          <a:ln w="28575">
            <a:pattFill prst="solidDmnd">
              <a:fgClr>
                <a:srgbClr val="0070C0"/>
              </a:fgClr>
              <a:bgClr>
                <a:srgbClr val="00B050"/>
              </a:bgClr>
            </a:patt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.. :</a:t>
            </a:r>
            <a:r>
              <a:rPr kumimoji="0" lang="ar-SA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4</a:t>
            </a:r>
            <a:endParaRPr kumimoji="0" lang="ar-EG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35" name="AutoShape 132"/>
          <p:cNvSpPr>
            <a:spLocks noChangeArrowheads="1"/>
          </p:cNvSpPr>
          <p:nvPr/>
        </p:nvSpPr>
        <p:spPr bwMode="auto">
          <a:xfrm>
            <a:off x="5791333" y="5551007"/>
            <a:ext cx="650875" cy="390525"/>
          </a:xfrm>
          <a:prstGeom prst="flowChartDecision">
            <a:avLst/>
          </a:prstGeom>
          <a:gradFill rotWithShape="1">
            <a:gsLst>
              <a:gs pos="0">
                <a:srgbClr val="DAEEF3"/>
              </a:gs>
              <a:gs pos="50000">
                <a:srgbClr val="F2F2F2"/>
              </a:gs>
              <a:gs pos="100000">
                <a:srgbClr val="DAEEF3"/>
              </a:gs>
            </a:gsLst>
            <a:lin ang="2700000" scaled="1"/>
          </a:gradFill>
          <a:ln w="28575">
            <a:pattFill prst="solidDmnd">
              <a:fgClr>
                <a:srgbClr val="0070C0"/>
              </a:fgClr>
              <a:bgClr>
                <a:srgbClr val="00B050"/>
              </a:bgClr>
            </a:patt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EG" sz="1200" b="1" i="0" u="none" strike="noStrike" cap="none" normalizeH="0" baseline="0">
                <a:ln>
                  <a:noFill/>
                </a:ln>
                <a:solidFill>
                  <a:srgbClr val="0000FF"/>
                </a:solidFill>
                <a:effectLst/>
                <a:latin typeface="Microsoft Sans Serif" pitchFamily="34" charset="0"/>
                <a:ea typeface="Times New Roman" pitchFamily="18" charset="0"/>
                <a:cs typeface="Microsoft Sans Serif" pitchFamily="34" charset="0"/>
              </a:rPr>
              <a:t>......</a:t>
            </a:r>
            <a:endParaRPr kumimoji="0" lang="ar-EG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36" name="AutoShape 131"/>
          <p:cNvSpPr>
            <a:spLocks noChangeArrowheads="1"/>
          </p:cNvSpPr>
          <p:nvPr/>
        </p:nvSpPr>
        <p:spPr bwMode="auto">
          <a:xfrm>
            <a:off x="4128324" y="5551007"/>
            <a:ext cx="650875" cy="390525"/>
          </a:xfrm>
          <a:prstGeom prst="flowChartDecision">
            <a:avLst/>
          </a:prstGeom>
          <a:gradFill rotWithShape="1">
            <a:gsLst>
              <a:gs pos="0">
                <a:srgbClr val="DAEEF3"/>
              </a:gs>
              <a:gs pos="50000">
                <a:srgbClr val="F2F2F2"/>
              </a:gs>
              <a:gs pos="100000">
                <a:srgbClr val="DAEEF3"/>
              </a:gs>
            </a:gsLst>
            <a:lin ang="2700000" scaled="1"/>
          </a:gradFill>
          <a:ln w="28575">
            <a:pattFill prst="solidDmnd">
              <a:fgClr>
                <a:srgbClr val="0070C0"/>
              </a:fgClr>
              <a:bgClr>
                <a:srgbClr val="00B050"/>
              </a:bgClr>
            </a:patt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EG" sz="1200" b="1" i="0" u="none" strike="noStrike" cap="none" normalizeH="0" baseline="0">
                <a:ln>
                  <a:noFill/>
                </a:ln>
                <a:solidFill>
                  <a:srgbClr val="0000FF"/>
                </a:solidFill>
                <a:effectLst/>
                <a:latin typeface="Microsoft Sans Serif" pitchFamily="34" charset="0"/>
                <a:ea typeface="Times New Roman" pitchFamily="18" charset="0"/>
                <a:cs typeface="Microsoft Sans Serif" pitchFamily="34" charset="0"/>
              </a:rPr>
              <a:t>......</a:t>
            </a:r>
            <a:endParaRPr kumimoji="0" lang="ar-EG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38" name="Rectangle 146"/>
          <p:cNvSpPr>
            <a:spLocks noChangeArrowheads="1"/>
          </p:cNvSpPr>
          <p:nvPr/>
        </p:nvSpPr>
        <p:spPr bwMode="auto">
          <a:xfrm>
            <a:off x="2390539" y="1754984"/>
            <a:ext cx="4317207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073275" algn="l"/>
              </a:tabLst>
            </a:pPr>
            <a:r>
              <a:rPr kumimoji="0" lang="en-US" sz="1600" b="1" i="0" u="sng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Microsoft Sans Serif" pitchFamily="34" charset="0"/>
                <a:ea typeface="Times New Roman" pitchFamily="18" charset="0"/>
                <a:cs typeface="Microsoft Sans Serif" pitchFamily="34" charset="0"/>
                <a:sym typeface="Wingdings" pitchFamily="2" charset="2"/>
              </a:rPr>
              <a:t></a:t>
            </a:r>
            <a:r>
              <a:rPr kumimoji="0" lang="ar-SA" sz="1600" b="1" i="0" u="sng" strike="noStrike" cap="none" normalizeH="0" baseline="0" dirty="0">
                <a:ln>
                  <a:noFill/>
                </a:ln>
                <a:solidFill>
                  <a:srgbClr val="CC00CC"/>
                </a:solidFill>
                <a:effectLst/>
                <a:latin typeface="Microsoft Sans Serif" pitchFamily="34" charset="0"/>
                <a:ea typeface="Times New Roman" pitchFamily="18" charset="0"/>
                <a:cs typeface="Microsoft Sans Serif" pitchFamily="34" charset="0"/>
              </a:rPr>
              <a:t>:</a:t>
            </a:r>
            <a:r>
              <a:rPr kumimoji="0" lang="ar-SA" sz="1600" b="1" i="0" strike="noStrike" cap="none" normalizeH="0" baseline="0" dirty="0" err="1">
                <a:ln>
                  <a:noFill/>
                </a:ln>
                <a:solidFill>
                  <a:srgbClr val="CC00CC"/>
                </a:solidFill>
                <a:effectLst/>
                <a:latin typeface="Microsoft Sans Serif" pitchFamily="34" charset="0"/>
                <a:ea typeface="Times New Roman" pitchFamily="18" charset="0"/>
                <a:cs typeface="Microsoft Sans Serif" pitchFamily="34" charset="0"/>
              </a:rPr>
              <a:t>ضعى</a:t>
            </a:r>
            <a:r>
              <a:rPr kumimoji="0" lang="ar-SA" sz="1600" b="1" i="0" strike="noStrike" cap="none" normalizeH="0" baseline="0" dirty="0">
                <a:ln>
                  <a:noFill/>
                </a:ln>
                <a:solidFill>
                  <a:srgbClr val="CC00CC"/>
                </a:solidFill>
                <a:effectLst/>
                <a:latin typeface="Microsoft Sans Serif" pitchFamily="34" charset="0"/>
                <a:ea typeface="Times New Roman" pitchFamily="18" charset="0"/>
                <a:cs typeface="Microsoft Sans Serif" pitchFamily="34" charset="0"/>
              </a:rPr>
              <a:t> علامة صح اسفل الإجابة الصحيحة </a:t>
            </a:r>
            <a:r>
              <a:rPr kumimoji="0" lang="ar-SA" sz="1600" b="1" i="0" strike="noStrike" cap="none" normalizeH="0" baseline="0" dirty="0">
                <a:ln>
                  <a:noFill/>
                </a:ln>
                <a:solidFill>
                  <a:srgbClr val="CC00CC"/>
                </a:solidFill>
                <a:effectLst/>
                <a:latin typeface="Microsoft Sans Serif" pitchFamily="34" charset="0"/>
                <a:ea typeface="Times New Roman" pitchFamily="18" charset="0"/>
                <a:cs typeface="Microsoft Sans Serif" pitchFamily="34" charset="0"/>
                <a:sym typeface="Wingdings" pitchFamily="2" charset="2"/>
              </a:rPr>
              <a:t> :	       </a:t>
            </a:r>
            <a:endParaRPr kumimoji="0" lang="en-US" sz="1600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073275" algn="l"/>
              </a:tabLst>
            </a:pPr>
            <a:endParaRPr kumimoji="0" lang="en-US" sz="2000" b="1" i="0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Microsoft Sans Serif" pitchFamily="34" charset="0"/>
              <a:ea typeface="Times New Roman" pitchFamily="18" charset="0"/>
              <a:cs typeface="Microsoft Sans Serif" pitchFamily="34" charset="0"/>
              <a:sym typeface="Wingdings" pitchFamily="2" charset="2"/>
            </a:endParaRPr>
          </a:p>
        </p:txBody>
      </p:sp>
      <p:sp>
        <p:nvSpPr>
          <p:cNvPr id="1139" name="Rectangle 147"/>
          <p:cNvSpPr>
            <a:spLocks noChangeArrowheads="1"/>
          </p:cNvSpPr>
          <p:nvPr/>
        </p:nvSpPr>
        <p:spPr bwMode="auto">
          <a:xfrm>
            <a:off x="0" y="457200"/>
            <a:ext cx="0" cy="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EG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40" name="Rectangle 155"/>
          <p:cNvSpPr>
            <a:spLocks noChangeArrowheads="1"/>
          </p:cNvSpPr>
          <p:nvPr/>
        </p:nvSpPr>
        <p:spPr bwMode="auto">
          <a:xfrm>
            <a:off x="0" y="847725"/>
            <a:ext cx="0" cy="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EG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41" name="Rectangle 162"/>
          <p:cNvSpPr>
            <a:spLocks noChangeArrowheads="1"/>
          </p:cNvSpPr>
          <p:nvPr/>
        </p:nvSpPr>
        <p:spPr bwMode="auto">
          <a:xfrm>
            <a:off x="0" y="1152525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073275" algn="l"/>
              </a:tabLst>
            </a:pPr>
            <a:endParaRPr kumimoji="0" lang="ar-SA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187" name="Picture 16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91"/>
          <a:stretch>
            <a:fillRect/>
          </a:stretch>
        </p:blipFill>
        <p:spPr bwMode="auto">
          <a:xfrm>
            <a:off x="170259" y="2739781"/>
            <a:ext cx="1523317" cy="15228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43" name="Rectangle 166"/>
          <p:cNvSpPr>
            <a:spLocks noChangeArrowheads="1"/>
          </p:cNvSpPr>
          <p:nvPr/>
        </p:nvSpPr>
        <p:spPr bwMode="auto">
          <a:xfrm>
            <a:off x="0" y="76200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45" name="Rectangle 169"/>
          <p:cNvSpPr>
            <a:spLocks noChangeArrowheads="1"/>
          </p:cNvSpPr>
          <p:nvPr/>
        </p:nvSpPr>
        <p:spPr bwMode="auto">
          <a:xfrm>
            <a:off x="152400" y="91440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194" name="Picture 17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259" y="4405090"/>
            <a:ext cx="1489921" cy="15364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1" name="AutoShape 131"/>
          <p:cNvSpPr>
            <a:spLocks noChangeArrowheads="1"/>
          </p:cNvSpPr>
          <p:nvPr/>
        </p:nvSpPr>
        <p:spPr bwMode="auto">
          <a:xfrm>
            <a:off x="2452246" y="5551007"/>
            <a:ext cx="650875" cy="390525"/>
          </a:xfrm>
          <a:prstGeom prst="flowChartDecision">
            <a:avLst/>
          </a:prstGeom>
          <a:gradFill rotWithShape="1">
            <a:gsLst>
              <a:gs pos="0">
                <a:srgbClr val="DAEEF3"/>
              </a:gs>
              <a:gs pos="50000">
                <a:srgbClr val="F2F2F2"/>
              </a:gs>
              <a:gs pos="100000">
                <a:srgbClr val="DAEEF3"/>
              </a:gs>
            </a:gsLst>
            <a:lin ang="2700000" scaled="1"/>
          </a:gradFill>
          <a:ln w="28575">
            <a:pattFill prst="solidDmnd">
              <a:fgClr>
                <a:srgbClr val="0070C0"/>
              </a:fgClr>
              <a:bgClr>
                <a:srgbClr val="00B050"/>
              </a:bgClr>
            </a:patt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EG" sz="1200" b="1" i="0" u="none" strike="noStrike" cap="none" normalizeH="0" baseline="0">
                <a:ln>
                  <a:noFill/>
                </a:ln>
                <a:solidFill>
                  <a:srgbClr val="0000FF"/>
                </a:solidFill>
                <a:effectLst/>
                <a:latin typeface="Microsoft Sans Serif" pitchFamily="34" charset="0"/>
                <a:ea typeface="Times New Roman" pitchFamily="18" charset="0"/>
                <a:cs typeface="Microsoft Sans Serif" pitchFamily="34" charset="0"/>
              </a:rPr>
              <a:t>......</a:t>
            </a:r>
            <a:endParaRPr kumimoji="0" lang="ar-EG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48" name="Text Box 172"/>
          <p:cNvSpPr txBox="1">
            <a:spLocks noChangeArrowheads="1"/>
          </p:cNvSpPr>
          <p:nvPr/>
        </p:nvSpPr>
        <p:spPr bwMode="auto">
          <a:xfrm>
            <a:off x="3027516" y="6759293"/>
            <a:ext cx="3665220" cy="20582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800" b="1" i="1" u="none" strike="noStrike" cap="none" normalizeH="0" baseline="0" dirty="0">
                <a:ln>
                  <a:noFill/>
                </a:ln>
                <a:solidFill>
                  <a:srgbClr val="990000"/>
                </a:solidFill>
                <a:effectLst/>
                <a:latin typeface="Microsoft Sans Serif" pitchFamily="34" charset="0"/>
                <a:ea typeface="Arial" pitchFamily="34" charset="0"/>
                <a:cs typeface="Arial" pitchFamily="34" charset="0"/>
                <a:sym typeface="Wingdings" pitchFamily="2" charset="2"/>
              </a:rPr>
              <a:t></a:t>
            </a:r>
            <a:r>
              <a:rPr kumimoji="0" lang="ar-SA" b="1" i="0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Microsoft Sans Serif" pitchFamily="34" charset="0"/>
                <a:ea typeface="Arial" pitchFamily="34" charset="0"/>
                <a:cs typeface="Microsoft Sans Serif" pitchFamily="34" charset="0"/>
              </a:rPr>
              <a:t>لوني الجزء الذي يمثل الكسر المكتوب :</a:t>
            </a:r>
            <a:endParaRPr kumimoji="0" lang="en-US" b="1" i="0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Microsoft Sans Serif" pitchFamily="34" charset="0"/>
              <a:ea typeface="Arial" pitchFamily="34" charset="0"/>
              <a:cs typeface="Arial" pitchFamily="34" charset="0"/>
            </a:endParaRPr>
          </a:p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en-US" b="0" i="1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Microsoft Sans Serif" pitchFamily="34" charset="0"/>
              <a:ea typeface="Arial" pitchFamily="34" charset="0"/>
              <a:cs typeface="Arial" pitchFamily="34" charset="0"/>
            </a:endParaRPr>
          </a:p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199" name="Picture 175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208"/>
          <a:stretch>
            <a:fillRect/>
          </a:stretch>
        </p:blipFill>
        <p:spPr bwMode="auto">
          <a:xfrm>
            <a:off x="4698183" y="7695463"/>
            <a:ext cx="1359050" cy="950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50" name="مستطيل 1149"/>
          <p:cNvSpPr/>
          <p:nvPr/>
        </p:nvSpPr>
        <p:spPr>
          <a:xfrm>
            <a:off x="6075687" y="7878725"/>
            <a:ext cx="589323" cy="627023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>
                <a:solidFill>
                  <a:schemeClr val="tx1"/>
                </a:solidFill>
              </a:rPr>
              <a:t>ـــــ</a:t>
            </a:r>
          </a:p>
        </p:txBody>
      </p:sp>
      <p:sp>
        <p:nvSpPr>
          <p:cNvPr id="1153" name="Text Box 179"/>
          <p:cNvSpPr txBox="1">
            <a:spLocks noChangeArrowheads="1"/>
          </p:cNvSpPr>
          <p:nvPr/>
        </p:nvSpPr>
        <p:spPr bwMode="auto">
          <a:xfrm>
            <a:off x="6262577" y="7889161"/>
            <a:ext cx="215542" cy="8356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ar-SA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1</a:t>
            </a:r>
            <a:endParaRPr kumimoji="0" lang="ar-SA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ndalus" pitchFamily="18" charset="-78"/>
              <a:cs typeface="Andalus" pitchFamily="18" charset="-78"/>
            </a:endParaRPr>
          </a:p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ar-SA" dirty="0">
                <a:latin typeface="Arial" pitchFamily="34" charset="0"/>
                <a:cs typeface="Arial" pitchFamily="34" charset="0"/>
              </a:rPr>
              <a:t>8</a:t>
            </a:r>
            <a:endParaRPr kumimoji="0" lang="ar-S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204" name="Picture 18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9066" y="7695463"/>
            <a:ext cx="1252142" cy="909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5" name="مستطيل 154"/>
          <p:cNvSpPr/>
          <p:nvPr/>
        </p:nvSpPr>
        <p:spPr>
          <a:xfrm>
            <a:off x="3980177" y="7889161"/>
            <a:ext cx="510608" cy="616587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>
                <a:solidFill>
                  <a:schemeClr val="tx1"/>
                </a:solidFill>
              </a:rPr>
              <a:t>ـــــ</a:t>
            </a:r>
          </a:p>
        </p:txBody>
      </p:sp>
      <p:sp>
        <p:nvSpPr>
          <p:cNvPr id="156" name="Text Box 179"/>
          <p:cNvSpPr txBox="1">
            <a:spLocks noChangeArrowheads="1"/>
          </p:cNvSpPr>
          <p:nvPr/>
        </p:nvSpPr>
        <p:spPr bwMode="auto">
          <a:xfrm>
            <a:off x="4156512" y="7853249"/>
            <a:ext cx="215542" cy="7931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ar-SA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1</a:t>
            </a:r>
            <a:endParaRPr kumimoji="0" lang="ar-SA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ndalus" pitchFamily="18" charset="-78"/>
              <a:cs typeface="Andalus" pitchFamily="18" charset="-78"/>
            </a:endParaRPr>
          </a:p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ar-SA" dirty="0">
                <a:latin typeface="Arial" pitchFamily="34" charset="0"/>
                <a:cs typeface="Arial" pitchFamily="34" charset="0"/>
              </a:rPr>
              <a:t>4</a:t>
            </a:r>
            <a:endParaRPr kumimoji="0" lang="ar-S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205" name="Picture 181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729" y="7698746"/>
            <a:ext cx="1374375" cy="893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8" name="مستطيل 157"/>
          <p:cNvSpPr/>
          <p:nvPr/>
        </p:nvSpPr>
        <p:spPr>
          <a:xfrm>
            <a:off x="1619104" y="7889161"/>
            <a:ext cx="510608" cy="616587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>
                <a:solidFill>
                  <a:schemeClr val="tx1"/>
                </a:solidFill>
              </a:rPr>
              <a:t>ـــــ</a:t>
            </a:r>
          </a:p>
        </p:txBody>
      </p:sp>
      <p:sp>
        <p:nvSpPr>
          <p:cNvPr id="159" name="Text Box 179"/>
          <p:cNvSpPr txBox="1">
            <a:spLocks noChangeArrowheads="1"/>
          </p:cNvSpPr>
          <p:nvPr/>
        </p:nvSpPr>
        <p:spPr bwMode="auto">
          <a:xfrm>
            <a:off x="1610095" y="7878724"/>
            <a:ext cx="469532" cy="7931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ar-SA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2</a:t>
            </a:r>
            <a:endParaRPr kumimoji="0" lang="ar-SA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ndalus" pitchFamily="18" charset="-78"/>
              <a:cs typeface="Andalus" pitchFamily="18" charset="-78"/>
            </a:endParaRPr>
          </a:p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ar-SA" dirty="0">
                <a:latin typeface="Arial" pitchFamily="34" charset="0"/>
                <a:cs typeface="Arial" pitchFamily="34" charset="0"/>
              </a:rPr>
              <a:t>11</a:t>
            </a:r>
            <a:endParaRPr kumimoji="0" lang="ar-S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156" name="رابط مستقيم 1155"/>
          <p:cNvCxnSpPr/>
          <p:nvPr/>
        </p:nvCxnSpPr>
        <p:spPr>
          <a:xfrm>
            <a:off x="4696775" y="7557984"/>
            <a:ext cx="0" cy="138436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2" name="رابط مستقيم 161"/>
          <p:cNvCxnSpPr/>
          <p:nvPr/>
        </p:nvCxnSpPr>
        <p:spPr>
          <a:xfrm>
            <a:off x="2452246" y="7546981"/>
            <a:ext cx="0" cy="138436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3" name="رابط مستقيم 162"/>
          <p:cNvCxnSpPr/>
          <p:nvPr/>
        </p:nvCxnSpPr>
        <p:spPr>
          <a:xfrm>
            <a:off x="244729" y="7546982"/>
            <a:ext cx="6420281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02935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ستطيل 22"/>
          <p:cNvSpPr/>
          <p:nvPr/>
        </p:nvSpPr>
        <p:spPr>
          <a:xfrm>
            <a:off x="183686" y="100229"/>
            <a:ext cx="6539063" cy="3467358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x-none"/>
          </a:p>
        </p:txBody>
      </p:sp>
      <p:sp>
        <p:nvSpPr>
          <p:cNvPr id="10" name="مربع نص 25"/>
          <p:cNvSpPr txBox="1"/>
          <p:nvPr/>
        </p:nvSpPr>
        <p:spPr>
          <a:xfrm>
            <a:off x="243764" y="8497669"/>
            <a:ext cx="6534721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endParaRPr lang="ar-SA" sz="2000" b="1" dirty="0">
              <a:latin typeface="Arabic Typesetting" pitchFamily="66" charset="-78"/>
              <a:cs typeface="Arabic Typesetting" pitchFamily="66" charset="-78"/>
            </a:endParaRPr>
          </a:p>
          <a:p>
            <a:pPr algn="ctr"/>
            <a:r>
              <a:rPr lang="x-none" sz="1600">
                <a:latin typeface="Arabic Typesetting" pitchFamily="66" charset="-78"/>
              </a:rPr>
              <a:t>تمنياتي لك بالتوفيق                   </a:t>
            </a:r>
            <a:r>
              <a:rPr lang="ar-SA" sz="1600" dirty="0">
                <a:latin typeface="Arabic Typesetting" pitchFamily="66" charset="-78"/>
              </a:rPr>
              <a:t>. </a:t>
            </a:r>
            <a:r>
              <a:rPr lang="x-none" sz="1600">
                <a:latin typeface="Arabic Typesetting" pitchFamily="66" charset="-78"/>
              </a:rPr>
              <a:t>معلمة الم</a:t>
            </a:r>
            <a:r>
              <a:rPr lang="ar-SA" sz="1600" dirty="0">
                <a:latin typeface="Arabic Typesetting" pitchFamily="66" charset="-78"/>
              </a:rPr>
              <a:t>ــــ</a:t>
            </a:r>
            <a:r>
              <a:rPr lang="x-none" sz="1600">
                <a:latin typeface="Arabic Typesetting" pitchFamily="66" charset="-78"/>
              </a:rPr>
              <a:t>ادة</a:t>
            </a:r>
            <a:r>
              <a:rPr lang="ar-SA" sz="1600" dirty="0">
                <a:latin typeface="Arabic Typesetting" pitchFamily="66" charset="-78"/>
              </a:rPr>
              <a:t>:</a:t>
            </a:r>
          </a:p>
        </p:txBody>
      </p:sp>
      <p:sp>
        <p:nvSpPr>
          <p:cNvPr id="188" name="Rectangle 187"/>
          <p:cNvSpPr/>
          <p:nvPr/>
        </p:nvSpPr>
        <p:spPr>
          <a:xfrm>
            <a:off x="5130800" y="100229"/>
            <a:ext cx="1575022" cy="32711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solidFill>
                  <a:schemeClr val="tx1"/>
                </a:solidFill>
              </a:rPr>
              <a:t>السؤال الثالث:</a:t>
            </a:r>
          </a:p>
        </p:txBody>
      </p:sp>
      <p:graphicFrame>
        <p:nvGraphicFramePr>
          <p:cNvPr id="30" name="جدول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2038613"/>
              </p:ext>
            </p:extLst>
          </p:nvPr>
        </p:nvGraphicFramePr>
        <p:xfrm>
          <a:off x="188030" y="107597"/>
          <a:ext cx="3746017" cy="11277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501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025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499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2802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6133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5409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x-none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71755" marR="71755" algn="ctr" rtl="1">
                        <a:spcAft>
                          <a:spcPts val="0"/>
                        </a:spcAft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تمييز المجسمات (المكعب، الكرة، المخروط، الأسطوانة، متوازي المستطيلات، الهرم)عن غيرها من الأشكال الهندسية ووصفها بحسب عددالأوجه والرؤوس والأحرف 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x-non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x-non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x-none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i="0" dirty="0">
                          <a:solidFill>
                            <a:schemeClr val="tx1"/>
                          </a:solidFill>
                        </a:rPr>
                        <a:t>34</a:t>
                      </a:r>
                      <a:endParaRPr lang="x-none" sz="800" b="1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700" b="1" dirty="0">
                          <a:solidFill>
                            <a:schemeClr val="tx1"/>
                          </a:solidFill>
                        </a:rPr>
                        <a:t>متفن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  <a:endParaRPr lang="x-none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x-none" sz="800" b="1">
                          <a:solidFill>
                            <a:schemeClr val="tx1"/>
                          </a:solidFill>
                        </a:rPr>
                        <a:t>من 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90</a:t>
                      </a:r>
                      <a:r>
                        <a:rPr lang="x-none" sz="800" b="1">
                          <a:solidFill>
                            <a:schemeClr val="tx1"/>
                          </a:solidFill>
                        </a:rPr>
                        <a:t>%إلى </a:t>
                      </a:r>
                      <a:r>
                        <a:rPr lang="x-none" sz="800" b="1" dirty="0">
                          <a:solidFill>
                            <a:schemeClr val="tx1"/>
                          </a:solidFill>
                        </a:rPr>
                        <a:t>أقل </a:t>
                      </a:r>
                      <a:r>
                        <a:rPr lang="x-none" sz="800" b="1">
                          <a:solidFill>
                            <a:schemeClr val="tx1"/>
                          </a:solidFill>
                        </a:rPr>
                        <a:t>من 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</a:t>
                      </a:r>
                      <a:r>
                        <a:rPr lang="x-none" sz="800" b="1">
                          <a:solidFill>
                            <a:schemeClr val="tx1"/>
                          </a:solidFill>
                        </a:rPr>
                        <a:t>%</a:t>
                      </a:r>
                      <a:endParaRPr lang="x-none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x-none" sz="800" b="1">
                          <a:solidFill>
                            <a:schemeClr val="tx1"/>
                          </a:solidFill>
                        </a:rPr>
                        <a:t>من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80</a:t>
                      </a:r>
                      <a:r>
                        <a:rPr lang="x-none" sz="800" b="1">
                          <a:solidFill>
                            <a:schemeClr val="tx1"/>
                          </a:solidFill>
                        </a:rPr>
                        <a:t>% </a:t>
                      </a:r>
                      <a:r>
                        <a:rPr lang="x-none" sz="800" b="1" dirty="0">
                          <a:solidFill>
                            <a:schemeClr val="tx1"/>
                          </a:solidFill>
                        </a:rPr>
                        <a:t>إلى أقل </a:t>
                      </a:r>
                      <a:r>
                        <a:rPr lang="x-none" sz="800" b="1">
                          <a:solidFill>
                            <a:schemeClr val="tx1"/>
                          </a:solidFill>
                        </a:rPr>
                        <a:t>من 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90</a:t>
                      </a:r>
                      <a:r>
                        <a:rPr lang="x-none" sz="800" b="1">
                          <a:solidFill>
                            <a:schemeClr val="tx1"/>
                          </a:solidFill>
                        </a:rPr>
                        <a:t>%</a:t>
                      </a:r>
                      <a:endParaRPr lang="x-none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x-none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x-none" sz="800" b="1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x-none" sz="800" b="1" baseline="0">
                          <a:solidFill>
                            <a:schemeClr val="tx1"/>
                          </a:solidFill>
                        </a:rPr>
                        <a:t>من 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80</a:t>
                      </a:r>
                      <a:r>
                        <a:rPr lang="x-none" sz="800" b="1">
                          <a:solidFill>
                            <a:schemeClr val="tx1"/>
                          </a:solidFill>
                        </a:rPr>
                        <a:t>%</a:t>
                      </a:r>
                      <a:endParaRPr lang="x-none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x-none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x-non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" name="مربع نص 5"/>
          <p:cNvSpPr txBox="1"/>
          <p:nvPr/>
        </p:nvSpPr>
        <p:spPr>
          <a:xfrm>
            <a:off x="3934047" y="1594884"/>
            <a:ext cx="204145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ar-SA" dirty="0"/>
          </a:p>
        </p:txBody>
      </p:sp>
      <p:sp>
        <p:nvSpPr>
          <p:cNvPr id="2" name="مربع نص 1"/>
          <p:cNvSpPr txBox="1"/>
          <p:nvPr/>
        </p:nvSpPr>
        <p:spPr>
          <a:xfrm>
            <a:off x="3866665" y="427344"/>
            <a:ext cx="2817628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EG" b="1" dirty="0">
                <a:solidFill>
                  <a:srgbClr val="FF0000"/>
                </a:solidFill>
                <a:ea typeface="Times New Roman"/>
                <a:cs typeface="Microsoft Sans Serif"/>
              </a:rPr>
              <a:t>صلي </a:t>
            </a:r>
            <a:r>
              <a:rPr lang="ar-SA" b="1" dirty="0">
                <a:solidFill>
                  <a:srgbClr val="FF0000"/>
                </a:solidFill>
                <a:ea typeface="Times New Roman"/>
                <a:cs typeface="Microsoft Sans Serif"/>
              </a:rPr>
              <a:t>بين المجسم واسمه :</a:t>
            </a:r>
          </a:p>
          <a:p>
            <a:pPr algn="r"/>
            <a:endParaRPr lang="ar-SA" b="1" dirty="0">
              <a:solidFill>
                <a:srgbClr val="FF0000"/>
              </a:solidFill>
              <a:ea typeface="Times New Roman"/>
              <a:cs typeface="Microsoft Sans Serif"/>
            </a:endParaRPr>
          </a:p>
          <a:p>
            <a:pPr algn="r"/>
            <a:r>
              <a:rPr lang="en-US" b="1" dirty="0">
                <a:solidFill>
                  <a:srgbClr val="FF0000"/>
                </a:solidFill>
                <a:ea typeface="Times New Roman"/>
                <a:cs typeface="Microsoft Sans Serif"/>
              </a:rPr>
              <a:t> </a:t>
            </a:r>
            <a:endParaRPr lang="ar-SA" b="1" dirty="0">
              <a:solidFill>
                <a:srgbClr val="FF0000"/>
              </a:solidFill>
            </a:endParaRPr>
          </a:p>
        </p:txBody>
      </p:sp>
      <p:pic>
        <p:nvPicPr>
          <p:cNvPr id="2053" name="Picture 5" descr="Clipart Image: Service 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7848" y="853324"/>
            <a:ext cx="665306" cy="679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6" descr="Clipart Image: Cone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977629">
            <a:off x="5802639" y="2966801"/>
            <a:ext cx="482259" cy="5949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7" descr="Clipart Image: Cylinder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237622">
            <a:off x="5755236" y="1530350"/>
            <a:ext cx="477004" cy="6437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8" descr="Clipart Image: Football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CFEFD"/>
              </a:clrFrom>
              <a:clrTo>
                <a:srgbClr val="FCFE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2" y="2178964"/>
            <a:ext cx="636312" cy="7089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2" name="رابط مستقيم 31"/>
          <p:cNvCxnSpPr/>
          <p:nvPr/>
        </p:nvCxnSpPr>
        <p:spPr>
          <a:xfrm flipH="1">
            <a:off x="4484146" y="779399"/>
            <a:ext cx="2195363" cy="0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33" name="مستطيل 22"/>
          <p:cNvSpPr/>
          <p:nvPr/>
        </p:nvSpPr>
        <p:spPr>
          <a:xfrm>
            <a:off x="188029" y="3567586"/>
            <a:ext cx="6539063" cy="5171383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x-none"/>
          </a:p>
        </p:txBody>
      </p:sp>
      <p:sp>
        <p:nvSpPr>
          <p:cNvPr id="34" name="Rectangle 187"/>
          <p:cNvSpPr/>
          <p:nvPr/>
        </p:nvSpPr>
        <p:spPr>
          <a:xfrm>
            <a:off x="3328612" y="3567587"/>
            <a:ext cx="3377211" cy="32711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solidFill>
                  <a:schemeClr val="tx1"/>
                </a:solidFill>
              </a:rPr>
              <a:t>السؤال الرابع:</a:t>
            </a:r>
          </a:p>
        </p:txBody>
      </p:sp>
      <p:sp>
        <p:nvSpPr>
          <p:cNvPr id="35" name="Rectangle 187"/>
          <p:cNvSpPr/>
          <p:nvPr/>
        </p:nvSpPr>
        <p:spPr>
          <a:xfrm>
            <a:off x="3328612" y="6037884"/>
            <a:ext cx="3377211" cy="32711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solidFill>
                  <a:schemeClr val="tx1"/>
                </a:solidFill>
              </a:rPr>
              <a:t>السؤال الخامس:</a:t>
            </a:r>
          </a:p>
        </p:txBody>
      </p:sp>
      <p:graphicFrame>
        <p:nvGraphicFramePr>
          <p:cNvPr id="36" name="جدول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2692036"/>
              </p:ext>
            </p:extLst>
          </p:nvPr>
        </p:nvGraphicFramePr>
        <p:xfrm>
          <a:off x="226842" y="6037884"/>
          <a:ext cx="3093714" cy="10058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543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53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19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3607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7501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x-none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حل المسائل الرياضية باستعمال  استراتيجيات ومهارات مناسبة مع اتباع الخطوات الاربعة</a:t>
                      </a:r>
                      <a:endParaRPr lang="x-none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x-non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x-non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x-none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i="0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x-none" sz="800" b="1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700" b="1" dirty="0">
                          <a:solidFill>
                            <a:schemeClr val="tx1"/>
                          </a:solidFill>
                        </a:rPr>
                        <a:t>متقن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  <a:endParaRPr lang="x-none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x-none" sz="800" b="1">
                          <a:solidFill>
                            <a:schemeClr val="tx1"/>
                          </a:solidFill>
                        </a:rPr>
                        <a:t>من 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90</a:t>
                      </a:r>
                      <a:r>
                        <a:rPr lang="x-none" sz="800" b="1">
                          <a:solidFill>
                            <a:schemeClr val="tx1"/>
                          </a:solidFill>
                        </a:rPr>
                        <a:t>%إلى </a:t>
                      </a:r>
                      <a:r>
                        <a:rPr lang="x-none" sz="800" b="1" dirty="0">
                          <a:solidFill>
                            <a:schemeClr val="tx1"/>
                          </a:solidFill>
                        </a:rPr>
                        <a:t>أقل </a:t>
                      </a:r>
                      <a:r>
                        <a:rPr lang="x-none" sz="800" b="1">
                          <a:solidFill>
                            <a:schemeClr val="tx1"/>
                          </a:solidFill>
                        </a:rPr>
                        <a:t>من 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</a:t>
                      </a:r>
                      <a:r>
                        <a:rPr lang="x-none" sz="800" b="1">
                          <a:solidFill>
                            <a:schemeClr val="tx1"/>
                          </a:solidFill>
                        </a:rPr>
                        <a:t>%</a:t>
                      </a:r>
                      <a:endParaRPr lang="x-none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x-none" sz="800" b="1">
                          <a:solidFill>
                            <a:schemeClr val="tx1"/>
                          </a:solidFill>
                        </a:rPr>
                        <a:t>من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80</a:t>
                      </a:r>
                      <a:r>
                        <a:rPr lang="x-none" sz="800" b="1">
                          <a:solidFill>
                            <a:schemeClr val="tx1"/>
                          </a:solidFill>
                        </a:rPr>
                        <a:t>% </a:t>
                      </a:r>
                      <a:r>
                        <a:rPr lang="x-none" sz="800" b="1" dirty="0">
                          <a:solidFill>
                            <a:schemeClr val="tx1"/>
                          </a:solidFill>
                        </a:rPr>
                        <a:t>إلى أقل </a:t>
                      </a:r>
                      <a:r>
                        <a:rPr lang="x-none" sz="800" b="1">
                          <a:solidFill>
                            <a:schemeClr val="tx1"/>
                          </a:solidFill>
                        </a:rPr>
                        <a:t>من 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90</a:t>
                      </a:r>
                      <a:r>
                        <a:rPr lang="x-none" sz="800" b="1">
                          <a:solidFill>
                            <a:schemeClr val="tx1"/>
                          </a:solidFill>
                        </a:rPr>
                        <a:t>%</a:t>
                      </a:r>
                      <a:endParaRPr lang="x-none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x-none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x-none" sz="800" b="1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x-none" sz="800" b="1" baseline="0">
                          <a:solidFill>
                            <a:schemeClr val="tx1"/>
                          </a:solidFill>
                        </a:rPr>
                        <a:t>من 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80</a:t>
                      </a:r>
                      <a:r>
                        <a:rPr lang="x-none" sz="800" b="1">
                          <a:solidFill>
                            <a:schemeClr val="tx1"/>
                          </a:solidFill>
                        </a:rPr>
                        <a:t>%</a:t>
                      </a:r>
                      <a:endParaRPr lang="x-none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x-none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x-non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37" name="جدول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2282068"/>
              </p:ext>
            </p:extLst>
          </p:nvPr>
        </p:nvGraphicFramePr>
        <p:xfrm>
          <a:off x="226842" y="3584772"/>
          <a:ext cx="3093714" cy="88392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543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53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19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3607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7501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x-none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ترتيب الاعداد ضمن 1000</a:t>
                      </a:r>
                      <a:endParaRPr lang="x-none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x-non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x-non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x-none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i="0" dirty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x-none" sz="800" b="1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7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  <a:endParaRPr lang="x-none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x-none" sz="800" b="1">
                          <a:solidFill>
                            <a:schemeClr val="tx1"/>
                          </a:solidFill>
                        </a:rPr>
                        <a:t>من 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90</a:t>
                      </a:r>
                      <a:r>
                        <a:rPr lang="x-none" sz="800" b="1">
                          <a:solidFill>
                            <a:schemeClr val="tx1"/>
                          </a:solidFill>
                        </a:rPr>
                        <a:t>%إلى </a:t>
                      </a:r>
                      <a:r>
                        <a:rPr lang="x-none" sz="800" b="1" dirty="0">
                          <a:solidFill>
                            <a:schemeClr val="tx1"/>
                          </a:solidFill>
                        </a:rPr>
                        <a:t>أقل </a:t>
                      </a:r>
                      <a:r>
                        <a:rPr lang="x-none" sz="800" b="1">
                          <a:solidFill>
                            <a:schemeClr val="tx1"/>
                          </a:solidFill>
                        </a:rPr>
                        <a:t>من 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</a:t>
                      </a:r>
                      <a:r>
                        <a:rPr lang="x-none" sz="800" b="1">
                          <a:solidFill>
                            <a:schemeClr val="tx1"/>
                          </a:solidFill>
                        </a:rPr>
                        <a:t>%</a:t>
                      </a:r>
                      <a:endParaRPr lang="x-none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x-none" sz="800" b="1">
                          <a:solidFill>
                            <a:schemeClr val="tx1"/>
                          </a:solidFill>
                        </a:rPr>
                        <a:t>من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80</a:t>
                      </a:r>
                      <a:r>
                        <a:rPr lang="x-none" sz="800" b="1">
                          <a:solidFill>
                            <a:schemeClr val="tx1"/>
                          </a:solidFill>
                        </a:rPr>
                        <a:t>% </a:t>
                      </a:r>
                      <a:r>
                        <a:rPr lang="x-none" sz="800" b="1" dirty="0">
                          <a:solidFill>
                            <a:schemeClr val="tx1"/>
                          </a:solidFill>
                        </a:rPr>
                        <a:t>إلى أقل </a:t>
                      </a:r>
                      <a:r>
                        <a:rPr lang="x-none" sz="800" b="1">
                          <a:solidFill>
                            <a:schemeClr val="tx1"/>
                          </a:solidFill>
                        </a:rPr>
                        <a:t>من 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90</a:t>
                      </a:r>
                      <a:r>
                        <a:rPr lang="x-none" sz="800" b="1">
                          <a:solidFill>
                            <a:schemeClr val="tx1"/>
                          </a:solidFill>
                        </a:rPr>
                        <a:t>%</a:t>
                      </a:r>
                      <a:endParaRPr lang="x-none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x-none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x-none" sz="800" b="1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x-none" sz="800" b="1" baseline="0">
                          <a:solidFill>
                            <a:schemeClr val="tx1"/>
                          </a:solidFill>
                        </a:rPr>
                        <a:t>من 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80</a:t>
                      </a:r>
                      <a:r>
                        <a:rPr lang="x-none" sz="800" b="1">
                          <a:solidFill>
                            <a:schemeClr val="tx1"/>
                          </a:solidFill>
                        </a:rPr>
                        <a:t>%</a:t>
                      </a:r>
                      <a:endParaRPr lang="x-none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x-none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x-non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9" name="مربع نص 18"/>
          <p:cNvSpPr txBox="1"/>
          <p:nvPr/>
        </p:nvSpPr>
        <p:spPr>
          <a:xfrm>
            <a:off x="226842" y="6564425"/>
            <a:ext cx="6386609" cy="189744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>
              <a:lnSpc>
                <a:spcPct val="115000"/>
              </a:lnSpc>
              <a:spcAft>
                <a:spcPts val="0"/>
              </a:spcAft>
            </a:pPr>
            <a:r>
              <a:rPr lang="ar-EG" sz="1400" b="1" dirty="0">
                <a:latin typeface="Arial" pitchFamily="34" charset="0"/>
                <a:ea typeface="Times New Roman"/>
                <a:cs typeface="Arial" pitchFamily="34" charset="0"/>
              </a:rPr>
              <a:t>قالت والدة رامي له:  ستبدأ الحفلة في</a:t>
            </a:r>
            <a:endParaRPr lang="ar-SA" sz="1400" b="1" dirty="0">
              <a:latin typeface="Arial" pitchFamily="34" charset="0"/>
              <a:ea typeface="Times New Roman"/>
              <a:cs typeface="Arial" pitchFamily="34" charset="0"/>
            </a:endParaRPr>
          </a:p>
          <a:p>
            <a:pPr algn="r" rtl="1">
              <a:lnSpc>
                <a:spcPct val="115000"/>
              </a:lnSpc>
              <a:spcAft>
                <a:spcPts val="0"/>
              </a:spcAft>
            </a:pPr>
            <a:r>
              <a:rPr lang="ar-EG" sz="1400" b="1" dirty="0">
                <a:latin typeface="Arial" pitchFamily="34" charset="0"/>
                <a:ea typeface="Times New Roman"/>
                <a:cs typeface="Arial" pitchFamily="34" charset="0"/>
              </a:rPr>
              <a:t> الساعة</a:t>
            </a:r>
            <a:r>
              <a:rPr lang="ar-SA" sz="1400" b="1" dirty="0">
                <a:latin typeface="Arial" pitchFamily="34" charset="0"/>
                <a:ea typeface="Times New Roman"/>
                <a:cs typeface="Arial" pitchFamily="34" charset="0"/>
              </a:rPr>
              <a:t> الخامسة </a:t>
            </a:r>
            <a:r>
              <a:rPr lang="ar-EG" sz="1400" b="1" dirty="0">
                <a:latin typeface="Arial" pitchFamily="34" charset="0"/>
                <a:ea typeface="Times New Roman"/>
                <a:cs typeface="Arial" pitchFamily="34" charset="0"/>
              </a:rPr>
              <a:t>. فإذا كانت المسافة من البيت </a:t>
            </a:r>
            <a:endParaRPr lang="ar-SA" sz="1400" b="1" dirty="0">
              <a:latin typeface="Arial" pitchFamily="34" charset="0"/>
              <a:ea typeface="Times New Roman"/>
              <a:cs typeface="Arial" pitchFamily="34" charset="0"/>
            </a:endParaRPr>
          </a:p>
          <a:p>
            <a:pPr lvl="0" algn="r" rtl="1">
              <a:lnSpc>
                <a:spcPct val="115000"/>
              </a:lnSpc>
            </a:pPr>
            <a:r>
              <a:rPr lang="ar-EG" sz="1400" b="1" dirty="0">
                <a:latin typeface="Arial" pitchFamily="34" charset="0"/>
                <a:ea typeface="Times New Roman"/>
                <a:cs typeface="Arial" pitchFamily="34" charset="0"/>
              </a:rPr>
              <a:t>إلى الحفلة تستغرق 15 دقيقة، </a:t>
            </a:r>
            <a:r>
              <a:rPr lang="ar-EG" sz="1400" b="1" dirty="0">
                <a:solidFill>
                  <a:prstClr val="black"/>
                </a:solidFill>
                <a:latin typeface="Arial" pitchFamily="34" charset="0"/>
                <a:ea typeface="Times New Roman"/>
                <a:cs typeface="Arial" pitchFamily="34" charset="0"/>
              </a:rPr>
              <a:t>فمتى يجب أن يغادر رامي إلى الحفلة ؟</a:t>
            </a:r>
            <a:endParaRPr lang="ar-SA" sz="1400" b="1" dirty="0">
              <a:solidFill>
                <a:prstClr val="black"/>
              </a:solidFill>
              <a:latin typeface="Arial" pitchFamily="34" charset="0"/>
              <a:ea typeface="Times New Roman"/>
              <a:cs typeface="Arial" pitchFamily="34" charset="0"/>
            </a:endParaRPr>
          </a:p>
          <a:p>
            <a:pPr algn="r" rtl="1">
              <a:lnSpc>
                <a:spcPct val="115000"/>
              </a:lnSpc>
              <a:spcAft>
                <a:spcPts val="0"/>
              </a:spcAft>
            </a:pPr>
            <a:r>
              <a:rPr lang="ar-SA" sz="1400" b="1" dirty="0">
                <a:solidFill>
                  <a:srgbClr val="FF0000"/>
                </a:solidFill>
                <a:latin typeface="Arial" pitchFamily="34" charset="0"/>
                <a:ea typeface="Times New Roman"/>
                <a:cs typeface="Arial" pitchFamily="34" charset="0"/>
              </a:rPr>
              <a:t>افهم :المعطيات</a:t>
            </a:r>
            <a:r>
              <a:rPr lang="ar-SA" sz="1400" b="1" dirty="0">
                <a:latin typeface="Arial" pitchFamily="34" charset="0"/>
                <a:ea typeface="Times New Roman"/>
                <a:cs typeface="Arial" pitchFamily="34" charset="0"/>
              </a:rPr>
              <a:t>: تبدأ الحفلة في الساعة .......... وتستغرق </a:t>
            </a:r>
            <a:r>
              <a:rPr lang="ar-SA" sz="1400" b="1" dirty="0" err="1">
                <a:latin typeface="Arial" pitchFamily="34" charset="0"/>
                <a:ea typeface="Times New Roman"/>
                <a:cs typeface="Arial" pitchFamily="34" charset="0"/>
              </a:rPr>
              <a:t>المسافه</a:t>
            </a:r>
            <a:r>
              <a:rPr lang="ar-SA" sz="1400" b="1" dirty="0">
                <a:latin typeface="Arial" pitchFamily="34" charset="0"/>
                <a:ea typeface="Times New Roman"/>
                <a:cs typeface="Arial" pitchFamily="34" charset="0"/>
              </a:rPr>
              <a:t> من البيت الى </a:t>
            </a:r>
            <a:r>
              <a:rPr lang="ar-SA" sz="1400" b="1" dirty="0" err="1">
                <a:latin typeface="Arial" pitchFamily="34" charset="0"/>
                <a:ea typeface="Times New Roman"/>
                <a:cs typeface="Arial" pitchFamily="34" charset="0"/>
              </a:rPr>
              <a:t>الحفله</a:t>
            </a:r>
            <a:r>
              <a:rPr lang="ar-SA" sz="1400" b="1" dirty="0">
                <a:latin typeface="Arial" pitchFamily="34" charset="0"/>
                <a:ea typeface="Times New Roman"/>
                <a:cs typeface="Arial" pitchFamily="34" charset="0"/>
              </a:rPr>
              <a:t> ....... دقيقة </a:t>
            </a:r>
          </a:p>
          <a:p>
            <a:pPr algn="r" rtl="1">
              <a:lnSpc>
                <a:spcPct val="115000"/>
              </a:lnSpc>
              <a:spcAft>
                <a:spcPts val="0"/>
              </a:spcAft>
            </a:pPr>
            <a:r>
              <a:rPr lang="ar-SA" sz="1400" b="1" dirty="0">
                <a:solidFill>
                  <a:srgbClr val="FF0000"/>
                </a:solidFill>
                <a:latin typeface="Arial" pitchFamily="34" charset="0"/>
                <a:ea typeface="Times New Roman"/>
                <a:cs typeface="Arial" pitchFamily="34" charset="0"/>
              </a:rPr>
              <a:t>المطلوب</a:t>
            </a:r>
            <a:r>
              <a:rPr lang="ar-SA" sz="1400" b="1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ar-SA" sz="1400" dirty="0">
                <a:latin typeface="Arial" pitchFamily="34" charset="0"/>
                <a:ea typeface="Times New Roman"/>
                <a:cs typeface="Arial" pitchFamily="34" charset="0"/>
              </a:rPr>
              <a:t>: </a:t>
            </a:r>
            <a:r>
              <a:rPr lang="ar-SA" sz="1400" b="1" dirty="0">
                <a:latin typeface="Arial" pitchFamily="34" charset="0"/>
                <a:ea typeface="Times New Roman"/>
                <a:cs typeface="Arial" pitchFamily="34" charset="0"/>
              </a:rPr>
              <a:t>متى ....................................................؟</a:t>
            </a:r>
          </a:p>
          <a:p>
            <a:pPr algn="r" rtl="1">
              <a:lnSpc>
                <a:spcPct val="115000"/>
              </a:lnSpc>
              <a:spcAft>
                <a:spcPts val="0"/>
              </a:spcAft>
            </a:pPr>
            <a:r>
              <a:rPr lang="ar-SA" sz="1600" b="1" dirty="0">
                <a:solidFill>
                  <a:srgbClr val="FF0000"/>
                </a:solidFill>
                <a:latin typeface="Arial" pitchFamily="34" charset="0"/>
                <a:ea typeface="Times New Roman"/>
                <a:cs typeface="Arial" pitchFamily="34" charset="0"/>
              </a:rPr>
              <a:t>اخطط : </a:t>
            </a:r>
            <a:r>
              <a:rPr lang="ar-SA" sz="1600" b="1" dirty="0">
                <a:latin typeface="Arial" pitchFamily="34" charset="0"/>
                <a:ea typeface="Times New Roman"/>
                <a:cs typeface="Arial" pitchFamily="34" charset="0"/>
              </a:rPr>
              <a:t>ابحث عن ..........</a:t>
            </a:r>
          </a:p>
          <a:p>
            <a:pPr algn="r" rtl="1">
              <a:lnSpc>
                <a:spcPct val="115000"/>
              </a:lnSpc>
              <a:spcAft>
                <a:spcPts val="0"/>
              </a:spcAft>
            </a:pPr>
            <a:r>
              <a:rPr lang="ar-SA" sz="1600" b="1" dirty="0">
                <a:solidFill>
                  <a:srgbClr val="FF0000"/>
                </a:solidFill>
                <a:ea typeface="Times New Roman"/>
                <a:cs typeface="Microsoft Sans Serif"/>
              </a:rPr>
              <a:t>احل</a:t>
            </a:r>
            <a:r>
              <a:rPr lang="ar-SA" sz="1600" b="1" dirty="0">
                <a:ea typeface="Times New Roman"/>
                <a:cs typeface="Microsoft Sans Serif"/>
              </a:rPr>
              <a:t> </a:t>
            </a:r>
            <a:r>
              <a:rPr lang="ar-EG" sz="1600" b="1" dirty="0">
                <a:ea typeface="Times New Roman"/>
                <a:cs typeface="Microsoft Sans Serif"/>
              </a:rPr>
              <a:t>: ...............</a:t>
            </a:r>
            <a:r>
              <a:rPr lang="ar-SA" sz="1600" b="1" dirty="0">
                <a:ea typeface="Times New Roman"/>
                <a:cs typeface="Microsoft Sans Serif"/>
              </a:rPr>
              <a:t>.................................</a:t>
            </a:r>
            <a:r>
              <a:rPr lang="ar-EG" sz="1600" b="1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endParaRPr lang="en-US" sz="1600" b="1" dirty="0">
              <a:effectLst/>
              <a:latin typeface="Arial" pitchFamily="34" charset="0"/>
              <a:ea typeface="Times New Roman"/>
              <a:cs typeface="Arial" pitchFamily="34" charset="0"/>
            </a:endParaRPr>
          </a:p>
        </p:txBody>
      </p:sp>
      <p:sp>
        <p:nvSpPr>
          <p:cNvPr id="20" name="مربع نص 19"/>
          <p:cNvSpPr txBox="1"/>
          <p:nvPr/>
        </p:nvSpPr>
        <p:spPr>
          <a:xfrm>
            <a:off x="3168502" y="3997017"/>
            <a:ext cx="3490452" cy="166738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>
              <a:lnSpc>
                <a:spcPct val="115000"/>
              </a:lnSpc>
              <a:spcAft>
                <a:spcPts val="0"/>
              </a:spcAft>
              <a:tabLst>
                <a:tab pos="930910" algn="l"/>
              </a:tabLst>
            </a:pPr>
            <a:r>
              <a:rPr lang="ar-SA" sz="1600" b="1" dirty="0">
                <a:solidFill>
                  <a:srgbClr val="CC00CC"/>
                </a:solidFill>
                <a:latin typeface="Times New Roman"/>
                <a:ea typeface="Times New Roman"/>
                <a:cs typeface="Microsoft Sans Serif"/>
              </a:rPr>
              <a:t>أكملي ترتيب الأعداد التالية من الأكبر إلى الأصغر</a:t>
            </a:r>
            <a:r>
              <a:rPr lang="ar-SA" b="1" i="1" u="sng" dirty="0">
                <a:solidFill>
                  <a:srgbClr val="CC00CC"/>
                </a:solidFill>
                <a:latin typeface="Times New Roman"/>
                <a:ea typeface="Times New Roman"/>
                <a:cs typeface="Microsoft Sans Serif"/>
              </a:rPr>
              <a:t>: </a:t>
            </a:r>
          </a:p>
          <a:p>
            <a:pPr algn="r" rtl="1">
              <a:lnSpc>
                <a:spcPct val="115000"/>
              </a:lnSpc>
              <a:spcAft>
                <a:spcPts val="0"/>
              </a:spcAft>
              <a:tabLst>
                <a:tab pos="930910" algn="l"/>
              </a:tabLst>
            </a:pPr>
            <a:endParaRPr lang="ar-SA" sz="1100" b="1" i="1" u="sng" dirty="0">
              <a:solidFill>
                <a:srgbClr val="CC00CC"/>
              </a:solidFill>
              <a:effectLst/>
              <a:latin typeface="Times New Roman"/>
              <a:ea typeface="Times New Roman"/>
              <a:cs typeface="Microsoft Sans Serif"/>
            </a:endParaRPr>
          </a:p>
          <a:p>
            <a:pPr algn="r" rtl="1">
              <a:lnSpc>
                <a:spcPct val="115000"/>
              </a:lnSpc>
              <a:spcAft>
                <a:spcPts val="0"/>
              </a:spcAft>
              <a:tabLst>
                <a:tab pos="930910" algn="l"/>
              </a:tabLst>
            </a:pPr>
            <a:endParaRPr lang="ar-SA" sz="1100" b="1" i="1" u="sng" dirty="0">
              <a:solidFill>
                <a:srgbClr val="CC00CC"/>
              </a:solidFill>
              <a:latin typeface="Times New Roman"/>
              <a:ea typeface="Times New Roman"/>
              <a:cs typeface="Microsoft Sans Serif"/>
            </a:endParaRPr>
          </a:p>
          <a:p>
            <a:pPr algn="r" rtl="1">
              <a:lnSpc>
                <a:spcPct val="115000"/>
              </a:lnSpc>
              <a:spcAft>
                <a:spcPts val="0"/>
              </a:spcAft>
              <a:tabLst>
                <a:tab pos="930910" algn="l"/>
              </a:tabLst>
            </a:pPr>
            <a:endParaRPr lang="ar-SA" sz="1100" b="1" i="1" u="sng" dirty="0">
              <a:solidFill>
                <a:srgbClr val="CC00CC"/>
              </a:solidFill>
              <a:effectLst/>
              <a:latin typeface="Times New Roman"/>
              <a:ea typeface="Times New Roman"/>
              <a:cs typeface="Microsoft Sans Serif"/>
            </a:endParaRPr>
          </a:p>
          <a:p>
            <a:pPr algn="r" rtl="1">
              <a:lnSpc>
                <a:spcPct val="115000"/>
              </a:lnSpc>
              <a:spcAft>
                <a:spcPts val="0"/>
              </a:spcAft>
              <a:tabLst>
                <a:tab pos="930910" algn="l"/>
              </a:tabLst>
            </a:pPr>
            <a:endParaRPr lang="ar-SA" sz="1100" b="1" i="1" u="sng" dirty="0">
              <a:solidFill>
                <a:srgbClr val="CC00CC"/>
              </a:solidFill>
              <a:latin typeface="Times New Roman"/>
              <a:ea typeface="Times New Roman"/>
              <a:cs typeface="Microsoft Sans Serif"/>
            </a:endParaRPr>
          </a:p>
          <a:p>
            <a:pPr algn="r" rtl="1">
              <a:lnSpc>
                <a:spcPct val="115000"/>
              </a:lnSpc>
              <a:spcAft>
                <a:spcPts val="0"/>
              </a:spcAft>
              <a:tabLst>
                <a:tab pos="930910" algn="l"/>
              </a:tabLst>
            </a:pPr>
            <a:endParaRPr lang="en-US" sz="1100" dirty="0">
              <a:effectLst/>
              <a:latin typeface="Times New Roman"/>
              <a:ea typeface="Times New Roman"/>
            </a:endParaRPr>
          </a:p>
        </p:txBody>
      </p:sp>
      <p:sp>
        <p:nvSpPr>
          <p:cNvPr id="22" name="مستطيل مخدوش من كلا الطرفين 21"/>
          <p:cNvSpPr/>
          <p:nvPr/>
        </p:nvSpPr>
        <p:spPr>
          <a:xfrm>
            <a:off x="5221253" y="4791701"/>
            <a:ext cx="680036" cy="389879"/>
          </a:xfrm>
          <a:prstGeom prst="snip2Same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dirty="0"/>
              <a:t>400</a:t>
            </a:r>
          </a:p>
        </p:txBody>
      </p:sp>
      <p:sp>
        <p:nvSpPr>
          <p:cNvPr id="44" name="مستطيل مخدوش من كلا الطرفين 43"/>
          <p:cNvSpPr/>
          <p:nvPr/>
        </p:nvSpPr>
        <p:spPr>
          <a:xfrm>
            <a:off x="4123572" y="4830707"/>
            <a:ext cx="680036" cy="389879"/>
          </a:xfrm>
          <a:prstGeom prst="snip2Same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dirty="0"/>
              <a:t>395</a:t>
            </a:r>
          </a:p>
        </p:txBody>
      </p:sp>
      <p:sp>
        <p:nvSpPr>
          <p:cNvPr id="45" name="مستطيل مخدوش من كلا الطرفين 44"/>
          <p:cNvSpPr/>
          <p:nvPr/>
        </p:nvSpPr>
        <p:spPr>
          <a:xfrm>
            <a:off x="2909827" y="4830706"/>
            <a:ext cx="680036" cy="389879"/>
          </a:xfrm>
          <a:prstGeom prst="snip2Same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dirty="0"/>
              <a:t>405</a:t>
            </a:r>
          </a:p>
        </p:txBody>
      </p:sp>
      <p:sp>
        <p:nvSpPr>
          <p:cNvPr id="46" name="مستطيل مخدوش من كلا الطرفين 45"/>
          <p:cNvSpPr/>
          <p:nvPr/>
        </p:nvSpPr>
        <p:spPr>
          <a:xfrm>
            <a:off x="1777102" y="4830707"/>
            <a:ext cx="680036" cy="389879"/>
          </a:xfrm>
          <a:prstGeom prst="snip2Same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dirty="0"/>
              <a:t>411</a:t>
            </a:r>
          </a:p>
        </p:txBody>
      </p:sp>
      <p:sp>
        <p:nvSpPr>
          <p:cNvPr id="47" name="مستطيل مخدوش من كلا الطرفين 46"/>
          <p:cNvSpPr/>
          <p:nvPr/>
        </p:nvSpPr>
        <p:spPr>
          <a:xfrm>
            <a:off x="1594884" y="5469457"/>
            <a:ext cx="4561367" cy="389879"/>
          </a:xfrm>
          <a:prstGeom prst="snip2Same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dirty="0"/>
              <a:t> 411  ، ............. ، .............. ، ............</a:t>
            </a:r>
          </a:p>
        </p:txBody>
      </p:sp>
      <p:sp>
        <p:nvSpPr>
          <p:cNvPr id="11" name="مربع نص 10"/>
          <p:cNvSpPr txBox="1"/>
          <p:nvPr/>
        </p:nvSpPr>
        <p:spPr>
          <a:xfrm>
            <a:off x="4166735" y="910317"/>
            <a:ext cx="894283" cy="255454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ar-SA" sz="1600" b="1" dirty="0"/>
              <a:t>مكعب</a:t>
            </a:r>
          </a:p>
          <a:p>
            <a:pPr algn="ctr"/>
            <a:endParaRPr lang="ar-SA" sz="1600" b="1" dirty="0"/>
          </a:p>
          <a:p>
            <a:pPr algn="ctr"/>
            <a:endParaRPr lang="ar-SA" sz="1600" b="1" dirty="0"/>
          </a:p>
          <a:p>
            <a:pPr algn="ctr"/>
            <a:r>
              <a:rPr lang="ar-SA" sz="1600" b="1" dirty="0"/>
              <a:t>كرة</a:t>
            </a:r>
          </a:p>
          <a:p>
            <a:pPr algn="ctr"/>
            <a:endParaRPr lang="ar-SA" sz="1600" b="1" dirty="0"/>
          </a:p>
          <a:p>
            <a:pPr algn="ctr"/>
            <a:endParaRPr lang="ar-SA" sz="1600" b="1" dirty="0"/>
          </a:p>
          <a:p>
            <a:pPr algn="ctr"/>
            <a:r>
              <a:rPr lang="ar-SA" sz="1600" b="1" dirty="0"/>
              <a:t>اسطوانة</a:t>
            </a:r>
          </a:p>
          <a:p>
            <a:pPr algn="ctr"/>
            <a:endParaRPr lang="ar-SA" sz="1600" b="1" dirty="0"/>
          </a:p>
          <a:p>
            <a:pPr algn="ctr"/>
            <a:endParaRPr lang="ar-SA" sz="1600" b="1" dirty="0"/>
          </a:p>
          <a:p>
            <a:pPr algn="ctr"/>
            <a:r>
              <a:rPr lang="ar-SA" sz="1600" b="1" dirty="0"/>
              <a:t>مخروط</a:t>
            </a:r>
          </a:p>
        </p:txBody>
      </p:sp>
    </p:spTree>
    <p:extLst>
      <p:ext uri="{BB962C8B-B14F-4D97-AF65-F5344CB8AC3E}">
        <p14:creationId xmlns:p14="http://schemas.microsoft.com/office/powerpoint/2010/main" val="36830167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502</TotalTime>
  <Words>452</Words>
  <Application>Microsoft Office PowerPoint</Application>
  <PresentationFormat>On-screen Show (4:3)</PresentationFormat>
  <Paragraphs>139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2" baseType="lpstr">
      <vt:lpstr>Andalus</vt:lpstr>
      <vt:lpstr>Arabic Typesetting</vt:lpstr>
      <vt:lpstr>Arial</vt:lpstr>
      <vt:lpstr>Arial</vt:lpstr>
      <vt:lpstr>Calibri</vt:lpstr>
      <vt:lpstr>Microsoft Sans Serif</vt:lpstr>
      <vt:lpstr>Tahoma</vt:lpstr>
      <vt:lpstr>Times New Roman</vt:lpstr>
      <vt:lpstr>Wingdings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Abeer Al-qahtani</dc:creator>
  <cp:lastModifiedBy>Reem Alnasser</cp:lastModifiedBy>
  <cp:revision>49</cp:revision>
  <dcterms:created xsi:type="dcterms:W3CDTF">2016-10-26T19:34:46Z</dcterms:created>
  <dcterms:modified xsi:type="dcterms:W3CDTF">2017-03-08T14:44:29Z</dcterms:modified>
</cp:coreProperties>
</file>