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85" r:id="rId3"/>
    <p:sldId id="486" r:id="rId4"/>
    <p:sldId id="487" r:id="rId5"/>
    <p:sldId id="488" r:id="rId6"/>
    <p:sldId id="481" r:id="rId7"/>
    <p:sldId id="490" r:id="rId8"/>
    <p:sldId id="491" r:id="rId9"/>
    <p:sldId id="411" r:id="rId10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00CC99"/>
    <a:srgbClr val="9933FF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84" autoAdjust="0"/>
    <p:restoredTop sz="94660"/>
  </p:normalViewPr>
  <p:slideViewPr>
    <p:cSldViewPr snapToGrid="0">
      <p:cViewPr>
        <p:scale>
          <a:sx n="66" d="100"/>
          <a:sy n="66" d="100"/>
        </p:scale>
        <p:origin x="96" y="-246"/>
      </p:cViewPr>
      <p:guideLst>
        <p:guide orient="horz" pos="1552"/>
        <p:guide pos="2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26/06/1442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=""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=""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=""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=""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=""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=""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=""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=""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=""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=""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=""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=""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=""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=""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=""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=""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=""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=""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=""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=""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=""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=""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=""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=""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=""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=""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=""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=""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=""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=""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=""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=""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827984" y="2680769"/>
            <a:ext cx="8604746" cy="1265254"/>
            <a:chOff x="9198889" y="2670931"/>
            <a:chExt cx="8604746" cy="1265254"/>
          </a:xfrm>
        </p:grpSpPr>
        <p:grpSp>
          <p:nvGrpSpPr>
            <p:cNvPr id="92" name="Group 91">
              <a:extLst>
                <a:ext uri="{FF2B5EF4-FFF2-40B4-BE49-F238E27FC236}">
                  <a16:creationId xmlns=""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=""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=""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=""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=""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=""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=""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=""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=""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=""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=""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=""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=""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=""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=""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=""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=""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=""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=""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=""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=""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=""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=""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=""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=""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=""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=""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=""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=""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=""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=""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=""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=""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=""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=""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=""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=""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=""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=""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=""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=""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=""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=""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=""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=""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=""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=""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=""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=""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=""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=""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=""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=""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=""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=""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=""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=""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=""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=""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=""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=""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=""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=""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=""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=""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=""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=""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=""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=""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=""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=""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=""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=""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=""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=""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=""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=""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=""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=""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=""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=""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=""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=""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=""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=""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=""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=""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=""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=""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=""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=""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=""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=""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=""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=""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=""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=""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=""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=""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=""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=""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=""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=""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=""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=""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=""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=""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=""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=""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=""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=""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=""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=""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=""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=""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=""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=""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=""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=""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=""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=""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=""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=""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=""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=""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=""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=""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=""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=""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=""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=""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=""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=""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=""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=""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=""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=""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=""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=""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=""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=""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=""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=""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=""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=""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=""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=""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=""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=""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=""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=""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=""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=""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=""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=""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=""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=""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=""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=""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=""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=""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=""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=""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=""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=""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=""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=""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=""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=""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=""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=""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=""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=""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=""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=""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=""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=""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=""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=""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=""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=""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=""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=""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=""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=""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=""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=""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=""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=""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=""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=""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=""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=""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=""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=""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=""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=""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=""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=""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=""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=""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=""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=""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=""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=""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=""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=""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=""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=""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=""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=""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=""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=""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=""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=""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=""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=""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=""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=""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=""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=""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=""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=""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=""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=""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=""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=""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=""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=""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=""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=""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=""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=""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=""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=""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=""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=""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=""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=""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=""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=""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=""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=""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=""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=""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=""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=""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=""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764885" y="3114662"/>
              <a:ext cx="60387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دُعَاءُ الاسْتِفْتَاحِ، وَمَا يُقَالُ بَعْدَ الرَّفْعِ مِنَ الرُّكُوعِ</a:t>
              </a:r>
              <a:endParaRPr lang="ar-SY" sz="2800" b="1" dirty="0">
                <a:solidFill>
                  <a:srgbClr val="FF0000"/>
                </a:solidFill>
                <a:latin typeface="Cooper Black" panose="0208090404030B0204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8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=""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=""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=""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=""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=""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=""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55317" y="1942553"/>
              <a:ext cx="1966382" cy="637317"/>
              <a:chOff x="3366956" y="5400344"/>
              <a:chExt cx="1966382" cy="637317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</a:t>
                </a:r>
                <a:r>
                  <a:rPr lang="ar-SY" sz="1600" b="1" dirty="0" smtClean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الأول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=""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66956" y="5766726"/>
                <a:ext cx="1966382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الأَذْكَارُ المَشْرُوعَةُ فِي الصَّلاةِ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=""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289561" y="-463461"/>
            <a:ext cx="2293257" cy="6774474"/>
            <a:chOff x="8156076" y="-3122581"/>
            <a:chExt cx="4287486" cy="7731609"/>
          </a:xfrm>
          <a:solidFill>
            <a:srgbClr val="9933FF"/>
          </a:solidFill>
        </p:grpSpPr>
        <p:grpSp>
          <p:nvGrpSpPr>
            <p:cNvPr id="55" name="Group 31">
              <a:extLst>
                <a:ext uri="{FF2B5EF4-FFF2-40B4-BE49-F238E27FC236}">
                  <a16:creationId xmlns=""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8156076" y="-3122581"/>
              <a:ext cx="4287486" cy="7731609"/>
              <a:chOff x="2631214" y="-5164511"/>
              <a:chExt cx="7091176" cy="12787488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=""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631214" y="2193292"/>
                <a:ext cx="7091176" cy="542968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=""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=""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=""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=""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=""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164511"/>
                <a:ext cx="105019" cy="6982221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=""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3842" y="1528674"/>
              <a:ext cx="3575454" cy="2877795"/>
            </a:xfrm>
            <a:prstGeom prst="rect">
              <a:avLst/>
            </a:prstGeom>
            <a:grpFill/>
          </p:spPr>
        </p:pic>
      </p:grpSp>
      <p:sp>
        <p:nvSpPr>
          <p:cNvPr id="24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8880624" y="860626"/>
            <a:ext cx="3311376" cy="654444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>
                <a:solidFill>
                  <a:schemeClr val="tx1"/>
                </a:solidFill>
              </a:rPr>
              <a:t>الأَذْكَارُ المَشْرُوعَةُ فِي </a:t>
            </a:r>
            <a:r>
              <a:rPr lang="ar-SY" sz="2400" b="1" dirty="0" smtClean="0">
                <a:solidFill>
                  <a:schemeClr val="tx1"/>
                </a:solidFill>
              </a:rPr>
              <a:t>الصَّلاةِ :</a:t>
            </a:r>
            <a:endParaRPr lang="ar-SY" sz="2400" b="1" dirty="0">
              <a:solidFill>
                <a:schemeClr val="tx1"/>
              </a:solidFill>
            </a:endParaRPr>
          </a:p>
        </p:txBody>
      </p:sp>
      <p:sp>
        <p:nvSpPr>
          <p:cNvPr id="25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8928719" y="1873997"/>
            <a:ext cx="3263281" cy="58980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000" b="1" dirty="0" smtClean="0">
                <a:solidFill>
                  <a:schemeClr val="tx1"/>
                </a:solidFill>
              </a:rPr>
              <a:t>1- </a:t>
            </a:r>
            <a:r>
              <a:rPr lang="ar-SY" sz="2400" b="1" dirty="0">
                <a:solidFill>
                  <a:schemeClr val="tx1"/>
                </a:solidFill>
              </a:rPr>
              <a:t>دُعَاءُ </a:t>
            </a:r>
            <a:r>
              <a:rPr lang="ar-SY" sz="2400" b="1" dirty="0" smtClean="0">
                <a:solidFill>
                  <a:schemeClr val="tx1"/>
                </a:solidFill>
              </a:rPr>
              <a:t>الاسْتِفْتَاحِ :</a:t>
            </a:r>
            <a:endParaRPr lang="ar-SY" sz="2400" b="1" dirty="0">
              <a:solidFill>
                <a:schemeClr val="tx1"/>
              </a:solidFill>
            </a:endParaRPr>
          </a:p>
        </p:txBody>
      </p:sp>
      <p:sp>
        <p:nvSpPr>
          <p:cNvPr id="26" name="TextBox 47">
            <a:extLst>
              <a:ext uri="{FF2B5EF4-FFF2-40B4-BE49-F238E27FC236}">
                <a16:creationId xmlns=""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2925236" y="90111"/>
            <a:ext cx="6538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800" b="1" dirty="0">
                <a:latin typeface="Century Gothic" panose="020B0502020202020204" pitchFamily="34" charset="0"/>
              </a:rPr>
              <a:t>دُعَاءُ الاسْتِفْتَاحِ، وَمَا يُقَالُ بَعْدَ الرَّفْعِ مِنَ الرُّكُوعِ</a:t>
            </a:r>
            <a:endParaRPr lang="ar-SY" sz="2800" b="1" dirty="0">
              <a:latin typeface="Century Gothic" panose="020B0502020202020204" pitchFamily="34" charset="0"/>
            </a:endParaRP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xmlns="" id="{5E918C7D-C706-4070-AEE3-23F21F3476D5}"/>
              </a:ext>
            </a:extLst>
          </p:cNvPr>
          <p:cNvGrpSpPr/>
          <p:nvPr/>
        </p:nvGrpSpPr>
        <p:grpSpPr>
          <a:xfrm>
            <a:off x="7271294" y="2900539"/>
            <a:ext cx="3933735" cy="3669329"/>
            <a:chOff x="3845212" y="660738"/>
            <a:chExt cx="2221461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xmlns="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xmlns="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5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xmlns="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916377" y="1330199"/>
              <a:ext cx="2150296" cy="7290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4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سبحانك اللَّهمَّ َ وبِحمدك ، و </a:t>
              </a:r>
              <a:r>
                <a:rPr lang="ar-SY" sz="2400" b="1" dirty="0" smtClean="0">
                  <a:latin typeface="Hand Of Sean" panose="02000500000000000000" pitchFamily="2" charset="-128"/>
                  <a:ea typeface="Hand Of Sean" panose="02000500000000000000" pitchFamily="2" charset="-128"/>
                </a:rPr>
                <a:t>َتبارك اسمك </a:t>
              </a:r>
              <a:r>
                <a:rPr lang="ar-SY" sz="24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، و َتعالى جدُّك، َو لا إِله َغيرك.</a:t>
              </a:r>
              <a:endParaRPr lang="ar-SY" sz="24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E016C360-DC3F-4FE3-94E1-CE20C2ACF1D6}"/>
              </a:ext>
            </a:extLst>
          </p:cNvPr>
          <p:cNvGrpSpPr/>
          <p:nvPr/>
        </p:nvGrpSpPr>
        <p:grpSpPr>
          <a:xfrm>
            <a:off x="8660958" y="2655018"/>
            <a:ext cx="446759" cy="775067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xmlns="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xmlns="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xmlns="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xmlns="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57612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=""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=""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=""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=""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=""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=""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56300" y="1942553"/>
              <a:ext cx="2045501" cy="613823"/>
              <a:chOff x="3367939" y="5400344"/>
              <a:chExt cx="2045501" cy="613823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</a:t>
                </a:r>
                <a:r>
                  <a:rPr lang="ar-SY" sz="1600" b="1" dirty="0" smtClean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الأول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=""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67939" y="5743233"/>
                <a:ext cx="2045501" cy="27093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الأَذْكَارُ المَشْرُوعَةُ فِي الصَّلاةِ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561942" y="1905655"/>
            <a:ext cx="4601029" cy="654444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 smtClean="0">
                <a:solidFill>
                  <a:schemeClr val="tx1"/>
                </a:solidFill>
              </a:rPr>
              <a:t>*- أقُول ُدعاء الاستِفتاح </a:t>
            </a:r>
            <a:r>
              <a:rPr lang="ar-SY" sz="2400" b="1" dirty="0">
                <a:solidFill>
                  <a:schemeClr val="tx1"/>
                </a:solidFill>
              </a:rPr>
              <a:t>ِ </a:t>
            </a:r>
            <a:r>
              <a:rPr lang="ar-SY" sz="2400" b="1" dirty="0" smtClean="0">
                <a:solidFill>
                  <a:schemeClr val="tx1"/>
                </a:solidFill>
              </a:rPr>
              <a:t>في الرَّكعة الأولى :</a:t>
            </a:r>
            <a:endParaRPr lang="ar-SY" sz="2400" b="1" dirty="0">
              <a:solidFill>
                <a:schemeClr val="tx1"/>
              </a:solidFill>
            </a:endParaRP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xmlns="" id="{5E918C7D-C706-4070-AEE3-23F21F3476D5}"/>
              </a:ext>
            </a:extLst>
          </p:cNvPr>
          <p:cNvGrpSpPr/>
          <p:nvPr/>
        </p:nvGrpSpPr>
        <p:grpSpPr>
          <a:xfrm>
            <a:off x="4670274" y="3166741"/>
            <a:ext cx="3048000" cy="2672947"/>
            <a:chOff x="3845212" y="660738"/>
            <a:chExt cx="2221461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xmlns="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xmlns="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4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xmlns="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916377" y="1476595"/>
              <a:ext cx="2150296" cy="4362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 smtClean="0">
                  <a:latin typeface="Hand Of Sean" panose="02000500000000000000" pitchFamily="2" charset="-128"/>
                  <a:ea typeface="Hand Of Sean" panose="02000500000000000000" pitchFamily="2" charset="-128"/>
                </a:rPr>
                <a:t>بعد َتكبِيرة الإحرام</a:t>
              </a:r>
              <a:endParaRPr lang="ar-SY" sz="28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E016C360-DC3F-4FE3-94E1-CE20C2ACF1D6}"/>
              </a:ext>
            </a:extLst>
          </p:cNvPr>
          <p:cNvGrpSpPr/>
          <p:nvPr/>
        </p:nvGrpSpPr>
        <p:grpSpPr>
          <a:xfrm>
            <a:off x="6058565" y="2932002"/>
            <a:ext cx="346165" cy="564603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xmlns="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xmlns="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xmlns="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xmlns="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2290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=""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=""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=""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=""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=""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=""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25918" y="1942553"/>
              <a:ext cx="2074634" cy="636762"/>
              <a:chOff x="3337557" y="5400344"/>
              <a:chExt cx="2074634" cy="63676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</a:t>
                </a:r>
                <a:r>
                  <a:rPr lang="ar-SY" sz="1600" b="1" dirty="0" smtClean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الأول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=""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37557" y="5766171"/>
                <a:ext cx="2074634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الأَذْكَارُ المَشْرُوعَةُ فِي الصَّلاةِ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=""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306542" y="-498344"/>
            <a:ext cx="2293257" cy="6774474"/>
            <a:chOff x="8156076" y="-3122581"/>
            <a:chExt cx="4287486" cy="7731609"/>
          </a:xfrm>
          <a:solidFill>
            <a:srgbClr val="9933FF"/>
          </a:solidFill>
        </p:grpSpPr>
        <p:grpSp>
          <p:nvGrpSpPr>
            <p:cNvPr id="55" name="Group 31">
              <a:extLst>
                <a:ext uri="{FF2B5EF4-FFF2-40B4-BE49-F238E27FC236}">
                  <a16:creationId xmlns=""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8156076" y="-3122581"/>
              <a:ext cx="4287486" cy="7731609"/>
              <a:chOff x="2631214" y="-5164511"/>
              <a:chExt cx="7091176" cy="12787488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=""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631214" y="2193292"/>
                <a:ext cx="7091176" cy="542968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=""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=""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=""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=""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=""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164511"/>
                <a:ext cx="105019" cy="6982221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=""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1789" y="1653668"/>
              <a:ext cx="3575454" cy="2732335"/>
            </a:xfrm>
            <a:prstGeom prst="rect">
              <a:avLst/>
            </a:prstGeom>
            <a:grpFill/>
          </p:spPr>
        </p:pic>
      </p:grpSp>
      <p:sp>
        <p:nvSpPr>
          <p:cNvPr id="25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8928719" y="1696172"/>
            <a:ext cx="3263281" cy="58980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000" b="1" dirty="0" smtClean="0">
                <a:solidFill>
                  <a:schemeClr val="tx1"/>
                </a:solidFill>
              </a:rPr>
              <a:t>2- </a:t>
            </a:r>
            <a:r>
              <a:rPr lang="ar-SY" sz="2400" b="1" dirty="0">
                <a:solidFill>
                  <a:schemeClr val="tx1"/>
                </a:solidFill>
              </a:rPr>
              <a:t>مَا يُقَالُ في </a:t>
            </a:r>
            <a:r>
              <a:rPr lang="ar-SY" sz="2400" b="1" dirty="0" smtClean="0">
                <a:solidFill>
                  <a:schemeClr val="tx1"/>
                </a:solidFill>
              </a:rPr>
              <a:t>الرُّكُوعِ :</a:t>
            </a:r>
            <a:endParaRPr lang="ar-SY" sz="2400" b="1" dirty="0">
              <a:solidFill>
                <a:schemeClr val="tx1"/>
              </a:solidFill>
            </a:endParaRPr>
          </a:p>
        </p:txBody>
      </p:sp>
      <p:sp>
        <p:nvSpPr>
          <p:cNvPr id="26" name="TextBox 47">
            <a:extLst>
              <a:ext uri="{FF2B5EF4-FFF2-40B4-BE49-F238E27FC236}">
                <a16:creationId xmlns=""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2925236" y="90111"/>
            <a:ext cx="65380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800" b="1" dirty="0">
                <a:latin typeface="Century Gothic" panose="020B0502020202020204" pitchFamily="34" charset="0"/>
              </a:rPr>
              <a:t>دُعَاءُ الاسْتِفْتَاحِ، وَمَا يُقَالُ بَعْدَ الرَّفْعِ مِنَ الرُّكُوعِ</a:t>
            </a:r>
            <a:endParaRPr lang="ar-SY" sz="2800" b="1" dirty="0">
              <a:latin typeface="Century Gothic" panose="020B0502020202020204" pitchFamily="34" charset="0"/>
            </a:endParaRP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xmlns="" id="{5E918C7D-C706-4070-AEE3-23F21F3476D5}"/>
              </a:ext>
            </a:extLst>
          </p:cNvPr>
          <p:cNvGrpSpPr/>
          <p:nvPr/>
        </p:nvGrpSpPr>
        <p:grpSpPr>
          <a:xfrm>
            <a:off x="6618514" y="2913073"/>
            <a:ext cx="3512458" cy="3064832"/>
            <a:chOff x="3845212" y="660738"/>
            <a:chExt cx="2221461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xmlns="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xmlns="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5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xmlns="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916377" y="1517130"/>
              <a:ext cx="2150296" cy="355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 smtClean="0">
                  <a:latin typeface="Hand Of Sean" panose="02000500000000000000" pitchFamily="2" charset="-128"/>
                  <a:ea typeface="Hand Of Sean" panose="02000500000000000000" pitchFamily="2" charset="-128"/>
                </a:rPr>
                <a:t>سُبْحَانَ ربِّيَ العَظيم</a:t>
              </a:r>
              <a:endParaRPr lang="ar-SY" sz="32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E016C360-DC3F-4FE3-94E1-CE20C2ACF1D6}"/>
              </a:ext>
            </a:extLst>
          </p:cNvPr>
          <p:cNvGrpSpPr/>
          <p:nvPr/>
        </p:nvGrpSpPr>
        <p:grpSpPr>
          <a:xfrm>
            <a:off x="7634746" y="2667552"/>
            <a:ext cx="398914" cy="647380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xmlns="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xmlns="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xmlns="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xmlns="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5698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=""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=""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=""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=""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=""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=""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29119" y="1942553"/>
              <a:ext cx="2077165" cy="633138"/>
              <a:chOff x="3340758" y="5400344"/>
              <a:chExt cx="2077165" cy="633138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</a:t>
                </a:r>
                <a:r>
                  <a:rPr lang="ar-SY" sz="1600" b="1" dirty="0" smtClean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الأول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=""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40758" y="5762547"/>
                <a:ext cx="2077165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الأَذْكَارُ المَشْرُوعَةُ فِي الصَّلاةِ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=""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306542" y="-498344"/>
            <a:ext cx="2293257" cy="6774474"/>
            <a:chOff x="8156076" y="-3122581"/>
            <a:chExt cx="4287486" cy="7731609"/>
          </a:xfrm>
          <a:solidFill>
            <a:srgbClr val="9933FF"/>
          </a:solidFill>
        </p:grpSpPr>
        <p:grpSp>
          <p:nvGrpSpPr>
            <p:cNvPr id="55" name="Group 31">
              <a:extLst>
                <a:ext uri="{FF2B5EF4-FFF2-40B4-BE49-F238E27FC236}">
                  <a16:creationId xmlns=""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8156076" y="-3122581"/>
              <a:ext cx="4287486" cy="7731609"/>
              <a:chOff x="2631214" y="-5164511"/>
              <a:chExt cx="7091176" cy="12787488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=""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631214" y="2193292"/>
                <a:ext cx="7091176" cy="542968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=""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=""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=""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=""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=""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164511"/>
                <a:ext cx="105019" cy="6982221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=""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943" y="1653668"/>
              <a:ext cx="3587752" cy="2732335"/>
            </a:xfrm>
            <a:prstGeom prst="rect">
              <a:avLst/>
            </a:prstGeom>
            <a:grpFill/>
          </p:spPr>
        </p:pic>
      </p:grpSp>
      <p:sp>
        <p:nvSpPr>
          <p:cNvPr id="25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791651" y="1696172"/>
            <a:ext cx="4400350" cy="58980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000" b="1" dirty="0" smtClean="0">
                <a:solidFill>
                  <a:schemeClr val="tx1"/>
                </a:solidFill>
              </a:rPr>
              <a:t>3- </a:t>
            </a:r>
            <a:r>
              <a:rPr lang="ar-SY" sz="2400" b="1" dirty="0">
                <a:solidFill>
                  <a:schemeClr val="tx1"/>
                </a:solidFill>
              </a:rPr>
              <a:t>مَا يُقَالُ </a:t>
            </a:r>
            <a:r>
              <a:rPr lang="ar-SY" sz="2400" b="1" dirty="0" smtClean="0">
                <a:solidFill>
                  <a:schemeClr val="tx1"/>
                </a:solidFill>
              </a:rPr>
              <a:t>عند الرفع من الرُّكُوعِ :</a:t>
            </a:r>
            <a:endParaRPr lang="ar-SY" sz="2400" b="1" dirty="0">
              <a:solidFill>
                <a:schemeClr val="tx1"/>
              </a:solidFill>
            </a:endParaRP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xmlns="" id="{5E918C7D-C706-4070-AEE3-23F21F3476D5}"/>
              </a:ext>
            </a:extLst>
          </p:cNvPr>
          <p:cNvGrpSpPr/>
          <p:nvPr/>
        </p:nvGrpSpPr>
        <p:grpSpPr>
          <a:xfrm>
            <a:off x="6618514" y="2913073"/>
            <a:ext cx="3512458" cy="3064832"/>
            <a:chOff x="3845212" y="660738"/>
            <a:chExt cx="2221461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xmlns="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xmlns="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5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xmlns="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916377" y="1482104"/>
              <a:ext cx="2150296" cy="425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 smtClean="0">
                  <a:latin typeface="Hand Of Sean" panose="02000500000000000000" pitchFamily="2" charset="-128"/>
                  <a:ea typeface="Hand Of Sean" panose="02000500000000000000" pitchFamily="2" charset="-128"/>
                </a:rPr>
                <a:t>سَمِعَ اللهُ لِمَنْ حَمِدَه</a:t>
              </a:r>
              <a:endParaRPr lang="ar-SY" sz="32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E016C360-DC3F-4FE3-94E1-CE20C2ACF1D6}"/>
              </a:ext>
            </a:extLst>
          </p:cNvPr>
          <p:cNvGrpSpPr/>
          <p:nvPr/>
        </p:nvGrpSpPr>
        <p:grpSpPr>
          <a:xfrm>
            <a:off x="7634746" y="2667552"/>
            <a:ext cx="398914" cy="647380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xmlns="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xmlns="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xmlns="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xmlns="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252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xmlns="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xmlns="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xmlns="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xmlns="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xmlns="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xmlns="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xmlns="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xmlns="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50174"/>
              <a:chOff x="3383657" y="5400344"/>
              <a:chExt cx="1991367" cy="650174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xmlns="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</a:t>
                </a:r>
                <a:r>
                  <a:rPr lang="ar-SY" sz="1600" b="1" dirty="0" smtClean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الأول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xmlns="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79583"/>
                <a:ext cx="1991367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الأَذْكَارُ المَشْرُوعَةُ فِي الصَّلاةِ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010400" y="1373629"/>
            <a:ext cx="2917371" cy="49252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 smtClean="0">
                <a:solidFill>
                  <a:schemeClr val="tx1"/>
                </a:solidFill>
              </a:rPr>
              <a:t>- عند القيام من النوم </a:t>
            </a:r>
            <a:endParaRPr lang="ar-SY" sz="2400" b="1" dirty="0" smtClean="0">
              <a:solidFill>
                <a:schemeClr val="tx1"/>
              </a:solidFill>
            </a:endParaRPr>
          </a:p>
        </p:txBody>
      </p:sp>
      <p:sp>
        <p:nvSpPr>
          <p:cNvPr id="71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010400" y="2563105"/>
            <a:ext cx="2917371" cy="481996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 smtClean="0">
                <a:solidFill>
                  <a:schemeClr val="tx1"/>
                </a:solidFill>
              </a:rPr>
              <a:t>- عند الفراغ من الأكل</a:t>
            </a:r>
            <a:endParaRPr lang="ar-SY" sz="2400" b="1" dirty="0" smtClean="0">
              <a:solidFill>
                <a:schemeClr val="tx1"/>
              </a:solidFill>
            </a:endParaRPr>
          </a:p>
        </p:txBody>
      </p:sp>
      <p:sp>
        <p:nvSpPr>
          <p:cNvPr id="72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010400" y="3780470"/>
            <a:ext cx="2917371" cy="47035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 smtClean="0">
                <a:solidFill>
                  <a:schemeClr val="tx1"/>
                </a:solidFill>
              </a:rPr>
              <a:t>- عند سماع الأخبار السعيدة</a:t>
            </a:r>
            <a:endParaRPr lang="ar-SY" sz="2400" b="1" dirty="0" smtClean="0">
              <a:solidFill>
                <a:schemeClr val="tx1"/>
              </a:solidFill>
            </a:endParaRPr>
          </a:p>
        </p:txBody>
      </p:sp>
      <p:sp>
        <p:nvSpPr>
          <p:cNvPr id="73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010399" y="4972310"/>
            <a:ext cx="2917372" cy="51678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400" b="1" dirty="0" smtClean="0">
                <a:solidFill>
                  <a:schemeClr val="tx1"/>
                </a:solidFill>
              </a:rPr>
              <a:t>- عند النَّجاة من المصائب </a:t>
            </a:r>
            <a:endParaRPr lang="ar-SY" sz="2400" b="1" dirty="0" smtClean="0">
              <a:solidFill>
                <a:schemeClr val="tx1"/>
              </a:solidFill>
            </a:endParaRPr>
          </a:p>
        </p:txBody>
      </p:sp>
      <p:sp>
        <p:nvSpPr>
          <p:cNvPr id="74" name="TextBox 47">
            <a:extLst>
              <a:ext uri="{FF2B5EF4-FFF2-40B4-BE49-F238E27FC236}">
                <a16:creationId xmlns=""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8661702" y="232501"/>
            <a:ext cx="32690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المسلم يحمد الله دائماً :</a:t>
            </a:r>
            <a:endParaRPr lang="ar-SY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34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71" grpId="0" animBg="1"/>
      <p:bldP spid="72" grpId="0" animBg="1"/>
      <p:bldP spid="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=""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=""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=""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=""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=""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=""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29119" y="1942553"/>
              <a:ext cx="2077165" cy="633138"/>
              <a:chOff x="3340758" y="5400344"/>
              <a:chExt cx="2077165" cy="633138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</a:t>
                </a:r>
                <a:r>
                  <a:rPr lang="ar-SY" sz="1600" b="1" dirty="0" smtClean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الأول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=""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40758" y="5762547"/>
                <a:ext cx="2077165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الأَذْكَارُ المَشْرُوعَةُ فِي الصَّلاةِ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=""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306542" y="-498344"/>
            <a:ext cx="2293257" cy="6774474"/>
            <a:chOff x="8156076" y="-3122581"/>
            <a:chExt cx="4287486" cy="7731609"/>
          </a:xfrm>
          <a:solidFill>
            <a:srgbClr val="9933FF"/>
          </a:solidFill>
        </p:grpSpPr>
        <p:grpSp>
          <p:nvGrpSpPr>
            <p:cNvPr id="55" name="Group 31">
              <a:extLst>
                <a:ext uri="{FF2B5EF4-FFF2-40B4-BE49-F238E27FC236}">
                  <a16:creationId xmlns=""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8156076" y="-3122581"/>
              <a:ext cx="4287486" cy="7731609"/>
              <a:chOff x="2631214" y="-5164511"/>
              <a:chExt cx="7091176" cy="12787488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=""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631214" y="2193292"/>
                <a:ext cx="7091176" cy="542968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=""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=""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=""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=""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=""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164511"/>
                <a:ext cx="105019" cy="6982221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=""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943" y="1653668"/>
              <a:ext cx="3587752" cy="2732335"/>
            </a:xfrm>
            <a:prstGeom prst="rect">
              <a:avLst/>
            </a:prstGeom>
            <a:grpFill/>
          </p:spPr>
        </p:pic>
      </p:grpSp>
      <p:sp>
        <p:nvSpPr>
          <p:cNvPr id="25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9289142" y="1696172"/>
            <a:ext cx="2902858" cy="58980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000" b="1" dirty="0" smtClean="0">
                <a:solidFill>
                  <a:schemeClr val="tx1"/>
                </a:solidFill>
              </a:rPr>
              <a:t>4- </a:t>
            </a:r>
            <a:r>
              <a:rPr lang="ar-SY" sz="2400" b="1" dirty="0">
                <a:solidFill>
                  <a:schemeClr val="tx1"/>
                </a:solidFill>
              </a:rPr>
              <a:t>مَا يُقَالُ فِي </a:t>
            </a:r>
            <a:r>
              <a:rPr lang="ar-SY" sz="2400" b="1" dirty="0" smtClean="0">
                <a:solidFill>
                  <a:schemeClr val="tx1"/>
                </a:solidFill>
              </a:rPr>
              <a:t>السُّجُودِ :</a:t>
            </a:r>
            <a:endParaRPr lang="ar-SY" sz="2400" b="1" dirty="0">
              <a:solidFill>
                <a:schemeClr val="tx1"/>
              </a:solidFill>
            </a:endParaRP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xmlns="" id="{5E918C7D-C706-4070-AEE3-23F21F3476D5}"/>
              </a:ext>
            </a:extLst>
          </p:cNvPr>
          <p:cNvGrpSpPr/>
          <p:nvPr/>
        </p:nvGrpSpPr>
        <p:grpSpPr>
          <a:xfrm>
            <a:off x="6618514" y="2913073"/>
            <a:ext cx="3512458" cy="3064832"/>
            <a:chOff x="3845212" y="660738"/>
            <a:chExt cx="2221461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xmlns="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xmlns="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5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xmlns="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916377" y="1482104"/>
              <a:ext cx="2150296" cy="425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 smtClean="0">
                  <a:latin typeface="Hand Of Sean" panose="02000500000000000000" pitchFamily="2" charset="-128"/>
                  <a:ea typeface="Hand Of Sean" panose="02000500000000000000" pitchFamily="2" charset="-128"/>
                </a:rPr>
                <a:t>سُبْحَانَ رَبِّيَ الأَعلى</a:t>
              </a:r>
              <a:endParaRPr lang="ar-SY" sz="32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E016C360-DC3F-4FE3-94E1-CE20C2ACF1D6}"/>
              </a:ext>
            </a:extLst>
          </p:cNvPr>
          <p:cNvGrpSpPr/>
          <p:nvPr/>
        </p:nvGrpSpPr>
        <p:grpSpPr>
          <a:xfrm>
            <a:off x="8083847" y="2601916"/>
            <a:ext cx="398914" cy="647380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xmlns="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xmlns="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xmlns="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xmlns="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211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=""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=""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=""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=""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=""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=""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=""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=""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4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=""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29119" y="1942553"/>
              <a:ext cx="2077165" cy="633138"/>
              <a:chOff x="3340758" y="5400344"/>
              <a:chExt cx="2077165" cy="633138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=""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</a:t>
                </a:r>
                <a:r>
                  <a:rPr lang="ar-SY" sz="1600" b="1" dirty="0" smtClean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الأول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=""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40758" y="5762547"/>
                <a:ext cx="2077165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الأَذْكَارُ المَشْرُوعَةُ فِي الصَّلاةِ</a:t>
                </a:r>
                <a:endParaRPr lang="ar-SY" sz="1600" b="1" dirty="0">
                  <a:solidFill>
                    <a:prstClr val="black"/>
                  </a:solidFill>
                  <a:latin typeface="Century Gothic" panose="020B0502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=""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42" name="Group 8">
            <a:extLst>
              <a:ext uri="{FF2B5EF4-FFF2-40B4-BE49-F238E27FC236}">
                <a16:creationId xmlns=""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306542" y="-498344"/>
            <a:ext cx="2293257" cy="6774474"/>
            <a:chOff x="8156076" y="-3122581"/>
            <a:chExt cx="4287486" cy="7731609"/>
          </a:xfrm>
          <a:solidFill>
            <a:srgbClr val="9933FF"/>
          </a:solidFill>
        </p:grpSpPr>
        <p:grpSp>
          <p:nvGrpSpPr>
            <p:cNvPr id="55" name="Group 31">
              <a:extLst>
                <a:ext uri="{FF2B5EF4-FFF2-40B4-BE49-F238E27FC236}">
                  <a16:creationId xmlns=""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8156076" y="-3122581"/>
              <a:ext cx="4287486" cy="7731609"/>
              <a:chOff x="2631214" y="-5164511"/>
              <a:chExt cx="7091176" cy="12787488"/>
            </a:xfrm>
            <a:grpFill/>
          </p:grpSpPr>
          <p:sp>
            <p:nvSpPr>
              <p:cNvPr id="61" name="Rectangle 32">
                <a:extLst>
                  <a:ext uri="{FF2B5EF4-FFF2-40B4-BE49-F238E27FC236}">
                    <a16:creationId xmlns=""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631214" y="2193292"/>
                <a:ext cx="7091176" cy="5429685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3" name="Group 33">
                <a:extLst>
                  <a:ext uri="{FF2B5EF4-FFF2-40B4-BE49-F238E27FC236}">
                    <a16:creationId xmlns=""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65" name="Trapezoid 7">
                  <a:extLst>
                    <a:ext uri="{FF2B5EF4-FFF2-40B4-BE49-F238E27FC236}">
                      <a16:creationId xmlns=""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9" name="Trapezoid 42">
                  <a:extLst>
                    <a:ext uri="{FF2B5EF4-FFF2-40B4-BE49-F238E27FC236}">
                      <a16:creationId xmlns=""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Trapezoid 7">
                  <a:extLst>
                    <a:ext uri="{FF2B5EF4-FFF2-40B4-BE49-F238E27FC236}">
                      <a16:creationId xmlns=""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64" name="Straight Connector 35">
                <a:extLst>
                  <a:ext uri="{FF2B5EF4-FFF2-40B4-BE49-F238E27FC236}">
                    <a16:creationId xmlns=""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5164511"/>
                <a:ext cx="105019" cy="6982221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6" name="Picture 70">
              <a:extLst>
                <a:ext uri="{FF2B5EF4-FFF2-40B4-BE49-F238E27FC236}">
                  <a16:creationId xmlns=""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5943" y="1653668"/>
              <a:ext cx="3587752" cy="2732335"/>
            </a:xfrm>
            <a:prstGeom prst="rect">
              <a:avLst/>
            </a:prstGeom>
            <a:grpFill/>
          </p:spPr>
        </p:pic>
      </p:grpSp>
      <p:sp>
        <p:nvSpPr>
          <p:cNvPr id="25" name="Rectangle 145">
            <a:extLst>
              <a:ext uri="{FF2B5EF4-FFF2-40B4-BE49-F238E27FC236}">
                <a16:creationId xmlns=""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9289142" y="1696172"/>
            <a:ext cx="2902858" cy="589804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000" b="1" dirty="0" smtClean="0">
                <a:solidFill>
                  <a:schemeClr val="tx1"/>
                </a:solidFill>
              </a:rPr>
              <a:t>5- </a:t>
            </a:r>
            <a:r>
              <a:rPr lang="ar-SY" sz="2400" b="1" dirty="0">
                <a:solidFill>
                  <a:schemeClr val="tx1"/>
                </a:solidFill>
              </a:rPr>
              <a:t>مَا يُقَالُ بَيْنَ </a:t>
            </a:r>
            <a:r>
              <a:rPr lang="ar-SY" sz="2400" b="1" dirty="0" smtClean="0">
                <a:solidFill>
                  <a:schemeClr val="tx1"/>
                </a:solidFill>
              </a:rPr>
              <a:t>السَّجْدَتَيْنِ :</a:t>
            </a:r>
            <a:endParaRPr lang="ar-SY" sz="2400" b="1" dirty="0">
              <a:solidFill>
                <a:schemeClr val="tx1"/>
              </a:solidFill>
            </a:endParaRPr>
          </a:p>
        </p:txBody>
      </p:sp>
      <p:grpSp>
        <p:nvGrpSpPr>
          <p:cNvPr id="27" name="Group 3">
            <a:extLst>
              <a:ext uri="{FF2B5EF4-FFF2-40B4-BE49-F238E27FC236}">
                <a16:creationId xmlns:a16="http://schemas.microsoft.com/office/drawing/2014/main" xmlns="" id="{5E918C7D-C706-4070-AEE3-23F21F3476D5}"/>
              </a:ext>
            </a:extLst>
          </p:cNvPr>
          <p:cNvGrpSpPr/>
          <p:nvPr/>
        </p:nvGrpSpPr>
        <p:grpSpPr>
          <a:xfrm>
            <a:off x="6618514" y="2913073"/>
            <a:ext cx="3512458" cy="3064832"/>
            <a:chOff x="3845212" y="660738"/>
            <a:chExt cx="2221461" cy="2228601"/>
          </a:xfrm>
        </p:grpSpPr>
        <p:sp>
          <p:nvSpPr>
            <p:cNvPr id="28" name="Rectangle: Top Corners One Rounded and One Snipped 7">
              <a:extLst>
                <a:ext uri="{FF2B5EF4-FFF2-40B4-BE49-F238E27FC236}">
                  <a16:creationId xmlns:a16="http://schemas.microsoft.com/office/drawing/2014/main" xmlns="" id="{8E06E677-874B-49F3-906A-7EA316E23186}"/>
                </a:ext>
              </a:extLst>
            </p:cNvPr>
            <p:cNvSpPr/>
            <p:nvPr/>
          </p:nvSpPr>
          <p:spPr>
            <a:xfrm rot="15956776" flipH="1">
              <a:off x="3725641" y="864180"/>
              <a:ext cx="2144730" cy="1905588"/>
            </a:xfrm>
            <a:custGeom>
              <a:avLst/>
              <a:gdLst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2144730 w 2144730"/>
                <a:gd name="connsiteY3" fmla="*/ 1905588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  <a:gd name="connsiteX0" fmla="*/ 0 w 2144730"/>
                <a:gd name="connsiteY0" fmla="*/ 0 h 1905588"/>
                <a:gd name="connsiteX1" fmla="*/ 1628049 w 2144730"/>
                <a:gd name="connsiteY1" fmla="*/ 0 h 1905588"/>
                <a:gd name="connsiteX2" fmla="*/ 2144730 w 2144730"/>
                <a:gd name="connsiteY2" fmla="*/ 516681 h 1905588"/>
                <a:gd name="connsiteX3" fmla="*/ 1983420 w 2144730"/>
                <a:gd name="connsiteY3" fmla="*/ 1887919 h 1905588"/>
                <a:gd name="connsiteX4" fmla="*/ 0 w 2144730"/>
                <a:gd name="connsiteY4" fmla="*/ 1905588 h 1905588"/>
                <a:gd name="connsiteX5" fmla="*/ 0 w 2144730"/>
                <a:gd name="connsiteY5" fmla="*/ 0 h 1905588"/>
                <a:gd name="connsiteX6" fmla="*/ 0 w 2144730"/>
                <a:gd name="connsiteY6" fmla="*/ 0 h 19055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44730" h="1905588">
                  <a:moveTo>
                    <a:pt x="0" y="0"/>
                  </a:moveTo>
                  <a:lnTo>
                    <a:pt x="1628049" y="0"/>
                  </a:lnTo>
                  <a:lnTo>
                    <a:pt x="2144730" y="516681"/>
                  </a:lnTo>
                  <a:lnTo>
                    <a:pt x="1983420" y="1887919"/>
                  </a:lnTo>
                  <a:lnTo>
                    <a:pt x="0" y="190558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alpha val="60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: Folded Corner 5">
              <a:extLst>
                <a:ext uri="{FF2B5EF4-FFF2-40B4-BE49-F238E27FC236}">
                  <a16:creationId xmlns:a16="http://schemas.microsoft.com/office/drawing/2014/main" xmlns="" id="{BB1D0116-0FC9-4DCA-B554-8DCE1D79EC90}"/>
                </a:ext>
              </a:extLst>
            </p:cNvPr>
            <p:cNvSpPr/>
            <p:nvPr/>
          </p:nvSpPr>
          <p:spPr>
            <a:xfrm rot="21345132" flipH="1">
              <a:off x="3999753" y="660738"/>
              <a:ext cx="1983545" cy="2067951"/>
            </a:xfrm>
            <a:prstGeom prst="foldedCorner">
              <a:avLst>
                <a:gd name="adj" fmla="val 24127"/>
              </a:avLst>
            </a:prstGeom>
            <a:blipFill>
              <a:blip r:embed="rId5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2">
              <a:extLst>
                <a:ext uri="{FF2B5EF4-FFF2-40B4-BE49-F238E27FC236}">
                  <a16:creationId xmlns:a16="http://schemas.microsoft.com/office/drawing/2014/main" xmlns="" id="{50CCB4AC-448C-4E61-87DD-E0E7C1DF7220}"/>
                </a:ext>
              </a:extLst>
            </p:cNvPr>
            <p:cNvSpPr txBox="1"/>
            <p:nvPr/>
          </p:nvSpPr>
          <p:spPr>
            <a:xfrm rot="21326776">
              <a:off x="3916377" y="1124024"/>
              <a:ext cx="2150296" cy="11413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 smtClean="0">
                  <a:latin typeface="Hand Of Sean" panose="02000500000000000000" pitchFamily="2" charset="-128"/>
                  <a:ea typeface="Hand Of Sean" panose="02000500000000000000" pitchFamily="2" charset="-128"/>
                </a:rPr>
                <a:t> رَبِّيَ اغفر لي ...</a:t>
              </a:r>
            </a:p>
            <a:p>
              <a:pPr algn="ctr"/>
              <a:r>
                <a:rPr lang="ar-SY" sz="3200" b="1" dirty="0">
                  <a:latin typeface="Hand Of Sean" panose="02000500000000000000" pitchFamily="2" charset="-128"/>
                  <a:ea typeface="Hand Of Sean" panose="02000500000000000000" pitchFamily="2" charset="-128"/>
                </a:rPr>
                <a:t> رَبِّيَ اغفر </a:t>
              </a:r>
              <a:r>
                <a:rPr lang="ar-SY" sz="3200" b="1" dirty="0" smtClean="0">
                  <a:latin typeface="Hand Of Sean" panose="02000500000000000000" pitchFamily="2" charset="-128"/>
                  <a:ea typeface="Hand Of Sean" panose="02000500000000000000" pitchFamily="2" charset="-128"/>
                </a:rPr>
                <a:t>لي ...</a:t>
              </a:r>
              <a:endParaRPr lang="ar-SY" sz="32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  <a:p>
              <a:pPr algn="ctr"/>
              <a:endParaRPr lang="ar-SY" sz="3200" b="1" dirty="0">
                <a:latin typeface="Hand Of Sean" panose="02000500000000000000" pitchFamily="2" charset="-128"/>
                <a:ea typeface="Hand Of Sean" panose="02000500000000000000" pitchFamily="2" charset="-128"/>
              </a:endParaRPr>
            </a:p>
          </p:txBody>
        </p: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E016C360-DC3F-4FE3-94E1-CE20C2ACF1D6}"/>
              </a:ext>
            </a:extLst>
          </p:cNvPr>
          <p:cNvGrpSpPr/>
          <p:nvPr/>
        </p:nvGrpSpPr>
        <p:grpSpPr>
          <a:xfrm>
            <a:off x="8035607" y="2610100"/>
            <a:ext cx="398914" cy="647380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xmlns="" id="{0A9A2447-187F-4017-ABC0-4FA3556AF1E6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10">
              <a:extLst>
                <a:ext uri="{FF2B5EF4-FFF2-40B4-BE49-F238E27FC236}">
                  <a16:creationId xmlns:a16="http://schemas.microsoft.com/office/drawing/2014/main" xmlns="" id="{535D5D4C-7750-4627-8C1C-F12FEF211A40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10">
              <a:extLst>
                <a:ext uri="{FF2B5EF4-FFF2-40B4-BE49-F238E27FC236}">
                  <a16:creationId xmlns:a16="http://schemas.microsoft.com/office/drawing/2014/main" xmlns="" id="{687CD45E-0E20-4B93-9855-46241EC9B574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xmlns="" id="{6C14C273-4015-4432-B05D-F86F954E2C29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94607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=""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=""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=""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=""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=""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=""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=""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=""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=""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=""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=""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=""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=""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=""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=""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=""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=""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=""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=""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=""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=""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=""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=""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=""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=""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=""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=""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=""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=""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=""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=""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=""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=""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=""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=""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=""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=""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=""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=""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=""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=""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=""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=""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=""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=""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=""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=""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=""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=""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=""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=""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=""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=""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=""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=""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=""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=""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=""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=""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=""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=""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=""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=""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=""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=""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=""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=""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=""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=""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=""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=""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=""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=""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=""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=""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=""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=""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=""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=""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=""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=""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=""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=""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=""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=""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=""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=""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=""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=""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=""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=""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=""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=""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=""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=""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=""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=""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=""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=""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=""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=""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=""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=""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=""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=""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=""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=""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=""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=""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=""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=""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=""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=""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=""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=""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=""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=""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=""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=""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=""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=""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=""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=""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=""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=""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=""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=""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=""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=""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=""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=""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=""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=""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=""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=""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=""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=""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=""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=""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=""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=""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=""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=""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=""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=""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=""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=""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=""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=""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=""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=""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=""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=""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=""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=""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=""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=""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=""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=""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=""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=""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=""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=""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=""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=""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=""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=""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=""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=""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=""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=""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=""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=""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=""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=""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=""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=""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=""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=""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=""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=""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=""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=""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=""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=""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=""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=""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=""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=""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=""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=""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=""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=""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=""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=""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=""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=""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=""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=""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=""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=""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=""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=""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=""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=""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=""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=""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=""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=""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=""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=""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=""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=""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=""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=""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=""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=""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=""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=""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=""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=""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=""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=""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=""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=""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=""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=""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=""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=""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=""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=""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=""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=""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=""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=""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=""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=""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=""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=""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=""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=""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=""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=""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=""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=""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=""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=""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=""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=""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=""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=""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=""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=""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=""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=""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=""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=""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=""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=""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=""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=""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=""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=""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=""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=""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=""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=""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=""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=""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=""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=""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=""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=""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=""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=""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=""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=""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=""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=""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=""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93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2775</TotalTime>
  <Words>195</Words>
  <Application>Microsoft Office PowerPoint</Application>
  <PresentationFormat>مخصص</PresentationFormat>
  <Paragraphs>51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1583</cp:revision>
  <dcterms:created xsi:type="dcterms:W3CDTF">2020-10-10T04:32:51Z</dcterms:created>
  <dcterms:modified xsi:type="dcterms:W3CDTF">2021-02-08T08:50:37Z</dcterms:modified>
</cp:coreProperties>
</file>