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589" r:id="rId2"/>
    <p:sldId id="776" r:id="rId3"/>
    <p:sldId id="781" r:id="rId4"/>
    <p:sldId id="799" r:id="rId5"/>
    <p:sldId id="801" r:id="rId6"/>
    <p:sldId id="800" r:id="rId7"/>
    <p:sldId id="802" r:id="rId8"/>
    <p:sldId id="803" r:id="rId9"/>
    <p:sldId id="795" r:id="rId10"/>
    <p:sldId id="804" r:id="rId11"/>
    <p:sldId id="805" r:id="rId12"/>
    <p:sldId id="806" r:id="rId13"/>
    <p:sldId id="807" r:id="rId14"/>
    <p:sldId id="808" r:id="rId15"/>
    <p:sldId id="811" r:id="rId16"/>
    <p:sldId id="809" r:id="rId17"/>
    <p:sldId id="792" r:id="rId18"/>
    <p:sldId id="810" r:id="rId1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9933FF"/>
    <a:srgbClr val="00CC99"/>
    <a:srgbClr val="33CC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63" autoAdjust="0"/>
    <p:restoredTop sz="94660"/>
  </p:normalViewPr>
  <p:slideViewPr>
    <p:cSldViewPr snapToGrid="0">
      <p:cViewPr>
        <p:scale>
          <a:sx n="66" d="100"/>
          <a:sy n="66" d="100"/>
        </p:scale>
        <p:origin x="-72" y="-78"/>
      </p:cViewPr>
      <p:guideLst>
        <p:guide orient="horz" pos="1561"/>
        <p:guide pos="70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7C2867-E55A-4D78-9560-5A67FEF13D76}" type="datetimeFigureOut">
              <a:rPr lang="ar-SY" smtClean="0"/>
              <a:t>21/09/1442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B6B5D0-A538-4549-A260-0F35CF25369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8050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21/09/1442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21/09/1442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21/09/1442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21/09/1442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21/09/1442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21/09/1442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21/09/1442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gif"/><Relationship Id="rId5" Type="http://schemas.openxmlformats.org/officeDocument/2006/relationships/image" Target="../media/image32.png"/><Relationship Id="rId4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3.gif"/><Relationship Id="rId7" Type="http://schemas.openxmlformats.org/officeDocument/2006/relationships/image" Target="../media/image36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gif"/><Relationship Id="rId5" Type="http://schemas.openxmlformats.org/officeDocument/2006/relationships/image" Target="../media/image34.png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4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gif"/><Relationship Id="rId5" Type="http://schemas.openxmlformats.org/officeDocument/2006/relationships/image" Target="../media/image33.gif"/><Relationship Id="rId4" Type="http://schemas.openxmlformats.org/officeDocument/2006/relationships/image" Target="../media/image4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gif"/><Relationship Id="rId7" Type="http://schemas.openxmlformats.org/officeDocument/2006/relationships/image" Target="../media/image9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13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gif"/><Relationship Id="rId5" Type="http://schemas.openxmlformats.org/officeDocument/2006/relationships/image" Target="../media/image14.png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3.gif"/><Relationship Id="rId7" Type="http://schemas.openxmlformats.org/officeDocument/2006/relationships/image" Target="../media/image18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4.png"/><Relationship Id="rId4" Type="http://schemas.openxmlformats.org/officeDocument/2006/relationships/image" Target="../media/image4.gif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gif"/><Relationship Id="rId5" Type="http://schemas.openxmlformats.org/officeDocument/2006/relationships/image" Target="../media/image22.gif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.gif"/><Relationship Id="rId7" Type="http://schemas.openxmlformats.org/officeDocument/2006/relationships/image" Target="../media/image27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gif"/><Relationship Id="rId5" Type="http://schemas.openxmlformats.org/officeDocument/2006/relationships/image" Target="../media/image25.png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gif"/><Relationship Id="rId5" Type="http://schemas.openxmlformats.org/officeDocument/2006/relationships/image" Target="../media/image29.png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>
            <a:off x="10908611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1238868" y="3031795"/>
              <a:ext cx="52992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أنواع الحيوانات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98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339866" y="2478088"/>
            <a:ext cx="2670203" cy="853486"/>
            <a:chOff x="4722254" y="2478088"/>
            <a:chExt cx="2317173" cy="853486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2254" y="2478088"/>
              <a:ext cx="453032" cy="76330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54429" y="2623688"/>
              <a:ext cx="16849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82123" y="3519207"/>
            <a:ext cx="2492301" cy="702381"/>
            <a:chOff x="4710931" y="3622429"/>
            <a:chExt cx="2492301" cy="702381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0931" y="3622429"/>
              <a:ext cx="720390" cy="70238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38735" y="3848608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أنواع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600892" y="4774657"/>
            <a:ext cx="2002725" cy="548616"/>
            <a:chOff x="4693920" y="4774657"/>
            <a:chExt cx="2002725" cy="548616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3920" y="4774657"/>
              <a:ext cx="775941" cy="54861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00791" y="4953941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3773714" y="665821"/>
            <a:ext cx="7892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FFFF00"/>
                </a:solidFill>
              </a:rPr>
              <a:t>البرمائيات </a:t>
            </a:r>
            <a:r>
              <a:rPr lang="ar-SY" sz="2800" b="1" dirty="0" smtClean="0">
                <a:solidFill>
                  <a:schemeClr val="bg1"/>
                </a:solidFill>
              </a:rPr>
              <a:t>: حيوانات تستطيع العيش في الماء و على اليابسة .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50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30" y="2319165"/>
            <a:ext cx="4169185" cy="30348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5345186" y="1335543"/>
            <a:ext cx="5166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chemeClr val="bg1"/>
                </a:solidFill>
              </a:rPr>
              <a:t>    و معظم البرمائيات لها جلد ناعم رطب</a:t>
            </a:r>
            <a:endParaRPr lang="ar-SY" sz="2800" b="1" dirty="0">
              <a:solidFill>
                <a:schemeClr val="bg1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7102563" y="5573160"/>
            <a:ext cx="360181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8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</a:rPr>
              <a:t>الضفدع حيوان برمائي</a:t>
            </a:r>
            <a:endParaRPr lang="ar-SY" sz="2800" b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46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306998" y="2478088"/>
            <a:ext cx="2604662" cy="798738"/>
            <a:chOff x="4703963" y="2478088"/>
            <a:chExt cx="2604662" cy="798738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3963" y="2478088"/>
              <a:ext cx="522053" cy="76330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33340" y="2568940"/>
              <a:ext cx="19752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21215" y="3584073"/>
            <a:ext cx="2489539" cy="710376"/>
            <a:chOff x="4713693" y="3653472"/>
            <a:chExt cx="2489539" cy="710376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3693" y="3653472"/>
              <a:ext cx="728590" cy="71037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38735" y="3963738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أنواع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655726" y="4675463"/>
            <a:ext cx="2058446" cy="677990"/>
            <a:chOff x="4512338" y="4604330"/>
            <a:chExt cx="2058446" cy="677990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2338" y="4604330"/>
              <a:ext cx="873107" cy="61731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274930" y="4912988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907582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3752035" y="665821"/>
            <a:ext cx="7892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FFFF00"/>
                </a:solidFill>
              </a:rPr>
              <a:t>الأسماك : </a:t>
            </a:r>
            <a:r>
              <a:rPr lang="ar-SY" sz="2800" b="1" dirty="0" smtClean="0">
                <a:solidFill>
                  <a:schemeClr val="bg1"/>
                </a:solidFill>
              </a:rPr>
              <a:t>حيوانات تعيش في الماء , و يُغطي أجسامها قشور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50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744" y="2070241"/>
            <a:ext cx="2776514" cy="367648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2714172" y="1335543"/>
            <a:ext cx="8930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chemeClr val="bg1"/>
                </a:solidFill>
              </a:rPr>
              <a:t>للأسماك زعانف تساعدها على السِّباحة , و خياشيم تُساعدها على التنفُّس.</a:t>
            </a:r>
            <a:endParaRPr lang="ar-SY" sz="2800" b="1" dirty="0">
              <a:solidFill>
                <a:schemeClr val="bg1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7962095" y="5864587"/>
            <a:ext cx="360181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8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</a:rPr>
              <a:t>مجموعة أسماك</a:t>
            </a:r>
            <a:endParaRPr lang="ar-SY" sz="2800" b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  <p:pic>
        <p:nvPicPr>
          <p:cNvPr id="28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204" y="2600292"/>
            <a:ext cx="2611188" cy="2280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392" y="2856660"/>
            <a:ext cx="2465337" cy="17430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6505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350983" y="2478088"/>
            <a:ext cx="2621577" cy="790311"/>
            <a:chOff x="4633039" y="2478088"/>
            <a:chExt cx="2621577" cy="790311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3039" y="2478088"/>
              <a:ext cx="522053" cy="76330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293846" y="2560513"/>
              <a:ext cx="19607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01855" y="3529780"/>
            <a:ext cx="2572569" cy="787871"/>
            <a:chOff x="4630663" y="3529780"/>
            <a:chExt cx="2572569" cy="787871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0663" y="3529780"/>
              <a:ext cx="808072" cy="78787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38735" y="3787340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أنواع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612009" y="4763143"/>
            <a:ext cx="1991608" cy="569936"/>
            <a:chOff x="4705037" y="4763143"/>
            <a:chExt cx="1991608" cy="569936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5037" y="4763143"/>
              <a:ext cx="806094" cy="56993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00791" y="4963747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3752035" y="665821"/>
            <a:ext cx="7892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FFFF00"/>
                </a:solidFill>
              </a:rPr>
              <a:t>أجزاء السَّمكة 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2714172" y="1335543"/>
            <a:ext cx="8930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chemeClr val="bg1"/>
                </a:solidFill>
              </a:rPr>
              <a:t>للأسماك زعانف تساعدها على السِّباحة , و خياشيم تُساعدها على التنفُّس.</a:t>
            </a:r>
            <a:endParaRPr lang="ar-SY" sz="2800" b="1" dirty="0">
              <a:solidFill>
                <a:schemeClr val="bg1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7051249" y="1777406"/>
            <a:ext cx="247686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8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</a:rPr>
              <a:t>زعانف</a:t>
            </a:r>
            <a:endParaRPr lang="ar-SY" sz="2800" b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316" y="2380455"/>
            <a:ext cx="3481452" cy="2473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654" y="5048111"/>
            <a:ext cx="1414955" cy="13514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مربع نص 28"/>
          <p:cNvSpPr txBox="1"/>
          <p:nvPr/>
        </p:nvSpPr>
        <p:spPr>
          <a:xfrm>
            <a:off x="9929630" y="4533177"/>
            <a:ext cx="247686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8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</a:rPr>
              <a:t>خياشيم</a:t>
            </a:r>
            <a:endParaRPr lang="ar-SY" sz="2800" b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  <p:pic>
        <p:nvPicPr>
          <p:cNvPr id="30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8" y="4732035"/>
            <a:ext cx="3164337" cy="19836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043" y="2254907"/>
            <a:ext cx="2836406" cy="2477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103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  <p:bldP spid="26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353594" y="2478088"/>
            <a:ext cx="2656475" cy="832568"/>
            <a:chOff x="4694890" y="2478088"/>
            <a:chExt cx="2656475" cy="832568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890" y="2478088"/>
              <a:ext cx="522053" cy="76330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245452" y="2602770"/>
              <a:ext cx="210591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76295" y="3562991"/>
            <a:ext cx="2586289" cy="784017"/>
            <a:chOff x="4740747" y="3621937"/>
            <a:chExt cx="2586289" cy="784017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0747" y="3621937"/>
              <a:ext cx="804119" cy="78401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562539" y="3995299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أنواع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612081" y="4804229"/>
            <a:ext cx="1991536" cy="541066"/>
            <a:chOff x="4705109" y="4804229"/>
            <a:chExt cx="1991536" cy="541066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5109" y="4804229"/>
              <a:ext cx="756811" cy="53509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00791" y="497596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95214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7698319" y="665821"/>
            <a:ext cx="3946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FFFF00"/>
                </a:solidFill>
              </a:rPr>
              <a:t>ما فائدة الزعانف للأسماك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7474857" y="1350992"/>
            <a:ext cx="4059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chemeClr val="bg1"/>
                </a:solidFill>
              </a:rPr>
              <a:t>تساعدها على السِّباحة.</a:t>
            </a:r>
            <a:endParaRPr lang="ar-SY" sz="2800" b="1" dirty="0">
              <a:solidFill>
                <a:schemeClr val="bg1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7249753" y="2118845"/>
            <a:ext cx="247686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8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</a:rPr>
              <a:t>زعانف</a:t>
            </a:r>
            <a:endParaRPr lang="ar-SY" sz="2800" b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753" y="2958894"/>
            <a:ext cx="4223835" cy="3001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234" y="2945500"/>
            <a:ext cx="3138682" cy="2903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4998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316731" y="2474834"/>
            <a:ext cx="2605982" cy="835822"/>
            <a:chOff x="4679269" y="2474834"/>
            <a:chExt cx="2605982" cy="835822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269" y="2474834"/>
              <a:ext cx="524279" cy="76656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24481" y="2602770"/>
              <a:ext cx="19607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51559" y="3548427"/>
            <a:ext cx="2531917" cy="748235"/>
            <a:chOff x="4694500" y="3497949"/>
            <a:chExt cx="2531917" cy="748235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500" y="3497949"/>
              <a:ext cx="767420" cy="74823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61920" y="3809894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أنواع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614130" y="4752609"/>
            <a:ext cx="2098575" cy="573250"/>
            <a:chOff x="4671898" y="4752609"/>
            <a:chExt cx="2098575" cy="573250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1898" y="4752609"/>
              <a:ext cx="810781" cy="5732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74619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3222171" y="665821"/>
            <a:ext cx="8422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الحشرات : </a:t>
            </a:r>
            <a:r>
              <a:rPr lang="ar-SY" sz="2400" b="1" dirty="0" smtClean="0">
                <a:solidFill>
                  <a:schemeClr val="bg1"/>
                </a:solidFill>
              </a:rPr>
              <a:t>حيوانات تتكوَّن أجسامها من ثلاثة أجزاء , و لها ست أرجل </a:t>
            </a:r>
          </a:p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           النمل و الفراش من الحشرات . </a:t>
            </a:r>
            <a:endParaRPr lang="ar-SY" sz="2000" b="1" dirty="0">
              <a:solidFill>
                <a:schemeClr val="bg1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462" y="2887993"/>
            <a:ext cx="4223835" cy="2243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8722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316731" y="2474834"/>
            <a:ext cx="2605982" cy="835822"/>
            <a:chOff x="4679269" y="2474834"/>
            <a:chExt cx="2605982" cy="835822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269" y="2474834"/>
              <a:ext cx="524279" cy="76656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24481" y="2602770"/>
              <a:ext cx="19607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51559" y="3548427"/>
            <a:ext cx="2531917" cy="748235"/>
            <a:chOff x="4694500" y="3497949"/>
            <a:chExt cx="2531917" cy="748235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500" y="3497949"/>
              <a:ext cx="767420" cy="74823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61920" y="3809894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أنواع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614130" y="4752609"/>
            <a:ext cx="2098575" cy="573250"/>
            <a:chOff x="4671898" y="4752609"/>
            <a:chExt cx="2098575" cy="573250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1898" y="4752609"/>
              <a:ext cx="810781" cy="5732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74619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291" y="3032363"/>
            <a:ext cx="4223835" cy="224391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19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3374571" y="852442"/>
            <a:ext cx="8422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هل النملة حشرة ؟ و لماذا ؟ </a:t>
            </a:r>
            <a:endParaRPr lang="ar-SY" sz="2000" b="1" dirty="0">
              <a:solidFill>
                <a:schemeClr val="bg1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3374571" y="1528300"/>
            <a:ext cx="8422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نعم , لها ست أرجل و يتكوَّن جسمها من ثلاثة أجزاء</a:t>
            </a:r>
            <a:endParaRPr lang="ar-SY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53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19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364682" y="2471951"/>
            <a:ext cx="2778760" cy="765587"/>
            <a:chOff x="4685736" y="2545069"/>
            <a:chExt cx="2261856" cy="765587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5736" y="2545069"/>
              <a:ext cx="426211" cy="76558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262594" y="2602770"/>
              <a:ext cx="16849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53062" y="3518987"/>
            <a:ext cx="2445233" cy="799801"/>
            <a:chOff x="4757999" y="3683464"/>
            <a:chExt cx="2445233" cy="799801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7999" y="3683464"/>
              <a:ext cx="820308" cy="79980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38735" y="3897195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أنواع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674057" y="4732542"/>
            <a:ext cx="2036003" cy="586650"/>
            <a:chOff x="4767085" y="4732542"/>
            <a:chExt cx="2036003" cy="586650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7085" y="4732542"/>
              <a:ext cx="829734" cy="5866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507234" y="4915196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014167" y="1112808"/>
            <a:ext cx="7665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         العناكب ليست من الحشرات لانَّ لها ثمانية أرجل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302" y="2220798"/>
            <a:ext cx="4084754" cy="33961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8511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329337" y="2424533"/>
            <a:ext cx="2653191" cy="838154"/>
            <a:chOff x="4718192" y="2424533"/>
            <a:chExt cx="2149394" cy="838154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8192" y="2424533"/>
              <a:ext cx="464395" cy="8381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182588" y="2533507"/>
              <a:ext cx="16849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40804" y="3524214"/>
            <a:ext cx="2444120" cy="817083"/>
            <a:chOff x="4692649" y="3622014"/>
            <a:chExt cx="2444120" cy="81708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2649" y="3622014"/>
              <a:ext cx="838033" cy="81708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372272" y="3905744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أنواع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659820" y="4720768"/>
            <a:ext cx="2028008" cy="596734"/>
            <a:chOff x="4752848" y="4720768"/>
            <a:chExt cx="2028008" cy="59673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2848" y="4720768"/>
              <a:ext cx="843996" cy="59673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85002" y="492085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TextBox 21">
            <a:extLst>
              <a:ext uri="{FF2B5EF4-FFF2-40B4-BE49-F238E27FC236}">
                <a16:creationId xmlns:a16="http://schemas.microsoft.com/office/drawing/2014/main" xmlns="" id="{97DB3C04-E536-4EB7-ABCE-64E37DBC02E0}"/>
              </a:ext>
            </a:extLst>
          </p:cNvPr>
          <p:cNvSpPr txBox="1"/>
          <p:nvPr/>
        </p:nvSpPr>
        <p:spPr>
          <a:xfrm>
            <a:off x="8241237" y="2480278"/>
            <a:ext cx="3188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000" b="1" dirty="0"/>
          </a:p>
        </p:txBody>
      </p:sp>
      <p:sp>
        <p:nvSpPr>
          <p:cNvPr id="21" name="Freeform: Shape 5">
            <a:extLst>
              <a:ext uri="{FF2B5EF4-FFF2-40B4-BE49-F238E27FC236}">
                <a16:creationId xmlns:a16="http://schemas.microsoft.com/office/drawing/2014/main" xmlns="" id="{38FE7F47-D248-4947-93AD-EFD88C6C6250}"/>
              </a:ext>
            </a:extLst>
          </p:cNvPr>
          <p:cNvSpPr/>
          <p:nvPr/>
        </p:nvSpPr>
        <p:spPr>
          <a:xfrm>
            <a:off x="5073124" y="1379397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 w="244475">
            <a:solidFill>
              <a:schemeClr val="tx1">
                <a:alpha val="20000"/>
              </a:schemeClr>
            </a:solidFill>
          </a:ln>
          <a:scene3d>
            <a:camera prst="perspectiveLeft"/>
            <a:lightRig rig="brightRoom" dir="t"/>
          </a:scene3d>
          <a:sp3d prstMaterial="matte">
            <a:bevelT w="0" h="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3">
            <a:extLst>
              <a:ext uri="{FF2B5EF4-FFF2-40B4-BE49-F238E27FC236}">
                <a16:creationId xmlns:a16="http://schemas.microsoft.com/office/drawing/2014/main" xmlns="" id="{05DD7B41-9B38-4767-944F-EC69296CFC48}"/>
              </a:ext>
            </a:extLst>
          </p:cNvPr>
          <p:cNvSpPr/>
          <p:nvPr/>
        </p:nvSpPr>
        <p:spPr>
          <a:xfrm>
            <a:off x="4683853" y="1118141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noFill/>
          <a:ln w="152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4000">
                  <a:schemeClr val="bg1"/>
                </a:gs>
                <a:gs pos="6000">
                  <a:schemeClr val="bg1"/>
                </a:gs>
                <a:gs pos="78000">
                  <a:srgbClr val="FFFFFF"/>
                </a:gs>
                <a:gs pos="87000">
                  <a:srgbClr val="FFFFFF"/>
                </a:gs>
                <a:gs pos="91000">
                  <a:schemeClr val="bg1">
                    <a:lumMod val="95000"/>
                  </a:schemeClr>
                </a:gs>
                <a:gs pos="98000">
                  <a:schemeClr val="bg1"/>
                </a:gs>
              </a:gsLst>
              <a:lin ang="18900000" scaled="1"/>
              <a:tileRect/>
            </a:gradFill>
          </a:ln>
          <a:scene3d>
            <a:camera prst="perspectiveLeft"/>
            <a:lightRig rig="twoPt" dir="t"/>
          </a:scene3d>
          <a:sp3d prstMaterial="powder">
            <a:bevelT w="0" h="6477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tar: 4 Points 16">
            <a:extLst>
              <a:ext uri="{FF2B5EF4-FFF2-40B4-BE49-F238E27FC236}">
                <a16:creationId xmlns:a16="http://schemas.microsoft.com/office/drawing/2014/main" xmlns="" id="{350D6AFD-4C02-4906-937B-C3011CB2581B}"/>
              </a:ext>
            </a:extLst>
          </p:cNvPr>
          <p:cNvSpPr/>
          <p:nvPr/>
        </p:nvSpPr>
        <p:spPr>
          <a:xfrm>
            <a:off x="8679794" y="4072186"/>
            <a:ext cx="2336413" cy="2336413"/>
          </a:xfrm>
          <a:prstGeom prst="star4">
            <a:avLst>
              <a:gd name="adj" fmla="val 6271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">
            <a:extLst>
              <a:ext uri="{FF2B5EF4-FFF2-40B4-BE49-F238E27FC236}">
                <a16:creationId xmlns:a16="http://schemas.microsoft.com/office/drawing/2014/main" xmlns="" id="{6FE97CA9-EEB8-4F25-905F-F46466192B23}"/>
              </a:ext>
            </a:extLst>
          </p:cNvPr>
          <p:cNvGrpSpPr/>
          <p:nvPr/>
        </p:nvGrpSpPr>
        <p:grpSpPr>
          <a:xfrm>
            <a:off x="6016553" y="1447887"/>
            <a:ext cx="3627273" cy="1349553"/>
            <a:chOff x="4392542" y="1215118"/>
            <a:chExt cx="3627273" cy="1349553"/>
          </a:xfrm>
        </p:grpSpPr>
        <p:sp>
          <p:nvSpPr>
            <p:cNvPr id="29" name="TextBox 6">
              <a:extLst>
                <a:ext uri="{FF2B5EF4-FFF2-40B4-BE49-F238E27FC236}">
                  <a16:creationId xmlns:a16="http://schemas.microsoft.com/office/drawing/2014/main" xmlns="" id="{85F6043C-396C-498A-A0A0-BA201A7ADC10}"/>
                </a:ext>
              </a:extLst>
            </p:cNvPr>
            <p:cNvSpPr txBox="1"/>
            <p:nvPr/>
          </p:nvSpPr>
          <p:spPr>
            <a:xfrm>
              <a:off x="4565205" y="1699157"/>
              <a:ext cx="22642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000" dirty="0">
                <a:latin typeface="Arial Nova" panose="020B0504020202020204" pitchFamily="34" charset="0"/>
                <a:ea typeface="Verdana" panose="020B060403050404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TextBox 7">
              <a:extLst>
                <a:ext uri="{FF2B5EF4-FFF2-40B4-BE49-F238E27FC236}">
                  <a16:creationId xmlns:a16="http://schemas.microsoft.com/office/drawing/2014/main" xmlns="" id="{52C665CB-E2B3-49D8-A1A8-3DFF8AD9800D}"/>
                </a:ext>
              </a:extLst>
            </p:cNvPr>
            <p:cNvSpPr txBox="1"/>
            <p:nvPr/>
          </p:nvSpPr>
          <p:spPr>
            <a:xfrm>
              <a:off x="4392542" y="1364342"/>
              <a:ext cx="8326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200" dirty="0"/>
            </a:p>
          </p:txBody>
        </p:sp>
        <p:sp>
          <p:nvSpPr>
            <p:cNvPr id="31" name="TextBox 8">
              <a:extLst>
                <a:ext uri="{FF2B5EF4-FFF2-40B4-BE49-F238E27FC236}">
                  <a16:creationId xmlns:a16="http://schemas.microsoft.com/office/drawing/2014/main" xmlns="" id="{D60F5F48-A5B2-4A46-8D88-01279B6641FE}"/>
                </a:ext>
              </a:extLst>
            </p:cNvPr>
            <p:cNvSpPr txBox="1"/>
            <p:nvPr/>
          </p:nvSpPr>
          <p:spPr>
            <a:xfrm>
              <a:off x="5960351" y="1215118"/>
              <a:ext cx="205946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72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33" name="TextBox 9">
            <a:extLst>
              <a:ext uri="{FF2B5EF4-FFF2-40B4-BE49-F238E27FC236}">
                <a16:creationId xmlns:a16="http://schemas.microsoft.com/office/drawing/2014/main" xmlns="" id="{393E9811-67FC-4C3C-B752-072534E2A030}"/>
              </a:ext>
            </a:extLst>
          </p:cNvPr>
          <p:cNvSpPr txBox="1"/>
          <p:nvPr/>
        </p:nvSpPr>
        <p:spPr>
          <a:xfrm>
            <a:off x="5116004" y="2043112"/>
            <a:ext cx="50067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C00000"/>
                </a:solidFill>
              </a:rPr>
              <a:t>1- أقارن . أختار حيوانات مختلفة , و أذكر عدد أرجل كل منها ؟</a:t>
            </a:r>
          </a:p>
          <a:p>
            <a:pPr algn="r"/>
            <a:r>
              <a:rPr lang="ar-SY" sz="2400" b="1" dirty="0" smtClean="0"/>
              <a:t> النمل له ستة أرجل – الطيور لها رجلان –        الزرافة لها أربعة أرجل</a:t>
            </a:r>
          </a:p>
          <a:p>
            <a:pPr algn="r"/>
            <a:r>
              <a:rPr lang="ar-SY" sz="2400" b="1" dirty="0" smtClean="0">
                <a:solidFill>
                  <a:srgbClr val="C00000"/>
                </a:solidFill>
              </a:rPr>
              <a:t>2- السؤال الأساسي , كيف تختلف الحيوانات ؟</a:t>
            </a:r>
          </a:p>
          <a:p>
            <a:pPr algn="r"/>
            <a:r>
              <a:rPr lang="ar-SY" sz="2400" b="1" dirty="0" smtClean="0"/>
              <a:t> تختلف في غطاء الجسم – طريقة التنفس –        طريقة الحركة – نوع الغذاء                                         </a:t>
            </a:r>
          </a:p>
        </p:txBody>
      </p:sp>
      <p:pic>
        <p:nvPicPr>
          <p:cNvPr id="34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479" y="4418407"/>
            <a:ext cx="922148" cy="899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10079888" y="261610"/>
            <a:ext cx="187263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أفكّر و أتحدّث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36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787" y="4595320"/>
            <a:ext cx="823524" cy="719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362" y="4565201"/>
            <a:ext cx="1055235" cy="767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738" y="4670317"/>
            <a:ext cx="1185626" cy="629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744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1" grpId="0" animBg="1"/>
      <p:bldP spid="26" grpId="0" animBg="1"/>
      <p:bldP spid="27" grpId="0" animBg="1"/>
      <p:bldP spid="27" grpId="1" animBg="1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715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345160" y="2425944"/>
            <a:ext cx="2598657" cy="815449"/>
            <a:chOff x="4565826" y="2425944"/>
            <a:chExt cx="2598657" cy="815449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5826" y="2425944"/>
              <a:ext cx="557716" cy="81544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123542" y="2533507"/>
              <a:ext cx="204094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sz="2000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الثالث</a:t>
              </a:r>
            </a:p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45161" y="3555420"/>
            <a:ext cx="2421826" cy="760820"/>
            <a:chOff x="4514978" y="3555420"/>
            <a:chExt cx="2421826" cy="760820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4978" y="3555420"/>
              <a:ext cx="780328" cy="76082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65079" y="3862685"/>
              <a:ext cx="14717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أنواع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855770" y="4821192"/>
            <a:ext cx="1812135" cy="526005"/>
            <a:chOff x="4948798" y="4821192"/>
            <a:chExt cx="1812135" cy="526005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8798" y="4821192"/>
              <a:ext cx="743960" cy="52600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65079" y="4827809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9075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3178823" y="871897"/>
            <a:ext cx="8821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chemeClr val="bg1"/>
                </a:solidFill>
              </a:rPr>
              <a:t>هل الحيوانات جميعها تشبه الحمام الذي في الصورة ؟</a:t>
            </a:r>
            <a:endParaRPr lang="ar-SY" sz="2800" b="1" dirty="0">
              <a:solidFill>
                <a:schemeClr val="bg1"/>
              </a:solidFill>
            </a:endParaRPr>
          </a:p>
        </p:txBody>
      </p:sp>
      <p:sp>
        <p:nvSpPr>
          <p:cNvPr id="40" name="Freeform: Shape 12">
            <a:extLst>
              <a:ext uri="{FF2B5EF4-FFF2-40B4-BE49-F238E27FC236}">
                <a16:creationId xmlns:a16="http://schemas.microsoft.com/office/drawing/2014/main" xmlns="" id="{66AAAF00-546E-4D11-A9DF-771E4009B418}"/>
              </a:ext>
            </a:extLst>
          </p:cNvPr>
          <p:cNvSpPr/>
          <p:nvPr/>
        </p:nvSpPr>
        <p:spPr>
          <a:xfrm flipH="1" flipV="1">
            <a:off x="6637148" y="1884805"/>
            <a:ext cx="5363169" cy="2906071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 flip="none" rotWithShape="1">
            <a:gsLst>
              <a:gs pos="0">
                <a:srgbClr val="00CCFF"/>
              </a:gs>
              <a:gs pos="100000">
                <a:srgbClr val="0033CC"/>
              </a:gs>
            </a:gsLst>
            <a:lin ang="10800000" scaled="1"/>
            <a:tileRect/>
          </a:gradFill>
          <a:ln>
            <a:noFill/>
          </a:ln>
          <a:effectLst>
            <a:innerShdw blurRad="2286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1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506" y="2689486"/>
            <a:ext cx="3266642" cy="21317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1" name="Freeform: Shape 13">
            <a:extLst>
              <a:ext uri="{FF2B5EF4-FFF2-40B4-BE49-F238E27FC236}">
                <a16:creationId xmlns:a16="http://schemas.microsoft.com/office/drawing/2014/main" xmlns="" id="{D2922E7D-05B2-4196-B387-C88EDA7D7FE0}"/>
              </a:ext>
            </a:extLst>
          </p:cNvPr>
          <p:cNvSpPr/>
          <p:nvPr/>
        </p:nvSpPr>
        <p:spPr>
          <a:xfrm flipH="1" flipV="1">
            <a:off x="6473935" y="1674568"/>
            <a:ext cx="5363168" cy="2906072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>
            <a:gsLst>
              <a:gs pos="47000">
                <a:schemeClr val="bg1"/>
              </a:gs>
              <a:gs pos="0">
                <a:schemeClr val="bg1">
                  <a:lumMod val="9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47" name="Group 2">
            <a:extLst>
              <a:ext uri="{FF2B5EF4-FFF2-40B4-BE49-F238E27FC236}">
                <a16:creationId xmlns:a16="http://schemas.microsoft.com/office/drawing/2014/main" xmlns="" id="{DE6A379F-7BDE-447D-BA19-E77AE351583C}"/>
              </a:ext>
            </a:extLst>
          </p:cNvPr>
          <p:cNvGrpSpPr/>
          <p:nvPr/>
        </p:nvGrpSpPr>
        <p:grpSpPr>
          <a:xfrm>
            <a:off x="7214565" y="3293674"/>
            <a:ext cx="4209143" cy="693541"/>
            <a:chOff x="5797937" y="4361295"/>
            <a:chExt cx="3603068" cy="693541"/>
          </a:xfrm>
        </p:grpSpPr>
        <p:sp>
          <p:nvSpPr>
            <p:cNvPr id="48" name="TextBox 22">
              <a:extLst>
                <a:ext uri="{FF2B5EF4-FFF2-40B4-BE49-F238E27FC236}">
                  <a16:creationId xmlns:a16="http://schemas.microsoft.com/office/drawing/2014/main" xmlns="" id="{3656659C-DE48-4A4A-8918-D6B6FE244D42}"/>
                </a:ext>
              </a:extLst>
            </p:cNvPr>
            <p:cNvSpPr txBox="1"/>
            <p:nvPr/>
          </p:nvSpPr>
          <p:spPr>
            <a:xfrm>
              <a:off x="5797937" y="4361295"/>
              <a:ext cx="36030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0033CC"/>
                  </a:solidFill>
                  <a:latin typeface="Century Gothic" panose="020B0502020202020204" pitchFamily="34" charset="0"/>
                </a:rPr>
                <a:t>لا , تختلف من طيور و حيوانات </a:t>
              </a:r>
              <a:endParaRPr lang="en-US" sz="2400" b="1" dirty="0">
                <a:solidFill>
                  <a:srgbClr val="0033CC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9" name="TextBox 23">
              <a:extLst>
                <a:ext uri="{FF2B5EF4-FFF2-40B4-BE49-F238E27FC236}">
                  <a16:creationId xmlns:a16="http://schemas.microsoft.com/office/drawing/2014/main" xmlns="" id="{C2363FE4-D677-4806-9FF1-D3FD9513713E}"/>
                </a:ext>
              </a:extLst>
            </p:cNvPr>
            <p:cNvSpPr txBox="1"/>
            <p:nvPr/>
          </p:nvSpPr>
          <p:spPr>
            <a:xfrm>
              <a:off x="6566706" y="4654726"/>
              <a:ext cx="28342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000" b="1" dirty="0"/>
            </a:p>
          </p:txBody>
        </p:sp>
      </p:grpSp>
      <p:sp>
        <p:nvSpPr>
          <p:cNvPr id="56" name="TextBox 37">
            <a:extLst>
              <a:ext uri="{FF2B5EF4-FFF2-40B4-BE49-F238E27FC236}">
                <a16:creationId xmlns:a16="http://schemas.microsoft.com/office/drawing/2014/main" xmlns="" id="{E0673B62-28E7-435F-81AC-2973E74EB7D7}"/>
              </a:ext>
            </a:extLst>
          </p:cNvPr>
          <p:cNvSpPr txBox="1"/>
          <p:nvPr/>
        </p:nvSpPr>
        <p:spPr>
          <a:xfrm>
            <a:off x="4489692" y="87715"/>
            <a:ext cx="4665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أنواع الحيوانات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5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40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560880" y="2395046"/>
            <a:ext cx="2507371" cy="862630"/>
            <a:chOff x="4806633" y="2395046"/>
            <a:chExt cx="2507371" cy="862630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6633" y="2395046"/>
              <a:ext cx="589985" cy="86263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412634" y="2533507"/>
              <a:ext cx="19013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558616" y="3549436"/>
            <a:ext cx="2356746" cy="725681"/>
            <a:chOff x="4781184" y="3549436"/>
            <a:chExt cx="2356746" cy="725681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1184" y="3549436"/>
              <a:ext cx="744288" cy="72568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373433" y="3875007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أنواع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742411" y="4750996"/>
            <a:ext cx="2023082" cy="577581"/>
            <a:chOff x="4835439" y="4750996"/>
            <a:chExt cx="2023082" cy="577581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5439" y="4750996"/>
              <a:ext cx="816907" cy="57758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562667" y="491277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8084457" y="665821"/>
            <a:ext cx="3664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الحيوانات أنواع مختلفة :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50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852" y="2380455"/>
            <a:ext cx="2749778" cy="19799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068186" y="1423910"/>
            <a:ext cx="7681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الثدييَّات</a:t>
            </a:r>
            <a:r>
              <a:rPr lang="ar-SY" sz="2400" b="1" dirty="0" smtClean="0">
                <a:solidFill>
                  <a:schemeClr val="bg1"/>
                </a:solidFill>
              </a:rPr>
              <a:t> : حيوانات يُغطي أجسامها الشعر أو الفرو أو الصُّوف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62" y="2312114"/>
            <a:ext cx="2880182" cy="19799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852" y="4607463"/>
            <a:ext cx="2840653" cy="19799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62" y="4539399"/>
            <a:ext cx="2801084" cy="21376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6855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98562" y="2478088"/>
            <a:ext cx="2616327" cy="763305"/>
            <a:chOff x="4782220" y="2478088"/>
            <a:chExt cx="2616327" cy="76330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2220" y="2478088"/>
              <a:ext cx="522053" cy="76330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263605" y="2533507"/>
              <a:ext cx="21349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98562" y="3536781"/>
            <a:ext cx="2711507" cy="796409"/>
            <a:chOff x="4491725" y="3536781"/>
            <a:chExt cx="2711507" cy="796409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1725" y="3536781"/>
              <a:ext cx="816830" cy="79640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38735" y="3799377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أنواع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706977" y="4725786"/>
            <a:ext cx="2051743" cy="580864"/>
            <a:chOff x="4800005" y="4675092"/>
            <a:chExt cx="2051743" cy="58086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0005" y="4675092"/>
              <a:ext cx="808181" cy="57141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555894" y="4886624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6691086" y="665821"/>
            <a:ext cx="5058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الإبل من الثدييَّات , إنّها تلد و تعتني بصغارها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50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022" y="2966372"/>
            <a:ext cx="3999752" cy="24421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8897257" y="1423910"/>
            <a:ext cx="2852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الأرنب من الثدييَّات 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702" y="2138451"/>
            <a:ext cx="2420755" cy="17965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701" y="4114723"/>
            <a:ext cx="2420755" cy="17825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2659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446272" y="2478088"/>
            <a:ext cx="2615215" cy="763305"/>
            <a:chOff x="4807159" y="2478088"/>
            <a:chExt cx="2316574" cy="76330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7159" y="2478088"/>
              <a:ext cx="462438" cy="76330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438735" y="2533507"/>
              <a:ext cx="16849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446272" y="3539790"/>
            <a:ext cx="2428118" cy="746092"/>
            <a:chOff x="4674979" y="3539790"/>
            <a:chExt cx="2428118" cy="74609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4979" y="3539790"/>
              <a:ext cx="765222" cy="7460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338600" y="3813891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أنواع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713529" y="4775201"/>
            <a:ext cx="2019976" cy="566614"/>
            <a:chOff x="4676669" y="4775201"/>
            <a:chExt cx="2019976" cy="56661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669" y="4775201"/>
              <a:ext cx="792947" cy="56064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00791" y="497248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2880306" y="910401"/>
            <a:ext cx="9181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الطيور : </a:t>
            </a:r>
            <a:r>
              <a:rPr lang="ar-SY" sz="2400" b="1" dirty="0">
                <a:solidFill>
                  <a:schemeClr val="bg1"/>
                </a:solidFill>
              </a:rPr>
              <a:t>حيوانات يُغطي أجسامها الريش , لها رجلان , و جناحان يساعدان على الطيران</a:t>
            </a:r>
          </a:p>
        </p:txBody>
      </p:sp>
      <p:pic>
        <p:nvPicPr>
          <p:cNvPr id="50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271" y="2593461"/>
            <a:ext cx="4292014" cy="3384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2946399" y="1608576"/>
            <a:ext cx="9049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العصفور من الطيور , الطيور تبيض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19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399" y="2478088"/>
            <a:ext cx="4292014" cy="3152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095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405926" y="2422480"/>
            <a:ext cx="2768157" cy="860938"/>
            <a:chOff x="4498954" y="2422480"/>
            <a:chExt cx="2768157" cy="860938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8954" y="2422480"/>
              <a:ext cx="588827" cy="86093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92731" y="2499006"/>
              <a:ext cx="187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405926" y="3528335"/>
            <a:ext cx="2604143" cy="703055"/>
            <a:chOff x="4498954" y="3528335"/>
            <a:chExt cx="2604143" cy="703055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8954" y="3528335"/>
              <a:ext cx="721082" cy="70305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338600" y="3824101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أنواع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595086" y="4739163"/>
            <a:ext cx="2110777" cy="576178"/>
            <a:chOff x="4688114" y="4739163"/>
            <a:chExt cx="2110777" cy="576178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8114" y="4739163"/>
              <a:ext cx="814923" cy="57617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503037" y="488662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3010069" y="665821"/>
            <a:ext cx="9181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كيف تختلف الثدييَّات عن الطيور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50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490" y="2453470"/>
            <a:ext cx="1830576" cy="14436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2946399" y="1423910"/>
            <a:ext cx="9049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لها ريش , و تبيض و لا تلد , و تستطيع الطيران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108" y="2366847"/>
            <a:ext cx="1979972" cy="16573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8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903" y="3622927"/>
            <a:ext cx="2881470" cy="2960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074" y="639341"/>
            <a:ext cx="3820446" cy="3292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87" y="4539399"/>
            <a:ext cx="1830576" cy="16977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88802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0"/>
                            </p:stCondLst>
                            <p:childTnLst>
                              <p:par>
                                <p:cTn id="7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314672" y="2469698"/>
            <a:ext cx="2631727" cy="821325"/>
            <a:chOff x="4782220" y="2469698"/>
            <a:chExt cx="2631727" cy="82132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2220" y="2469698"/>
              <a:ext cx="527791" cy="77169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61336" y="2583137"/>
              <a:ext cx="20526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16733" y="3558938"/>
            <a:ext cx="2697543" cy="790019"/>
            <a:chOff x="4409761" y="3558938"/>
            <a:chExt cx="2697543" cy="790019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761" y="3558938"/>
              <a:ext cx="810276" cy="7900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342807" y="3837952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أنواع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594897" y="4679885"/>
            <a:ext cx="2159891" cy="610904"/>
            <a:chOff x="4620094" y="4679885"/>
            <a:chExt cx="2159891" cy="61090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0094" y="4679885"/>
              <a:ext cx="864038" cy="61090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84131" y="4921457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9576226" y="665821"/>
            <a:ext cx="2090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FFFF00"/>
                </a:solidFill>
              </a:rPr>
              <a:t>حقيقة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2946399" y="1423910"/>
            <a:ext cx="9049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هناك طيور لا تطير , مثل النعامة . و هناك ثدييّ يطير ( الخفَّاش )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548" y="2743883"/>
            <a:ext cx="3952381" cy="2964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370" y="2743883"/>
            <a:ext cx="3367315" cy="2917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مربع نص 25"/>
          <p:cNvSpPr txBox="1"/>
          <p:nvPr/>
        </p:nvSpPr>
        <p:spPr>
          <a:xfrm>
            <a:off x="8283118" y="5959453"/>
            <a:ext cx="360181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4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</a:rPr>
              <a:t>النعامة من الطيور لا تطير</a:t>
            </a:r>
            <a:endParaRPr lang="ar-SY" sz="2400" b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3698874" y="5959452"/>
            <a:ext cx="360181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4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</a:rPr>
              <a:t>الخفَّاش ثدييّ و يطير</a:t>
            </a:r>
            <a:endParaRPr lang="ar-SY" sz="2400" b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07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  <p:bldP spid="26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320634" y="2457784"/>
            <a:ext cx="2598309" cy="856954"/>
            <a:chOff x="4822338" y="2457784"/>
            <a:chExt cx="2598309" cy="856954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2338" y="2457784"/>
              <a:ext cx="535939" cy="78360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58277" y="2606852"/>
              <a:ext cx="20623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42193" y="3538648"/>
            <a:ext cx="2570203" cy="774966"/>
            <a:chOff x="4508973" y="3538648"/>
            <a:chExt cx="2570203" cy="774966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8973" y="3538648"/>
              <a:ext cx="794836" cy="77496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314679" y="3868253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أنواع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603085" y="4756791"/>
            <a:ext cx="2023726" cy="628997"/>
            <a:chOff x="4696113" y="4756791"/>
            <a:chExt cx="2023726" cy="628997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6113" y="4756791"/>
              <a:ext cx="889627" cy="62899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23985" y="4943116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3773714" y="665821"/>
            <a:ext cx="7892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FFFF00"/>
                </a:solidFill>
              </a:rPr>
              <a:t>الزواحف</a:t>
            </a:r>
            <a:r>
              <a:rPr lang="ar-SY" sz="2800" b="1" dirty="0" smtClean="0">
                <a:solidFill>
                  <a:schemeClr val="bg1"/>
                </a:solidFill>
              </a:rPr>
              <a:t> : حيوانات لها جلد جاف و يغطي أجسامها حراشف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50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481" y="2240763"/>
            <a:ext cx="1715163" cy="190784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2946399" y="1423910"/>
            <a:ext cx="9049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               و بعض الزواحف يُغطي جسمها درع تحميها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147" y="2277488"/>
            <a:ext cx="1407301" cy="19278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6" name="مربع نص 25"/>
          <p:cNvSpPr txBox="1"/>
          <p:nvPr/>
        </p:nvSpPr>
        <p:spPr>
          <a:xfrm>
            <a:off x="8590189" y="4609625"/>
            <a:ext cx="360181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4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</a:rPr>
              <a:t>الثعبان يُغطي جسمه حراشف</a:t>
            </a:r>
            <a:endParaRPr lang="ar-SY" sz="2400" b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4869306" y="4459570"/>
            <a:ext cx="260196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4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</a:rPr>
              <a:t>السلحفاة يُغطي جسمها درع تحميها</a:t>
            </a:r>
            <a:endParaRPr lang="ar-SY" sz="2400" b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  <p:pic>
        <p:nvPicPr>
          <p:cNvPr id="30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257" y="2181456"/>
            <a:ext cx="2198287" cy="20458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291" y="2299487"/>
            <a:ext cx="2412685" cy="192781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62042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  <p:bldP spid="26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367903" y="2478088"/>
            <a:ext cx="2642166" cy="797936"/>
            <a:chOff x="4782220" y="2478088"/>
            <a:chExt cx="2642166" cy="797936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2220" y="2478088"/>
              <a:ext cx="522053" cy="76330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274930" y="2568138"/>
              <a:ext cx="21494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97444" y="3527865"/>
            <a:ext cx="2438754" cy="770849"/>
            <a:chOff x="4764478" y="3594213"/>
            <a:chExt cx="2438754" cy="770849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4478" y="3594213"/>
              <a:ext cx="790614" cy="77084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38735" y="3853688"/>
              <a:ext cx="1764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أنواع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694514" y="4803259"/>
            <a:ext cx="1909102" cy="538554"/>
            <a:chOff x="4787542" y="4803259"/>
            <a:chExt cx="1909102" cy="53855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542" y="4803259"/>
              <a:ext cx="761708" cy="53855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514435" y="4972481"/>
              <a:ext cx="11822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90931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905829" y="927431"/>
            <a:ext cx="7089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chemeClr val="bg1"/>
                </a:solidFill>
              </a:rPr>
              <a:t>أذكر أسماء زواحف أخرى ؟ </a:t>
            </a:r>
            <a:endParaRPr lang="ar-SY" sz="2800" b="1" dirty="0">
              <a:solidFill>
                <a:schemeClr val="bg1"/>
              </a:solidFill>
            </a:endParaRPr>
          </a:p>
        </p:txBody>
      </p:sp>
      <p:sp>
        <p:nvSpPr>
          <p:cNvPr id="29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905829" y="2660471"/>
            <a:ext cx="7089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chemeClr val="bg1"/>
                </a:solidFill>
              </a:rPr>
              <a:t>التمساح يغطي جسمه حراشف</a:t>
            </a:r>
            <a:endParaRPr lang="ar-SY" sz="2800" b="1" dirty="0">
              <a:solidFill>
                <a:schemeClr val="bg1"/>
              </a:solidFill>
            </a:endParaRPr>
          </a:p>
        </p:txBody>
      </p:sp>
      <p:pic>
        <p:nvPicPr>
          <p:cNvPr id="31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629" y="2656899"/>
            <a:ext cx="3374252" cy="12120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8076881" y="1798512"/>
            <a:ext cx="342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chemeClr val="bg1"/>
                </a:solidFill>
              </a:rPr>
              <a:t>ضب – وزع </a:t>
            </a:r>
            <a:endParaRPr lang="ar-SY" sz="2800" b="1" dirty="0">
              <a:solidFill>
                <a:schemeClr val="bg1"/>
              </a:solidFill>
            </a:endParaRPr>
          </a:p>
        </p:txBody>
      </p:sp>
      <p:pic>
        <p:nvPicPr>
          <p:cNvPr id="26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629" y="4396465"/>
            <a:ext cx="3374252" cy="19018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7013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9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7594</TotalTime>
  <Words>500</Words>
  <Application>Microsoft Office PowerPoint</Application>
  <PresentationFormat>مخصص</PresentationFormat>
  <Paragraphs>127</Paragraphs>
  <Slides>18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5379</cp:revision>
  <dcterms:created xsi:type="dcterms:W3CDTF">2020-10-10T04:32:51Z</dcterms:created>
  <dcterms:modified xsi:type="dcterms:W3CDTF">2021-05-02T09:36:39Z</dcterms:modified>
</cp:coreProperties>
</file>