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72" r:id="rId1"/>
  </p:sldMasterIdLst>
  <p:notesMasterIdLst>
    <p:notesMasterId r:id="rId22"/>
  </p:notesMasterIdLst>
  <p:sldIdLst>
    <p:sldId id="363" r:id="rId2"/>
    <p:sldId id="365" r:id="rId3"/>
    <p:sldId id="352" r:id="rId4"/>
    <p:sldId id="381" r:id="rId5"/>
    <p:sldId id="382" r:id="rId6"/>
    <p:sldId id="354" r:id="rId7"/>
    <p:sldId id="394" r:id="rId8"/>
    <p:sldId id="393" r:id="rId9"/>
    <p:sldId id="383" r:id="rId10"/>
    <p:sldId id="384" r:id="rId11"/>
    <p:sldId id="367" r:id="rId12"/>
    <p:sldId id="379" r:id="rId13"/>
    <p:sldId id="390" r:id="rId14"/>
    <p:sldId id="392" r:id="rId15"/>
    <p:sldId id="395" r:id="rId16"/>
    <p:sldId id="389" r:id="rId17"/>
    <p:sldId id="362" r:id="rId18"/>
    <p:sldId id="396" r:id="rId19"/>
    <p:sldId id="397" r:id="rId20"/>
    <p:sldId id="37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A82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301" autoAdjust="0"/>
  </p:normalViewPr>
  <p:slideViewPr>
    <p:cSldViewPr snapToGrid="0">
      <p:cViewPr varScale="1">
        <p:scale>
          <a:sx n="69" d="100"/>
          <a:sy n="69" d="100"/>
        </p:scale>
        <p:origin x="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A2B79E-2BCA-4199-A264-D47C9B6938CE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145F4C-F7EC-4C13-A904-C1C3934302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69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42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6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1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8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91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85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7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8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9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61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53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447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397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6540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059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1054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089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389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7345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771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608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0720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899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38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1082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8857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4335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1662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0986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309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475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87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1789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567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896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3012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856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2073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6592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1652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5310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2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884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19862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1597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6552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2685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1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7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0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5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8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4010" r:id="rId8"/>
    <p:sldLayoutId id="2147483997" r:id="rId9"/>
    <p:sldLayoutId id="2147483995" r:id="rId10"/>
    <p:sldLayoutId id="2147483993" r:id="rId11"/>
    <p:sldLayoutId id="2147484014" r:id="rId12"/>
    <p:sldLayoutId id="2147484013" r:id="rId13"/>
    <p:sldLayoutId id="2147484011" r:id="rId14"/>
    <p:sldLayoutId id="2147484000" r:id="rId15"/>
    <p:sldLayoutId id="214748399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4016" r:id="rId22"/>
    <p:sldLayoutId id="2147484015" r:id="rId23"/>
    <p:sldLayoutId id="2147484012" r:id="rId24"/>
    <p:sldLayoutId id="2147484009" r:id="rId25"/>
    <p:sldLayoutId id="2147484008" r:id="rId26"/>
    <p:sldLayoutId id="2147484007" r:id="rId27"/>
    <p:sldLayoutId id="2147484006" r:id="rId28"/>
    <p:sldLayoutId id="2147484005" r:id="rId29"/>
    <p:sldLayoutId id="2147484004" r:id="rId30"/>
    <p:sldLayoutId id="2147484003" r:id="rId31"/>
    <p:sldLayoutId id="2147484002" r:id="rId32"/>
    <p:sldLayoutId id="2147484001" r:id="rId33"/>
    <p:sldLayoutId id="2147483998" r:id="rId34"/>
    <p:sldLayoutId id="2147483996" r:id="rId35"/>
    <p:sldLayoutId id="2147483994" r:id="rId36"/>
    <p:sldLayoutId id="2147483992" r:id="rId37"/>
    <p:sldLayoutId id="2147483991" r:id="rId38"/>
    <p:sldLayoutId id="2147483990" r:id="rId39"/>
    <p:sldLayoutId id="2147483989" r:id="rId40"/>
    <p:sldLayoutId id="2147483988" r:id="rId41"/>
    <p:sldLayoutId id="2147483987" r:id="rId42"/>
    <p:sldLayoutId id="2147483986" r:id="rId43"/>
    <p:sldLayoutId id="2147483985" r:id="rId44"/>
    <p:sldLayoutId id="2147483939" r:id="rId45"/>
    <p:sldLayoutId id="2147483953" r:id="rId46"/>
    <p:sldLayoutId id="2147483940" r:id="rId47"/>
    <p:sldLayoutId id="2147483942" r:id="rId48"/>
    <p:sldLayoutId id="2147483946" r:id="rId49"/>
    <p:sldLayoutId id="2147483947" r:id="rId50"/>
    <p:sldLayoutId id="2147483948" r:id="rId51"/>
    <p:sldLayoutId id="2147483949" r:id="rId52"/>
    <p:sldLayoutId id="2147483950" r:id="rId5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hyperlink" Target="http://commons.wikimedia.org/wiki/file:cartoon_cloud.svg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ar.wikipedia.org/wiki/%D8%A7%D9%84%D8%AA%D8%B3%D9%84%D8%B3%D9%84_%D8%A7%D9%84%D8%B2%D9%85%D9%86%D9%8A_%D9%84%D8%AA%D8%A7%D8%B1%D9%8A%D8%AE_%D8%A7%D9%84%D8%B3%D8%B9%D9%88%D8%AF%D9%8A%D8%A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lackboard-chalk-school-chalkboard-2712823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DDE2465D-71E3-4B3C-B6ED-064CD6B4E491}"/>
              </a:ext>
            </a:extLst>
          </p:cNvPr>
          <p:cNvSpPr/>
          <p:nvPr/>
        </p:nvSpPr>
        <p:spPr>
          <a:xfrm flipH="1">
            <a:off x="7768188" y="2274294"/>
            <a:ext cx="2848303" cy="72692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A6A3D53-AABB-464C-B81C-B2942FEE1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31662" y="156264"/>
            <a:ext cx="3190688" cy="162953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998FCE1-ED40-4A02-BF73-7F5283DB4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98328" y="96982"/>
            <a:ext cx="3047999" cy="19812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2011"/>
          <a:stretch/>
        </p:blipFill>
        <p:spPr>
          <a:xfrm>
            <a:off x="1731662" y="4930284"/>
            <a:ext cx="8714665" cy="192771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AFE253-23F1-4730-B96F-57F3CEBCCCD6}"/>
              </a:ext>
            </a:extLst>
          </p:cNvPr>
          <p:cNvSpPr txBox="1"/>
          <p:nvPr/>
        </p:nvSpPr>
        <p:spPr>
          <a:xfrm>
            <a:off x="7847126" y="618199"/>
            <a:ext cx="225925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أهلاً وسهلاً</a:t>
            </a:r>
          </a:p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صغيراتي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2050473" y="521166"/>
            <a:ext cx="28263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و الأسرية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1793228" y="4656708"/>
            <a:ext cx="3694671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 الثالث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29199A-C062-43DB-BE0D-C761D260EA9B}"/>
              </a:ext>
            </a:extLst>
          </p:cNvPr>
          <p:cNvSpPr txBox="1"/>
          <p:nvPr/>
        </p:nvSpPr>
        <p:spPr>
          <a:xfrm>
            <a:off x="8922327" y="2296845"/>
            <a:ext cx="17402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التاريخ: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0E222556-4936-4D67-8782-1BB3AAB92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685605" y="1785794"/>
            <a:ext cx="3014185" cy="2486703"/>
          </a:xfrm>
          <a:prstGeom prst="rect">
            <a:avLst/>
          </a:prstGeom>
        </p:spPr>
      </p:pic>
      <p:pic>
        <p:nvPicPr>
          <p:cNvPr id="27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593C9A0-2E06-4CF0-B7F9-E2C523137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5" end="41184.5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406" y="2857214"/>
            <a:ext cx="609600" cy="6096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B11C226-0283-411F-992F-D3BDE1C80348}"/>
              </a:ext>
            </a:extLst>
          </p:cNvPr>
          <p:cNvGrpSpPr/>
          <p:nvPr/>
        </p:nvGrpSpPr>
        <p:grpSpPr>
          <a:xfrm>
            <a:off x="6422974" y="2986161"/>
            <a:ext cx="2848303" cy="726926"/>
            <a:chOff x="5181600" y="3175570"/>
            <a:chExt cx="2848303" cy="726926"/>
          </a:xfrm>
        </p:grpSpPr>
        <p:sp>
          <p:nvSpPr>
            <p:cNvPr id="24" name="سهم: خماسي 23">
              <a:extLst>
                <a:ext uri="{FF2B5EF4-FFF2-40B4-BE49-F238E27FC236}">
                  <a16:creationId xmlns:a16="http://schemas.microsoft.com/office/drawing/2014/main" id="{043FDD51-DCFD-43EF-AC47-09059657B9A0}"/>
                </a:ext>
              </a:extLst>
            </p:cNvPr>
            <p:cNvSpPr/>
            <p:nvPr/>
          </p:nvSpPr>
          <p:spPr>
            <a:xfrm flipH="1">
              <a:off x="5181600" y="3175570"/>
              <a:ext cx="2848303" cy="726926"/>
            </a:xfrm>
            <a:prstGeom prst="homePlat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12AC8464-0367-446F-8511-B6371B9F7868}"/>
                </a:ext>
              </a:extLst>
            </p:cNvPr>
            <p:cNvSpPr txBox="1"/>
            <p:nvPr/>
          </p:nvSpPr>
          <p:spPr>
            <a:xfrm>
              <a:off x="6263271" y="3257412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اليوم: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266C063-0B9B-446B-94E7-D146BFB7C63E}"/>
              </a:ext>
            </a:extLst>
          </p:cNvPr>
          <p:cNvGrpSpPr/>
          <p:nvPr/>
        </p:nvGrpSpPr>
        <p:grpSpPr>
          <a:xfrm>
            <a:off x="5077760" y="3739965"/>
            <a:ext cx="2886243" cy="726926"/>
            <a:chOff x="3521463" y="4120141"/>
            <a:chExt cx="2886243" cy="726926"/>
          </a:xfrm>
        </p:grpSpPr>
        <p:sp>
          <p:nvSpPr>
            <p:cNvPr id="26" name="سهم: خماسي 25">
              <a:extLst>
                <a:ext uri="{FF2B5EF4-FFF2-40B4-BE49-F238E27FC236}">
                  <a16:creationId xmlns:a16="http://schemas.microsoft.com/office/drawing/2014/main" id="{AC0CAC41-9380-47BE-AB55-45C139E92317}"/>
                </a:ext>
              </a:extLst>
            </p:cNvPr>
            <p:cNvSpPr/>
            <p:nvPr/>
          </p:nvSpPr>
          <p:spPr>
            <a:xfrm flipH="1">
              <a:off x="3521463" y="4120141"/>
              <a:ext cx="2848303" cy="7269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693A52B0-782F-44DB-A83D-F444CEB4D8E6}"/>
                </a:ext>
              </a:extLst>
            </p:cNvPr>
            <p:cNvSpPr txBox="1"/>
            <p:nvPr/>
          </p:nvSpPr>
          <p:spPr>
            <a:xfrm>
              <a:off x="4667485" y="4203959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الحصة: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9171FAD-6E7C-4720-AF54-E0FB29A8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4552" y="237691"/>
            <a:ext cx="2495550" cy="1533525"/>
          </a:xfrm>
          <a:prstGeom prst="rect">
            <a:avLst/>
          </a:prstGeom>
        </p:spPr>
      </p:pic>
      <p:graphicFrame>
        <p:nvGraphicFramePr>
          <p:cNvPr id="8" name="جدول 25">
            <a:extLst>
              <a:ext uri="{FF2B5EF4-FFF2-40B4-BE49-F238E27FC236}">
                <a16:creationId xmlns:a16="http://schemas.microsoft.com/office/drawing/2014/main" id="{850A08AB-3974-40BC-B03B-670117923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066934"/>
              </p:ext>
            </p:extLst>
          </p:nvPr>
        </p:nvGraphicFramePr>
        <p:xfrm>
          <a:off x="0" y="55073"/>
          <a:ext cx="3270275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قراءة الصورة</a:t>
                      </a:r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10" name="صورة 9">
            <a:extLst>
              <a:ext uri="{FF2B5EF4-FFF2-40B4-BE49-F238E27FC236}">
                <a16:creationId xmlns:a16="http://schemas.microsoft.com/office/drawing/2014/main" id="{26B9A20C-70CD-4E77-88A2-BC71462F5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02" y="1300162"/>
            <a:ext cx="5276850" cy="73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998CF60-6055-4E9D-BFD5-8CD710B6A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758320"/>
            <a:ext cx="1802024" cy="180202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11AD8F3-6BC1-4635-91E1-CC003860A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919" y="3591792"/>
            <a:ext cx="1572969" cy="146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2132326-FEA3-44BA-AA41-EED167AB3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919" y="5086785"/>
            <a:ext cx="1652550" cy="1408833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B685E41-A4D9-4D3B-8A4B-546290418B39}"/>
              </a:ext>
            </a:extLst>
          </p:cNvPr>
          <p:cNvSpPr txBox="1"/>
          <p:nvPr/>
        </p:nvSpPr>
        <p:spPr>
          <a:xfrm>
            <a:off x="3270275" y="2507993"/>
            <a:ext cx="42949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مكان رمي النفايات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A617A4A-40AB-4708-B6D6-4FA817DC9E3C}"/>
              </a:ext>
            </a:extLst>
          </p:cNvPr>
          <p:cNvSpPr txBox="1"/>
          <p:nvPr/>
        </p:nvSpPr>
        <p:spPr>
          <a:xfrm>
            <a:off x="4267200" y="3972625"/>
            <a:ext cx="31865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u="sng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اعيدوا تدويري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9A4FCFC-209D-449B-8BFD-F3B9047CE06C}"/>
              </a:ext>
            </a:extLst>
          </p:cNvPr>
          <p:cNvSpPr txBox="1"/>
          <p:nvPr/>
        </p:nvSpPr>
        <p:spPr>
          <a:xfrm>
            <a:off x="3990109" y="5437258"/>
            <a:ext cx="34636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يوجد طفاية حريق</a:t>
            </a:r>
          </a:p>
        </p:txBody>
      </p:sp>
    </p:spTree>
    <p:extLst>
      <p:ext uri="{BB962C8B-B14F-4D97-AF65-F5344CB8AC3E}">
        <p14:creationId xmlns:p14="http://schemas.microsoft.com/office/powerpoint/2010/main" val="120428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51203"/>
              </p:ext>
            </p:extLst>
          </p:nvPr>
        </p:nvGraphicFramePr>
        <p:xfrm>
          <a:off x="0" y="126838"/>
          <a:ext cx="3263462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4954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391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8" name="صورة 7">
            <a:extLst>
              <a:ext uri="{FF2B5EF4-FFF2-40B4-BE49-F238E27FC236}">
                <a16:creationId xmlns:a16="http://schemas.microsoft.com/office/drawing/2014/main" id="{7BFF6B50-0525-47FB-88FF-F76D2C3EBD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5990" y="126838"/>
            <a:ext cx="2705100" cy="14382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AB44321-FC2C-4D2C-82CB-B30EF12AD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65" y="1389316"/>
            <a:ext cx="5267325" cy="69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F8005F5-36F1-4CE9-BEB5-18062B006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646" y="2607699"/>
            <a:ext cx="2705100" cy="397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FF1B6D9-B720-4802-B7B4-C890341EC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039" y="2607699"/>
            <a:ext cx="2705100" cy="397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8887B3F-49DF-4254-9A14-0DDD692CA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892" y="2584737"/>
            <a:ext cx="2451640" cy="397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33BE9A79-A1BC-4E03-B2FF-784002E446A5}"/>
              </a:ext>
            </a:extLst>
          </p:cNvPr>
          <p:cNvSpPr/>
          <p:nvPr/>
        </p:nvSpPr>
        <p:spPr>
          <a:xfrm>
            <a:off x="8435560" y="5468684"/>
            <a:ext cx="1787236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هاتف</a:t>
            </a:r>
            <a:endParaRPr lang="ar-SA" b="1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2DB010B5-5BFA-4304-A374-0A5B98D3EA24}"/>
              </a:ext>
            </a:extLst>
          </p:cNvPr>
          <p:cNvSpPr/>
          <p:nvPr/>
        </p:nvSpPr>
        <p:spPr>
          <a:xfrm>
            <a:off x="5202382" y="5468684"/>
            <a:ext cx="1787236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يوجد مطب</a:t>
            </a:r>
            <a:endParaRPr lang="ar-SA" b="1" dirty="0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4CCC7B2E-B56B-4F0B-B9FD-87FA200CD711}"/>
              </a:ext>
            </a:extLst>
          </p:cNvPr>
          <p:cNvSpPr/>
          <p:nvPr/>
        </p:nvSpPr>
        <p:spPr>
          <a:xfrm>
            <a:off x="1969204" y="5468684"/>
            <a:ext cx="209017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موقف باص</a:t>
            </a:r>
            <a:endParaRPr lang="ar-SA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6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AAF56-C464-401C-90AB-73C9F63DB972}"/>
              </a:ext>
            </a:extLst>
          </p:cNvPr>
          <p:cNvSpPr/>
          <p:nvPr/>
        </p:nvSpPr>
        <p:spPr>
          <a:xfrm>
            <a:off x="4918364" y="817418"/>
            <a:ext cx="5098472" cy="540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دور مملكتنا في درسنا لهذا اليوم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FB245FB-EE15-4B61-859E-8D30E87F8637}"/>
              </a:ext>
            </a:extLst>
          </p:cNvPr>
          <p:cNvSpPr txBox="1"/>
          <p:nvPr/>
        </p:nvSpPr>
        <p:spPr>
          <a:xfrm>
            <a:off x="2092339" y="1953491"/>
            <a:ext cx="800732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2400" b="1" dirty="0"/>
              <a:t>اهتمت المملكة العربية بسلامة الشعب ومنها السلامة المرورية </a:t>
            </a:r>
          </a:p>
          <a:p>
            <a:pPr algn="ctr" rtl="1"/>
            <a:r>
              <a:rPr lang="ar-SA" sz="2400" b="1" dirty="0"/>
              <a:t>فقد وضعت في كل طريق وشارع وحي رموز تنبيهيه للمواطن للحد من الحوادث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1813577-BF19-4403-A27C-EE531E696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00" y="2784488"/>
            <a:ext cx="7620660" cy="40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1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53684E5-62AD-4039-9817-57F5326AA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733425"/>
            <a:ext cx="80962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رموز الارشادية">
            <a:hlinkClick r:id="" action="ppaction://media"/>
            <a:extLst>
              <a:ext uri="{FF2B5EF4-FFF2-40B4-BE49-F238E27FC236}">
                <a16:creationId xmlns:a16="http://schemas.microsoft.com/office/drawing/2014/main" id="{82FF3EEA-C9A2-4E76-B866-380E4ECC2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218" y="1052944"/>
            <a:ext cx="8435880" cy="5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7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AF38DEC-EF4C-4422-8147-11B810643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946" y="0"/>
            <a:ext cx="8603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171D841-60EC-429F-AB65-5AE2329F1B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43655" y="1421173"/>
            <a:ext cx="7598980" cy="401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84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370831"/>
              </p:ext>
            </p:extLst>
          </p:nvPr>
        </p:nvGraphicFramePr>
        <p:xfrm>
          <a:off x="1768006" y="0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55" y="0"/>
            <a:ext cx="3704539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B87739-6030-48E1-8331-31DAA7C7C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80" y="2210666"/>
            <a:ext cx="4433076" cy="3525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59FD874-6BB4-4589-89DA-D97AD4628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559" y="651164"/>
            <a:ext cx="4971064" cy="325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B530827-B2B0-4354-931E-F6A895028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418" y="3865418"/>
            <a:ext cx="5181221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43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1797269" y="122953"/>
            <a:ext cx="8573097" cy="13051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طالبتي الصغيرة هيا بنا نطبق (استراتيجية –جدول التعلم) </a:t>
            </a:r>
          </a:p>
          <a:p>
            <a:pPr algn="ctr">
              <a:lnSpc>
                <a:spcPct val="150000"/>
              </a:lnSpc>
            </a:pPr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5C2C5A-77C1-4D21-BAF4-B22534D8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1"/>
          <a:stretch/>
        </p:blipFill>
        <p:spPr>
          <a:xfrm>
            <a:off x="1821634" y="1428118"/>
            <a:ext cx="8573097" cy="553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8418510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أعلم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410199" y="2954413"/>
            <a:ext cx="1759528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أريد أن أتعلم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2819638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تعلمت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01E466B-2254-4AFB-B532-8019658D3CB3}"/>
              </a:ext>
            </a:extLst>
          </p:cNvPr>
          <p:cNvSpPr txBox="1"/>
          <p:nvPr/>
        </p:nvSpPr>
        <p:spPr>
          <a:xfrm>
            <a:off x="7998487" y="4323220"/>
            <a:ext cx="1880837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مفهوم الرمز.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474B99B-98DA-4746-B2A9-CBD190C773A0}"/>
              </a:ext>
            </a:extLst>
          </p:cNvPr>
          <p:cNvSpPr txBox="1"/>
          <p:nvPr/>
        </p:nvSpPr>
        <p:spPr>
          <a:xfrm>
            <a:off x="5344390" y="3745100"/>
            <a:ext cx="1891146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 أثار تجاهل الرموز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3238117" y="4711845"/>
            <a:ext cx="330540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؟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259BD64-4D0C-4D39-84ED-A43A5FFFD2A8}"/>
              </a:ext>
            </a:extLst>
          </p:cNvPr>
          <p:cNvSpPr txBox="1"/>
          <p:nvPr/>
        </p:nvSpPr>
        <p:spPr>
          <a:xfrm>
            <a:off x="8029856" y="5051595"/>
            <a:ext cx="1891146" cy="9233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التفرقة  الرموز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S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المعروضة من حيث أشكالها ومدلولاتها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44A82A2-10E7-426A-A923-A72973760727}"/>
              </a:ext>
            </a:extLst>
          </p:cNvPr>
          <p:cNvSpPr txBox="1"/>
          <p:nvPr/>
        </p:nvSpPr>
        <p:spPr>
          <a:xfrm>
            <a:off x="5133097" y="4221762"/>
            <a:ext cx="2098555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 وصف الرموز التي اراها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51DD586-5A27-41AD-BD24-560C9EBACB93}"/>
              </a:ext>
            </a:extLst>
          </p:cNvPr>
          <p:cNvSpPr txBox="1"/>
          <p:nvPr/>
        </p:nvSpPr>
        <p:spPr>
          <a:xfrm>
            <a:off x="5133097" y="4728429"/>
            <a:ext cx="2098555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المعنى الصحيح للرموز التي اراها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CB5C170-64B6-43ED-B196-97612009C8C9}"/>
              </a:ext>
            </a:extLst>
          </p:cNvPr>
          <p:cNvSpPr txBox="1"/>
          <p:nvPr/>
        </p:nvSpPr>
        <p:spPr>
          <a:xfrm>
            <a:off x="5133097" y="5464258"/>
            <a:ext cx="2098555" cy="6463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تصميم رمزاً إرشادياً بمساعدة أسرتي 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C20E37E-13BC-4A03-A5C1-F88E8172190C}"/>
              </a:ext>
            </a:extLst>
          </p:cNvPr>
          <p:cNvSpPr txBox="1"/>
          <p:nvPr/>
        </p:nvSpPr>
        <p:spPr>
          <a:xfrm>
            <a:off x="8029856" y="3789756"/>
            <a:ext cx="18598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تعلمت بالحصة السابقة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16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8A503E7-ACD2-4995-86F6-696EB262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436" y="1136072"/>
            <a:ext cx="6622473" cy="558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379435F-F5C4-4A69-81BF-88E8C76002DB}"/>
              </a:ext>
            </a:extLst>
          </p:cNvPr>
          <p:cNvSpPr/>
          <p:nvPr/>
        </p:nvSpPr>
        <p:spPr>
          <a:xfrm>
            <a:off x="4419600" y="207818"/>
            <a:ext cx="3546764" cy="665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تقويم ختامي للدرس</a:t>
            </a:r>
          </a:p>
        </p:txBody>
      </p:sp>
    </p:spTree>
    <p:extLst>
      <p:ext uri="{BB962C8B-B14F-4D97-AF65-F5344CB8AC3E}">
        <p14:creationId xmlns:p14="http://schemas.microsoft.com/office/powerpoint/2010/main" val="110784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537" y="4590261"/>
            <a:ext cx="2821015" cy="1965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90" y="1924802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690" y="4590261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538" y="1924802"/>
            <a:ext cx="2821015" cy="19996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67" y="1930679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66" y="4619182"/>
            <a:ext cx="2926135" cy="20055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EC6E043-4DBD-41A4-8DCF-8FF99CD9B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9" y="-3993"/>
            <a:ext cx="8605793" cy="126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928D31B-6C54-44A6-9FC0-C802ECAA5EBB}"/>
              </a:ext>
            </a:extLst>
          </p:cNvPr>
          <p:cNvSpPr/>
          <p:nvPr/>
        </p:nvSpPr>
        <p:spPr>
          <a:xfrm>
            <a:off x="8634668" y="2483634"/>
            <a:ext cx="1790581" cy="1489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الواجب المنزلي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C026D94-A4E4-4A1E-923A-0671D0638F27}"/>
              </a:ext>
            </a:extLst>
          </p:cNvPr>
          <p:cNvSpPr txBox="1"/>
          <p:nvPr/>
        </p:nvSpPr>
        <p:spPr>
          <a:xfrm>
            <a:off x="2241836" y="124690"/>
            <a:ext cx="12334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16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6D8E64E-86F5-4395-9B0A-F51F38B79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1" t="20188" r="35568" b="17357"/>
          <a:stretch/>
        </p:blipFill>
        <p:spPr>
          <a:xfrm>
            <a:off x="1981200" y="983673"/>
            <a:ext cx="6497782" cy="558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92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3516077" y="1479343"/>
            <a:ext cx="38763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88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صحتي وسلامتي</a:t>
            </a:r>
            <a:endParaRPr lang="ar-EG" sz="88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662086" y="682791"/>
            <a:ext cx="4784242" cy="999565"/>
          </a:xfrm>
          <a:prstGeom prst="rect">
            <a:avLst/>
          </a:prstGeom>
          <a:solidFill>
            <a:schemeClr val="bg2"/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none" spc="0" baseline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ar-SA" sz="6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+mn-cs"/>
              </a:rPr>
              <a:t>الوحدة الأولى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04E306B-3A45-401E-B9C1-FAC7E819FF6C}"/>
              </a:ext>
            </a:extLst>
          </p:cNvPr>
          <p:cNvSpPr txBox="1"/>
          <p:nvPr/>
        </p:nvSpPr>
        <p:spPr>
          <a:xfrm>
            <a:off x="4307689" y="3374442"/>
            <a:ext cx="3576620" cy="212365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127000"/>
          </a:effectLst>
        </p:spPr>
        <p:txBody>
          <a:bodyPr wrap="none" rtlCol="1">
            <a:spAutoFit/>
          </a:bodyPr>
          <a:lstStyle/>
          <a:p>
            <a:pPr algn="ctr"/>
            <a:r>
              <a:rPr lang="ar-SA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تابع </a:t>
            </a:r>
          </a:p>
          <a:p>
            <a:pPr algn="ctr"/>
            <a:r>
              <a:rPr lang="ar-SA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الأول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D23062F-E201-4138-ACA7-0BD9D93A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7" y="0"/>
            <a:ext cx="8617528" cy="119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0164130-F35E-4A98-BADA-BF2E7B7C600F}"/>
              </a:ext>
            </a:extLst>
          </p:cNvPr>
          <p:cNvSpPr/>
          <p:nvPr/>
        </p:nvSpPr>
        <p:spPr>
          <a:xfrm>
            <a:off x="2729345" y="1288473"/>
            <a:ext cx="6262254" cy="360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افرق بين الرموز الارشادية الاتية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29B8157-F6A3-442C-9722-BF2D0ED4E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11347" y="1745673"/>
            <a:ext cx="3969306" cy="1453916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24FBF04-692F-4AAA-B55A-0B10472C07E1}"/>
              </a:ext>
            </a:extLst>
          </p:cNvPr>
          <p:cNvSpPr/>
          <p:nvPr/>
        </p:nvSpPr>
        <p:spPr>
          <a:xfrm>
            <a:off x="2729345" y="3429000"/>
            <a:ext cx="6262254" cy="360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على ماذا تدل الرموز الارشادية الاتية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74C082D-F9A5-409A-B9C4-5B3AC17D5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444" y="5449598"/>
            <a:ext cx="1400321" cy="140704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235E63F-BF76-4071-A045-7BE1F3C6A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235" y="5449598"/>
            <a:ext cx="1400321" cy="140704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55662D9-6F84-4607-8689-B4BD47AC7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709" y="5449598"/>
            <a:ext cx="1400320" cy="14070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EC1A285-8920-49B2-BDE2-D5D6A369F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6960" y="3872551"/>
            <a:ext cx="1400320" cy="113689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E29FEC4-CDEA-47D7-92C8-E5A8C45EB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812" y="3872551"/>
            <a:ext cx="1400320" cy="1196253"/>
          </a:xfrm>
          <a:prstGeom prst="rect">
            <a:avLst/>
          </a:prstGeom>
        </p:spPr>
      </p:pic>
      <p:pic>
        <p:nvPicPr>
          <p:cNvPr id="1026" name="Picture 2" descr="Silence please for charity switch off | FVC Fusion">
            <a:extLst>
              <a:ext uri="{FF2B5EF4-FFF2-40B4-BE49-F238E27FC236}">
                <a16:creationId xmlns:a16="http://schemas.microsoft.com/office/drawing/2014/main" id="{B6CD9F74-AD00-4050-8D7D-ABF2377F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78" y="3812033"/>
            <a:ext cx="1400320" cy="14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12566EE-7453-4799-B31A-D2F143F3E3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2195" y="3980257"/>
            <a:ext cx="1400320" cy="119625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DD663BC-16D3-4D76-B732-4943504697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2972" y="5450952"/>
            <a:ext cx="1400321" cy="14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7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326BC5-FB14-4265-9307-232282AB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23393" y="443345"/>
            <a:ext cx="8387255" cy="6161485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3A6E8C1-6278-4B03-A154-E05A47A8FBBE}"/>
              </a:ext>
            </a:extLst>
          </p:cNvPr>
          <p:cNvGrpSpPr/>
          <p:nvPr/>
        </p:nvGrpSpPr>
        <p:grpSpPr>
          <a:xfrm>
            <a:off x="6277542" y="703513"/>
            <a:ext cx="3832192" cy="1277191"/>
            <a:chOff x="6608618" y="734291"/>
            <a:chExt cx="3832192" cy="127719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CC14143-9BDD-4569-9C3B-40F5C89B8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734291"/>
              <a:ext cx="3832192" cy="1277191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20FB88A-CFBF-4B53-BC54-F9B0F62EC492}"/>
                </a:ext>
              </a:extLst>
            </p:cNvPr>
            <p:cNvSpPr txBox="1"/>
            <p:nvPr/>
          </p:nvSpPr>
          <p:spPr>
            <a:xfrm>
              <a:off x="7316717" y="1060598"/>
              <a:ext cx="220925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التاريخ:   /      /      هـ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DD42C4A-A825-4BF9-9806-78752B0CEFD2}"/>
              </a:ext>
            </a:extLst>
          </p:cNvPr>
          <p:cNvGrpSpPr/>
          <p:nvPr/>
        </p:nvGrpSpPr>
        <p:grpSpPr>
          <a:xfrm>
            <a:off x="6342623" y="1856904"/>
            <a:ext cx="3832192" cy="1277191"/>
            <a:chOff x="6608618" y="1872293"/>
            <a:chExt cx="3832192" cy="127719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C9B5DB5-A184-4806-91C6-F2BBABCD5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1872293"/>
              <a:ext cx="3832192" cy="1277191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02603B61-D9CB-4B49-83E8-2B11F35CA18C}"/>
                </a:ext>
              </a:extLst>
            </p:cNvPr>
            <p:cNvSpPr txBox="1"/>
            <p:nvPr/>
          </p:nvSpPr>
          <p:spPr>
            <a:xfrm>
              <a:off x="7316717" y="2192234"/>
              <a:ext cx="229819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SA" sz="24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الحصة: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601B87A-9C57-4F3B-9DA5-8F0E9DE367C9}"/>
              </a:ext>
            </a:extLst>
          </p:cNvPr>
          <p:cNvGrpSpPr/>
          <p:nvPr/>
        </p:nvGrpSpPr>
        <p:grpSpPr>
          <a:xfrm>
            <a:off x="6608618" y="3010295"/>
            <a:ext cx="3501116" cy="1277191"/>
            <a:chOff x="6608618" y="3010295"/>
            <a:chExt cx="3832192" cy="127719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41EF394-71A1-44C6-A77B-6D31BE1A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3010295"/>
              <a:ext cx="3832192" cy="1277191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9B2D160D-CB08-4EF8-B706-65213517E6C2}"/>
                </a:ext>
              </a:extLst>
            </p:cNvPr>
            <p:cNvSpPr txBox="1"/>
            <p:nvPr/>
          </p:nvSpPr>
          <p:spPr>
            <a:xfrm>
              <a:off x="7420084" y="3361014"/>
              <a:ext cx="222048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موضوع درسنا اليوم</a:t>
              </a: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67DAD7-4CC9-4AA1-88AE-4E495360325F}"/>
              </a:ext>
            </a:extLst>
          </p:cNvPr>
          <p:cNvSpPr txBox="1"/>
          <p:nvPr/>
        </p:nvSpPr>
        <p:spPr>
          <a:xfrm>
            <a:off x="2523845" y="3246327"/>
            <a:ext cx="408477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معاني الرموز الإرشادية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67D504-8685-4CF7-B565-1664CB6FAC9B}"/>
              </a:ext>
            </a:extLst>
          </p:cNvPr>
          <p:cNvSpPr/>
          <p:nvPr/>
        </p:nvSpPr>
        <p:spPr>
          <a:xfrm>
            <a:off x="3067403" y="4261543"/>
            <a:ext cx="3408218" cy="678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افتحي الكتاب صفحة 12 ودوني</a:t>
            </a:r>
          </a:p>
        </p:txBody>
      </p:sp>
    </p:spTree>
    <p:extLst>
      <p:ext uri="{BB962C8B-B14F-4D97-AF65-F5344CB8AC3E}">
        <p14:creationId xmlns:p14="http://schemas.microsoft.com/office/powerpoint/2010/main" val="346615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1797269" y="122953"/>
            <a:ext cx="8573097" cy="13051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طالبتي الصغيرة هيا بنا نطبق (استراتيجية –جدول التعلم) </a:t>
            </a:r>
          </a:p>
          <a:p>
            <a:pPr algn="ctr">
              <a:lnSpc>
                <a:spcPct val="150000"/>
              </a:lnSpc>
            </a:pPr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5C2C5A-77C1-4D21-BAF4-B22534D8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1"/>
          <a:stretch/>
        </p:blipFill>
        <p:spPr>
          <a:xfrm>
            <a:off x="1821634" y="1428118"/>
            <a:ext cx="8573097" cy="553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8418510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أعلم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410199" y="2954413"/>
            <a:ext cx="1759528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أريد أن أتعلم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2819638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تعلمت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01E466B-2254-4AFB-B532-8019658D3CB3}"/>
              </a:ext>
            </a:extLst>
          </p:cNvPr>
          <p:cNvSpPr txBox="1"/>
          <p:nvPr/>
        </p:nvSpPr>
        <p:spPr>
          <a:xfrm>
            <a:off x="7998487" y="4323220"/>
            <a:ext cx="1880837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مفهوم الرمز.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474B99B-98DA-4746-B2A9-CBD190C773A0}"/>
              </a:ext>
            </a:extLst>
          </p:cNvPr>
          <p:cNvSpPr txBox="1"/>
          <p:nvPr/>
        </p:nvSpPr>
        <p:spPr>
          <a:xfrm>
            <a:off x="5344390" y="3745100"/>
            <a:ext cx="1891146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 أثار تجاهل الرموز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2471882" y="4711845"/>
            <a:ext cx="1863011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نهاية الحصة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259BD64-4D0C-4D39-84ED-A43A5FFFD2A8}"/>
              </a:ext>
            </a:extLst>
          </p:cNvPr>
          <p:cNvSpPr txBox="1"/>
          <p:nvPr/>
        </p:nvSpPr>
        <p:spPr>
          <a:xfrm>
            <a:off x="8029856" y="5051595"/>
            <a:ext cx="1891146" cy="9233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التفرقة  الرموز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S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المعروضة من حيث أشكالها ومدلولاتها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44A82A2-10E7-426A-A923-A72973760727}"/>
              </a:ext>
            </a:extLst>
          </p:cNvPr>
          <p:cNvSpPr txBox="1"/>
          <p:nvPr/>
        </p:nvSpPr>
        <p:spPr>
          <a:xfrm>
            <a:off x="5133097" y="4221762"/>
            <a:ext cx="2098555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 وصف الرموز التي اراها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51DD586-5A27-41AD-BD24-560C9EBACB93}"/>
              </a:ext>
            </a:extLst>
          </p:cNvPr>
          <p:cNvSpPr txBox="1"/>
          <p:nvPr/>
        </p:nvSpPr>
        <p:spPr>
          <a:xfrm>
            <a:off x="5133097" y="4728429"/>
            <a:ext cx="2098555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المعنى الصحيح للرموز التي اراها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CB5C170-64B6-43ED-B196-97612009C8C9}"/>
              </a:ext>
            </a:extLst>
          </p:cNvPr>
          <p:cNvSpPr txBox="1"/>
          <p:nvPr/>
        </p:nvSpPr>
        <p:spPr>
          <a:xfrm>
            <a:off x="5133097" y="5464258"/>
            <a:ext cx="2098555" cy="6463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تصميم رمزاً إرشادياً بمساعدة أسرتي 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C20E37E-13BC-4A03-A5C1-F88E8172190C}"/>
              </a:ext>
            </a:extLst>
          </p:cNvPr>
          <p:cNvSpPr txBox="1"/>
          <p:nvPr/>
        </p:nvSpPr>
        <p:spPr>
          <a:xfrm>
            <a:off x="8029856" y="3789756"/>
            <a:ext cx="18598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تعلمت بالحصة السابقة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3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2" grpId="0" animBg="1"/>
      <p:bldP spid="14" grpId="0" animBg="1"/>
      <p:bldP spid="15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6635AF9-756A-419D-8879-2B6980DF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557" y="1101437"/>
            <a:ext cx="8130886" cy="5029199"/>
          </a:xfrm>
          <a:prstGeom prst="rect">
            <a:avLst/>
          </a:prstGeom>
        </p:spPr>
      </p:pic>
      <p:sp>
        <p:nvSpPr>
          <p:cNvPr id="3" name="نجمة: 10 نقاط 2">
            <a:extLst>
              <a:ext uri="{FF2B5EF4-FFF2-40B4-BE49-F238E27FC236}">
                <a16:creationId xmlns:a16="http://schemas.microsoft.com/office/drawing/2014/main" id="{248B215F-FED9-4B34-9E66-E88887C75136}"/>
              </a:ext>
            </a:extLst>
          </p:cNvPr>
          <p:cNvSpPr/>
          <p:nvPr/>
        </p:nvSpPr>
        <p:spPr>
          <a:xfrm>
            <a:off x="9296399" y="69273"/>
            <a:ext cx="2452255" cy="206432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صورة وتعليق</a:t>
            </a:r>
          </a:p>
        </p:txBody>
      </p:sp>
    </p:spTree>
    <p:extLst>
      <p:ext uri="{BB962C8B-B14F-4D97-AF65-F5344CB8AC3E}">
        <p14:creationId xmlns:p14="http://schemas.microsoft.com/office/powerpoint/2010/main" val="143555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BDE730-035B-4645-8A31-644C86A25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2" t="13839" b="11414"/>
          <a:stretch/>
        </p:blipFill>
        <p:spPr>
          <a:xfrm>
            <a:off x="2092036" y="257604"/>
            <a:ext cx="7020203" cy="328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7720496-96C0-4786-BC2E-FC8FF52CB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36" y="3703498"/>
            <a:ext cx="7020203" cy="289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0C20F3F-2450-4C66-A000-DF1F3AE9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890" y="257604"/>
            <a:ext cx="248738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DFAE149-446A-46F9-A84D-CAF0DE512385}"/>
              </a:ext>
            </a:extLst>
          </p:cNvPr>
          <p:cNvSpPr/>
          <p:nvPr/>
        </p:nvSpPr>
        <p:spPr>
          <a:xfrm>
            <a:off x="3270275" y="1204264"/>
            <a:ext cx="5810210" cy="20679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طالبتي:</a:t>
            </a:r>
          </a:p>
          <a:p>
            <a:pPr algn="ctr"/>
            <a:r>
              <a:rPr lang="ar-SA" sz="2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فكري معي</a:t>
            </a:r>
          </a:p>
          <a:p>
            <a:pPr algn="ctr"/>
            <a:r>
              <a:rPr lang="ar-SA" sz="2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ماذا يحدث اذا تم تجاهل هذه الرموز؟</a:t>
            </a:r>
          </a:p>
        </p:txBody>
      </p:sp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A6D44AA1-8ED2-4D25-BE51-661250197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074146"/>
              </p:ext>
            </p:extLst>
          </p:nvPr>
        </p:nvGraphicFramePr>
        <p:xfrm>
          <a:off x="0" y="55073"/>
          <a:ext cx="3270275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0B7C0DB1-4F49-4DFF-9855-68C5BEB5F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09" y="3679681"/>
            <a:ext cx="7550727" cy="12248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421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  <p:tag name="INKNOELEADERBOARD" val="15980223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معر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3018</TotalTime>
  <Words>254</Words>
  <Application>Microsoft Office PowerPoint</Application>
  <PresentationFormat>شاشة عريضة</PresentationFormat>
  <Paragraphs>77</Paragraphs>
  <Slides>20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6" baseType="lpstr">
      <vt:lpstr>Andalus</vt:lpstr>
      <vt:lpstr>Arabic Typesetting</vt:lpstr>
      <vt:lpstr>Arial</vt:lpstr>
      <vt:lpstr>Calibri</vt:lpstr>
      <vt:lpstr>Gill Sans MT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أحلام بنت الحازمي</cp:lastModifiedBy>
  <cp:revision>197</cp:revision>
  <dcterms:created xsi:type="dcterms:W3CDTF">2015-03-15T08:01:51Z</dcterms:created>
  <dcterms:modified xsi:type="dcterms:W3CDTF">2021-09-04T23:16:21Z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EECA788B-2240-4F1C-8DA0-7F8ADEAB4B21</vt:lpwstr>
  </property>
  <property fmtid="{D5CDD505-2E9C-101B-9397-08002B2CF9AE}" pid="3" name="ArticulatePath">
    <vt:lpwstr>عرض تقديمي1</vt:lpwstr>
  </property>
</Properties>
</file>