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3"/>
  </p:notesMasterIdLst>
  <p:sldIdLst>
    <p:sldId id="256" r:id="rId2"/>
    <p:sldId id="257" r:id="rId3"/>
    <p:sldId id="259" r:id="rId4"/>
    <p:sldId id="260" r:id="rId5"/>
    <p:sldId id="261" r:id="rId6"/>
    <p:sldId id="258" r:id="rId7"/>
    <p:sldId id="262" r:id="rId8"/>
    <p:sldId id="263" r:id="rId9"/>
    <p:sldId id="264" r:id="rId10"/>
    <p:sldId id="265" r:id="rId11"/>
    <p:sldId id="266" r:id="rId1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4B17C91-F710-44AC-8A11-E4B73E12673D}" type="datetimeFigureOut">
              <a:rPr lang="ar-SA" smtClean="0"/>
              <a:pPr/>
              <a:t>04/11/35</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3394F47-3F44-4B64-9CC7-5BBF19F54D20}"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E837EE37-56DA-41D0-960D-FE5D134A4248}" type="datetime1">
              <a:rPr lang="ar-SA" smtClean="0"/>
              <a:t>04/11/35</a:t>
            </a:fld>
            <a:endParaRPr lang="ar-SA"/>
          </a:p>
        </p:txBody>
      </p:sp>
      <p:sp>
        <p:nvSpPr>
          <p:cNvPr id="5" name="عنصر نائب للتذييل 4"/>
          <p:cNvSpPr>
            <a:spLocks noGrp="1"/>
          </p:cNvSpPr>
          <p:nvPr>
            <p:ph type="ftr" sz="quarter" idx="11"/>
          </p:nvPr>
        </p:nvSpPr>
        <p:spPr/>
        <p:txBody>
          <a:bodyPr/>
          <a:lstStyle/>
          <a:p>
            <a:r>
              <a:rPr lang="ar-SA" smtClean="0"/>
              <a:t>تصميم المعلمة : شرقية المالكي</a:t>
            </a:r>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31A39BEE-6AFF-4EB0-8870-1FAC215A45CB}" type="datetime1">
              <a:rPr lang="ar-SA" smtClean="0"/>
              <a:t>04/11/35</a:t>
            </a:fld>
            <a:endParaRPr lang="ar-SA"/>
          </a:p>
        </p:txBody>
      </p:sp>
      <p:sp>
        <p:nvSpPr>
          <p:cNvPr id="5" name="عنصر نائب للتذييل 4"/>
          <p:cNvSpPr>
            <a:spLocks noGrp="1"/>
          </p:cNvSpPr>
          <p:nvPr>
            <p:ph type="ftr" sz="quarter" idx="11"/>
          </p:nvPr>
        </p:nvSpPr>
        <p:spPr/>
        <p:txBody>
          <a:bodyPr/>
          <a:lstStyle/>
          <a:p>
            <a:r>
              <a:rPr lang="ar-SA" smtClean="0"/>
              <a:t>تصميم المعلمة : شرقية المالكي</a:t>
            </a:r>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D570639-B831-42A1-A403-BF42AC9D7257}" type="datetime1">
              <a:rPr lang="ar-SA" smtClean="0"/>
              <a:t>04/11/35</a:t>
            </a:fld>
            <a:endParaRPr lang="ar-SA"/>
          </a:p>
        </p:txBody>
      </p:sp>
      <p:sp>
        <p:nvSpPr>
          <p:cNvPr id="5" name="عنصر نائب للتذييل 4"/>
          <p:cNvSpPr>
            <a:spLocks noGrp="1"/>
          </p:cNvSpPr>
          <p:nvPr>
            <p:ph type="ftr" sz="quarter" idx="11"/>
          </p:nvPr>
        </p:nvSpPr>
        <p:spPr/>
        <p:txBody>
          <a:bodyPr/>
          <a:lstStyle/>
          <a:p>
            <a:r>
              <a:rPr lang="ar-SA" smtClean="0"/>
              <a:t>تصميم المعلمة : شرقية المالكي</a:t>
            </a:r>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CDBD8B4-4CF4-4AFD-A558-9C4FB3AB8A1F}" type="datetime1">
              <a:rPr lang="ar-SA" smtClean="0"/>
              <a:t>04/11/35</a:t>
            </a:fld>
            <a:endParaRPr lang="ar-SA"/>
          </a:p>
        </p:txBody>
      </p:sp>
      <p:sp>
        <p:nvSpPr>
          <p:cNvPr id="5" name="عنصر نائب للتذييل 4"/>
          <p:cNvSpPr>
            <a:spLocks noGrp="1"/>
          </p:cNvSpPr>
          <p:nvPr>
            <p:ph type="ftr" sz="quarter" idx="11"/>
          </p:nvPr>
        </p:nvSpPr>
        <p:spPr/>
        <p:txBody>
          <a:bodyPr/>
          <a:lstStyle/>
          <a:p>
            <a:r>
              <a:rPr lang="ar-SA" smtClean="0"/>
              <a:t>تصميم المعلمة : شرقية المالكي</a:t>
            </a:r>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323D7D71-63D0-4A29-993E-6BF83E76984D}" type="datetime1">
              <a:rPr lang="ar-SA" smtClean="0"/>
              <a:t>04/11/35</a:t>
            </a:fld>
            <a:endParaRPr lang="ar-SA"/>
          </a:p>
        </p:txBody>
      </p:sp>
      <p:sp>
        <p:nvSpPr>
          <p:cNvPr id="5" name="عنصر نائب للتذييل 4"/>
          <p:cNvSpPr>
            <a:spLocks noGrp="1"/>
          </p:cNvSpPr>
          <p:nvPr>
            <p:ph type="ftr" sz="quarter" idx="11"/>
          </p:nvPr>
        </p:nvSpPr>
        <p:spPr/>
        <p:txBody>
          <a:bodyPr/>
          <a:lstStyle/>
          <a:p>
            <a:r>
              <a:rPr lang="ar-SA" smtClean="0"/>
              <a:t>تصميم المعلمة : شرقية المالكي</a:t>
            </a:r>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74C51363-7160-4A51-872B-FD79F0640B83}" type="datetime1">
              <a:rPr lang="ar-SA" smtClean="0"/>
              <a:t>04/11/35</a:t>
            </a:fld>
            <a:endParaRPr lang="ar-SA"/>
          </a:p>
        </p:txBody>
      </p:sp>
      <p:sp>
        <p:nvSpPr>
          <p:cNvPr id="6" name="عنصر نائب للتذييل 5"/>
          <p:cNvSpPr>
            <a:spLocks noGrp="1"/>
          </p:cNvSpPr>
          <p:nvPr>
            <p:ph type="ftr" sz="quarter" idx="11"/>
          </p:nvPr>
        </p:nvSpPr>
        <p:spPr/>
        <p:txBody>
          <a:bodyPr/>
          <a:lstStyle/>
          <a:p>
            <a:r>
              <a:rPr lang="ar-SA" smtClean="0"/>
              <a:t>تصميم المعلمة : شرقية المالكي</a:t>
            </a:r>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29826370-A4B8-49FD-9FC3-275CDDEBB526}" type="datetime1">
              <a:rPr lang="ar-SA" smtClean="0"/>
              <a:t>04/11/35</a:t>
            </a:fld>
            <a:endParaRPr lang="ar-SA"/>
          </a:p>
        </p:txBody>
      </p:sp>
      <p:sp>
        <p:nvSpPr>
          <p:cNvPr id="8" name="عنصر نائب للتذييل 7"/>
          <p:cNvSpPr>
            <a:spLocks noGrp="1"/>
          </p:cNvSpPr>
          <p:nvPr>
            <p:ph type="ftr" sz="quarter" idx="11"/>
          </p:nvPr>
        </p:nvSpPr>
        <p:spPr/>
        <p:txBody>
          <a:bodyPr/>
          <a:lstStyle/>
          <a:p>
            <a:r>
              <a:rPr lang="ar-SA" smtClean="0"/>
              <a:t>تصميم المعلمة : شرقية المالكي</a:t>
            </a:r>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219F1F7D-E755-476E-914E-144B00CFFDA1}" type="datetime1">
              <a:rPr lang="ar-SA" smtClean="0"/>
              <a:t>04/11/35</a:t>
            </a:fld>
            <a:endParaRPr lang="ar-SA"/>
          </a:p>
        </p:txBody>
      </p:sp>
      <p:sp>
        <p:nvSpPr>
          <p:cNvPr id="4" name="عنصر نائب للتذييل 3"/>
          <p:cNvSpPr>
            <a:spLocks noGrp="1"/>
          </p:cNvSpPr>
          <p:nvPr>
            <p:ph type="ftr" sz="quarter" idx="11"/>
          </p:nvPr>
        </p:nvSpPr>
        <p:spPr/>
        <p:txBody>
          <a:bodyPr/>
          <a:lstStyle/>
          <a:p>
            <a:r>
              <a:rPr lang="ar-SA" smtClean="0"/>
              <a:t>تصميم المعلمة : شرقية المالكي</a:t>
            </a:r>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BF01CA33-BC5C-4C4A-BAEB-C623DC626061}" type="datetime1">
              <a:rPr lang="ar-SA" smtClean="0"/>
              <a:t>04/11/35</a:t>
            </a:fld>
            <a:endParaRPr lang="ar-SA"/>
          </a:p>
        </p:txBody>
      </p:sp>
      <p:sp>
        <p:nvSpPr>
          <p:cNvPr id="3" name="عنصر نائب للتذييل 2"/>
          <p:cNvSpPr>
            <a:spLocks noGrp="1"/>
          </p:cNvSpPr>
          <p:nvPr>
            <p:ph type="ftr" sz="quarter" idx="11"/>
          </p:nvPr>
        </p:nvSpPr>
        <p:spPr/>
        <p:txBody>
          <a:bodyPr/>
          <a:lstStyle/>
          <a:p>
            <a:r>
              <a:rPr lang="ar-SA" smtClean="0"/>
              <a:t>تصميم المعلمة : شرقية المالكي</a:t>
            </a:r>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C9BF39B-371E-4B29-92A5-782593DEE470}" type="datetime1">
              <a:rPr lang="ar-SA" smtClean="0"/>
              <a:t>04/11/35</a:t>
            </a:fld>
            <a:endParaRPr lang="ar-SA"/>
          </a:p>
        </p:txBody>
      </p:sp>
      <p:sp>
        <p:nvSpPr>
          <p:cNvPr id="6" name="عنصر نائب للتذييل 5"/>
          <p:cNvSpPr>
            <a:spLocks noGrp="1"/>
          </p:cNvSpPr>
          <p:nvPr>
            <p:ph type="ftr" sz="quarter" idx="11"/>
          </p:nvPr>
        </p:nvSpPr>
        <p:spPr/>
        <p:txBody>
          <a:bodyPr/>
          <a:lstStyle/>
          <a:p>
            <a:r>
              <a:rPr lang="ar-SA" smtClean="0"/>
              <a:t>تصميم المعلمة : شرقية المالكي</a:t>
            </a:r>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B208802-0708-43F8-B15B-4D8A00FB994B}" type="datetime1">
              <a:rPr lang="ar-SA" smtClean="0"/>
              <a:t>04/11/35</a:t>
            </a:fld>
            <a:endParaRPr lang="ar-SA"/>
          </a:p>
        </p:txBody>
      </p:sp>
      <p:sp>
        <p:nvSpPr>
          <p:cNvPr id="6" name="عنصر نائب للتذييل 5"/>
          <p:cNvSpPr>
            <a:spLocks noGrp="1"/>
          </p:cNvSpPr>
          <p:nvPr>
            <p:ph type="ftr" sz="quarter" idx="11"/>
          </p:nvPr>
        </p:nvSpPr>
        <p:spPr/>
        <p:txBody>
          <a:bodyPr/>
          <a:lstStyle/>
          <a:p>
            <a:r>
              <a:rPr lang="ar-SA" smtClean="0"/>
              <a:t>تصميم المعلمة : شرقية المالكي</a:t>
            </a:r>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D76F221-F628-4BC8-825F-1CB4EC4ED456}" type="datetime1">
              <a:rPr lang="ar-SA" smtClean="0"/>
              <a:t>04/11/35</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r>
              <a:rPr lang="ar-SA" smtClean="0"/>
              <a:t>تصميم المعلمة : شرقية المالكي</a:t>
            </a:r>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sh dir="r"/>
  </p:transition>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gif"/><Relationship Id="rId7" Type="http://schemas.openxmlformats.org/officeDocument/2006/relationships/image" Target="../media/image6.jpeg"/><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5" name="مربع نص 4"/>
          <p:cNvSpPr txBox="1"/>
          <p:nvPr/>
        </p:nvSpPr>
        <p:spPr>
          <a:xfrm>
            <a:off x="6215074" y="2143116"/>
            <a:ext cx="2357454" cy="523220"/>
          </a:xfrm>
          <a:prstGeom prst="rect">
            <a:avLst/>
          </a:prstGeom>
          <a:noFill/>
        </p:spPr>
        <p:txBody>
          <a:bodyPr wrap="square" rtlCol="1">
            <a:spAutoFit/>
          </a:bodyPr>
          <a:lstStyle/>
          <a:p>
            <a:r>
              <a:rPr lang="ar-SA" sz="2800" dirty="0" smtClean="0"/>
              <a:t>الدرس الثاني :</a:t>
            </a:r>
            <a:endParaRPr lang="ar-SA" sz="2800" dirty="0"/>
          </a:p>
        </p:txBody>
      </p:sp>
      <p:sp>
        <p:nvSpPr>
          <p:cNvPr id="6" name="مربع نص 5"/>
          <p:cNvSpPr txBox="1"/>
          <p:nvPr/>
        </p:nvSpPr>
        <p:spPr>
          <a:xfrm>
            <a:off x="2000232" y="3000372"/>
            <a:ext cx="4214842" cy="923330"/>
          </a:xfrm>
          <a:prstGeom prst="rect">
            <a:avLst/>
          </a:prstGeom>
          <a:noFill/>
        </p:spPr>
        <p:txBody>
          <a:bodyPr wrap="square" rtlCol="1">
            <a:prstTxWarp prst="textWave2">
              <a:avLst/>
            </a:prstTxWarp>
            <a:spAutoFit/>
          </a:bodyPr>
          <a:lstStyle/>
          <a:p>
            <a:r>
              <a:rPr lang="ar-SA" sz="5400" b="1" dirty="0" smtClean="0">
                <a:solidFill>
                  <a:srgbClr val="00B0F0"/>
                </a:solidFill>
              </a:rPr>
              <a:t>توحيد الربوبية</a:t>
            </a:r>
            <a:endParaRPr lang="ar-SA" sz="5400" b="1" dirty="0">
              <a:solidFill>
                <a:srgbClr val="00B0F0"/>
              </a:solidFill>
            </a:endParaRPr>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1</a:t>
            </a:fld>
            <a:endParaRPr lang="ar-SA"/>
          </a:p>
        </p:txBody>
      </p:sp>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6" name="مربع نص 5"/>
          <p:cNvSpPr txBox="1"/>
          <p:nvPr/>
        </p:nvSpPr>
        <p:spPr>
          <a:xfrm>
            <a:off x="6715140" y="1142984"/>
            <a:ext cx="1428760" cy="584775"/>
          </a:xfrm>
          <a:prstGeom prst="rect">
            <a:avLst/>
          </a:prstGeom>
          <a:noFill/>
        </p:spPr>
        <p:txBody>
          <a:bodyPr wrap="square" rtlCol="1">
            <a:prstTxWarp prst="textWave4">
              <a:avLst/>
            </a:prstTxWarp>
            <a:spAutoFit/>
          </a:bodyPr>
          <a:lstStyle/>
          <a:p>
            <a:r>
              <a:rPr lang="ar-SA" sz="3200" b="1" dirty="0" smtClean="0">
                <a:solidFill>
                  <a:srgbClr val="7030A0"/>
                </a:solidFill>
              </a:rPr>
              <a:t>نشاط2</a:t>
            </a:r>
            <a:r>
              <a:rPr lang="ar-SA" sz="3200" b="1" dirty="0" smtClean="0">
                <a:solidFill>
                  <a:srgbClr val="FF0000"/>
                </a:solidFill>
              </a:rPr>
              <a:t> </a:t>
            </a:r>
            <a:endParaRPr lang="ar-SA" sz="3200" b="1" dirty="0">
              <a:solidFill>
                <a:srgbClr val="FF0000"/>
              </a:solidFill>
            </a:endParaRPr>
          </a:p>
        </p:txBody>
      </p:sp>
      <p:pic>
        <p:nvPicPr>
          <p:cNvPr id="7" name="صورة 6" descr="687871qrrgytbzvs.gif"/>
          <p:cNvPicPr>
            <a:picLocks noChangeAspect="1"/>
          </p:cNvPicPr>
          <p:nvPr/>
        </p:nvPicPr>
        <p:blipFill>
          <a:blip r:embed="rId3"/>
          <a:stretch>
            <a:fillRect/>
          </a:stretch>
        </p:blipFill>
        <p:spPr>
          <a:xfrm>
            <a:off x="8191500" y="785794"/>
            <a:ext cx="952500" cy="1971675"/>
          </a:xfrm>
          <a:prstGeom prst="rect">
            <a:avLst/>
          </a:prstGeom>
        </p:spPr>
      </p:pic>
      <p:sp>
        <p:nvSpPr>
          <p:cNvPr id="14" name="مربع نص 13"/>
          <p:cNvSpPr txBox="1"/>
          <p:nvPr/>
        </p:nvSpPr>
        <p:spPr>
          <a:xfrm>
            <a:off x="285720" y="857232"/>
            <a:ext cx="3000396" cy="369332"/>
          </a:xfrm>
          <a:prstGeom prst="rect">
            <a:avLst/>
          </a:prstGeom>
          <a:noFill/>
        </p:spPr>
        <p:txBody>
          <a:bodyPr wrap="square" rtlCol="1">
            <a:spAutoFit/>
          </a:bodyPr>
          <a:lstStyle/>
          <a:p>
            <a:pPr algn="l"/>
            <a:r>
              <a:rPr lang="ar-SA" dirty="0" smtClean="0"/>
              <a:t>كتاب النشاط صفحة11</a:t>
            </a:r>
            <a:endParaRPr lang="ar-SA" dirty="0"/>
          </a:p>
        </p:txBody>
      </p:sp>
      <p:sp>
        <p:nvSpPr>
          <p:cNvPr id="13" name="مربع نص 12"/>
          <p:cNvSpPr txBox="1">
            <a:spLocks noChangeArrowheads="1"/>
          </p:cNvSpPr>
          <p:nvPr/>
        </p:nvSpPr>
        <p:spPr bwMode="auto">
          <a:xfrm>
            <a:off x="857250" y="1285875"/>
            <a:ext cx="6572250" cy="4524375"/>
          </a:xfrm>
          <a:prstGeom prst="rect">
            <a:avLst/>
          </a:prstGeom>
          <a:noFill/>
          <a:ln w="9525">
            <a:noFill/>
            <a:miter lim="800000"/>
            <a:headEnd/>
            <a:tailEnd/>
          </a:ln>
        </p:spPr>
        <p:txBody>
          <a:bodyPr>
            <a:spAutoFit/>
          </a:bodyPr>
          <a:lstStyle/>
          <a:p>
            <a:pPr rtl="0"/>
            <a:endParaRPr lang="ar-EG" sz="2400" b="1" dirty="0">
              <a:latin typeface="Calibri" pitchFamily="34" charset="0"/>
              <a:sym typeface="Wingdings 2" pitchFamily="18" charset="2"/>
            </a:endParaRPr>
          </a:p>
          <a:p>
            <a:pPr rtl="0"/>
            <a:r>
              <a:rPr lang="ar-EG" sz="2400" b="1" dirty="0">
                <a:latin typeface="Calibri" pitchFamily="34" charset="0"/>
                <a:sym typeface="Wingdings 2" pitchFamily="18" charset="2"/>
              </a:rPr>
              <a:t>التوحيد الذي أقر به أبو طالب توحيد ................ .</a:t>
            </a:r>
          </a:p>
          <a:p>
            <a:pPr rtl="0"/>
            <a:endParaRPr lang="ar-EG" sz="2400" b="1" dirty="0">
              <a:latin typeface="Calibri" pitchFamily="34" charset="0"/>
              <a:sym typeface="Wingdings 2" pitchFamily="18" charset="2"/>
            </a:endParaRPr>
          </a:p>
          <a:p>
            <a:pPr rtl="0"/>
            <a:r>
              <a:rPr lang="ar-EG" sz="2400" b="1" dirty="0">
                <a:latin typeface="Calibri" pitchFamily="34" charset="0"/>
                <a:sym typeface="Wingdings 2" pitchFamily="18" charset="2"/>
              </a:rPr>
              <a:t>التوحيد الذي أقر به علي بن أبي طالب رضي الله عنه هو  توحيد................ وتوحيد................</a:t>
            </a:r>
          </a:p>
          <a:p>
            <a:pPr rtl="0"/>
            <a:endParaRPr lang="ar-EG" sz="2400" b="1" dirty="0">
              <a:latin typeface="Calibri" pitchFamily="34" charset="0"/>
              <a:sym typeface="Wingdings 2" pitchFamily="18" charset="2"/>
            </a:endParaRPr>
          </a:p>
          <a:p>
            <a:pPr rtl="0"/>
            <a:r>
              <a:rPr lang="ar-EG" sz="2400" b="1" dirty="0">
                <a:latin typeface="Calibri" pitchFamily="34" charset="0"/>
                <a:sym typeface="Wingdings 2" pitchFamily="18" charset="2"/>
              </a:rPr>
              <a:t>أبو طالب في النار لأنه ....................................</a:t>
            </a:r>
          </a:p>
          <a:p>
            <a:pPr rtl="0"/>
            <a:endParaRPr lang="ar-EG" sz="2400" b="1" dirty="0">
              <a:latin typeface="Calibri" pitchFamily="34" charset="0"/>
              <a:sym typeface="Wingdings 2" pitchFamily="18" charset="2"/>
            </a:endParaRPr>
          </a:p>
          <a:p>
            <a:pPr rtl="0"/>
            <a:r>
              <a:rPr lang="ar-EG" sz="2400" b="1" dirty="0">
                <a:latin typeface="Calibri" pitchFamily="34" charset="0"/>
                <a:sym typeface="Wingdings 2" pitchFamily="18" charset="2"/>
              </a:rPr>
              <a:t>علي بن أبي طالب رضي الله عنه في الجنة لأنه..........................................</a:t>
            </a:r>
          </a:p>
          <a:p>
            <a:pPr rtl="0"/>
            <a:r>
              <a:rPr lang="ar-EG" sz="2400" b="1" dirty="0">
                <a:latin typeface="Calibri" pitchFamily="34" charset="0"/>
                <a:sym typeface="Wingdings 2" pitchFamily="18" charset="2"/>
              </a:rPr>
              <a:t> </a:t>
            </a:r>
          </a:p>
          <a:p>
            <a:pPr rtl="0"/>
            <a:r>
              <a:rPr lang="en-US" sz="2400" b="1" dirty="0">
                <a:latin typeface="Calibri" pitchFamily="34" charset="0"/>
                <a:sym typeface="Wingdings 2" pitchFamily="18" charset="2"/>
              </a:rPr>
              <a:t> </a:t>
            </a:r>
            <a:endParaRPr lang="en-US" sz="2400" b="1" dirty="0">
              <a:latin typeface="Calibri" pitchFamily="34" charset="0"/>
            </a:endParaRPr>
          </a:p>
        </p:txBody>
      </p:sp>
      <p:sp>
        <p:nvSpPr>
          <p:cNvPr id="20" name="مستطيل 19"/>
          <p:cNvSpPr/>
          <p:nvPr/>
        </p:nvSpPr>
        <p:spPr>
          <a:xfrm>
            <a:off x="2643188" y="1630363"/>
            <a:ext cx="1241425" cy="584200"/>
          </a:xfrm>
          <a:prstGeom prst="rect">
            <a:avLst/>
          </a:prstGeom>
          <a:noFill/>
        </p:spPr>
        <p:txBody>
          <a:bodyPr wrap="none">
            <a:spAutoFit/>
          </a:bodyPr>
          <a:lstStyle/>
          <a:p>
            <a:pPr algn="ctr" rtl="0" fontAlgn="auto">
              <a:spcBef>
                <a:spcPts val="0"/>
              </a:spcBef>
              <a:spcAft>
                <a:spcPts val="0"/>
              </a:spcAft>
              <a:defRPr/>
            </a:pPr>
            <a:r>
              <a:rPr lang="ar-EG" sz="3200" b="1" dirty="0">
                <a:solidFill>
                  <a:srgbClr val="002060"/>
                </a:solidFill>
                <a:latin typeface="+mn-lt"/>
                <a:cs typeface="+mn-cs"/>
              </a:rPr>
              <a:t>الربوبية</a:t>
            </a:r>
            <a:endParaRPr lang="en-US" sz="3200" b="1" dirty="0">
              <a:solidFill>
                <a:srgbClr val="002060"/>
              </a:solidFill>
              <a:latin typeface="+mn-lt"/>
              <a:cs typeface="+mn-cs"/>
            </a:endParaRPr>
          </a:p>
        </p:txBody>
      </p:sp>
      <p:sp>
        <p:nvSpPr>
          <p:cNvPr id="21" name="مستطيل 20"/>
          <p:cNvSpPr/>
          <p:nvPr/>
        </p:nvSpPr>
        <p:spPr>
          <a:xfrm>
            <a:off x="3214688" y="2701925"/>
            <a:ext cx="1241425" cy="584200"/>
          </a:xfrm>
          <a:prstGeom prst="rect">
            <a:avLst/>
          </a:prstGeom>
          <a:noFill/>
        </p:spPr>
        <p:txBody>
          <a:bodyPr wrap="none">
            <a:spAutoFit/>
          </a:bodyPr>
          <a:lstStyle/>
          <a:p>
            <a:pPr algn="ctr" rtl="0" fontAlgn="auto">
              <a:spcBef>
                <a:spcPts val="0"/>
              </a:spcBef>
              <a:spcAft>
                <a:spcPts val="0"/>
              </a:spcAft>
              <a:defRPr/>
            </a:pPr>
            <a:r>
              <a:rPr lang="ar-EG" sz="3200" b="1" dirty="0">
                <a:solidFill>
                  <a:srgbClr val="002060"/>
                </a:solidFill>
                <a:latin typeface="+mn-lt"/>
                <a:cs typeface="+mn-cs"/>
              </a:rPr>
              <a:t>الربوبية</a:t>
            </a:r>
            <a:endParaRPr lang="en-US" sz="3200" b="1" dirty="0">
              <a:solidFill>
                <a:srgbClr val="002060"/>
              </a:solidFill>
              <a:latin typeface="+mn-lt"/>
              <a:cs typeface="+mn-cs"/>
            </a:endParaRPr>
          </a:p>
        </p:txBody>
      </p:sp>
      <p:sp>
        <p:nvSpPr>
          <p:cNvPr id="22" name="مستطيل 21"/>
          <p:cNvSpPr/>
          <p:nvPr/>
        </p:nvSpPr>
        <p:spPr>
          <a:xfrm>
            <a:off x="5483225" y="2701925"/>
            <a:ext cx="1231900" cy="584200"/>
          </a:xfrm>
          <a:prstGeom prst="rect">
            <a:avLst/>
          </a:prstGeom>
          <a:noFill/>
        </p:spPr>
        <p:txBody>
          <a:bodyPr wrap="none">
            <a:spAutoFit/>
          </a:bodyPr>
          <a:lstStyle/>
          <a:p>
            <a:pPr algn="ctr" rtl="0" fontAlgn="auto">
              <a:spcBef>
                <a:spcPts val="0"/>
              </a:spcBef>
              <a:spcAft>
                <a:spcPts val="0"/>
              </a:spcAft>
              <a:defRPr/>
            </a:pPr>
            <a:r>
              <a:rPr lang="ar-EG" sz="3200" b="1" dirty="0">
                <a:solidFill>
                  <a:srgbClr val="002060"/>
                </a:solidFill>
                <a:latin typeface="+mn-lt"/>
                <a:cs typeface="+mn-cs"/>
              </a:rPr>
              <a:t>الألوهية</a:t>
            </a:r>
            <a:endParaRPr lang="en-US" sz="3200" b="1" dirty="0">
              <a:solidFill>
                <a:srgbClr val="002060"/>
              </a:solidFill>
              <a:latin typeface="+mn-lt"/>
              <a:cs typeface="+mn-cs"/>
            </a:endParaRPr>
          </a:p>
        </p:txBody>
      </p:sp>
      <p:sp>
        <p:nvSpPr>
          <p:cNvPr id="23" name="مستطيل 22"/>
          <p:cNvSpPr/>
          <p:nvPr/>
        </p:nvSpPr>
        <p:spPr>
          <a:xfrm>
            <a:off x="1928813" y="3429000"/>
            <a:ext cx="3386137" cy="584200"/>
          </a:xfrm>
          <a:prstGeom prst="rect">
            <a:avLst/>
          </a:prstGeom>
          <a:noFill/>
        </p:spPr>
        <p:txBody>
          <a:bodyPr wrap="none">
            <a:spAutoFit/>
          </a:bodyPr>
          <a:lstStyle/>
          <a:p>
            <a:pPr algn="ctr" rtl="0" fontAlgn="auto">
              <a:spcBef>
                <a:spcPts val="0"/>
              </a:spcBef>
              <a:spcAft>
                <a:spcPts val="0"/>
              </a:spcAft>
              <a:defRPr/>
            </a:pPr>
            <a:r>
              <a:rPr lang="ar-EG" sz="3200" b="1" dirty="0">
                <a:solidFill>
                  <a:srgbClr val="002060"/>
                </a:solidFill>
                <a:latin typeface="+mn-lt"/>
                <a:cs typeface="+mn-cs"/>
              </a:rPr>
              <a:t>لم يؤمن بتوحيد الألوهية</a:t>
            </a:r>
            <a:endParaRPr lang="en-US" sz="3200" b="1" dirty="0">
              <a:solidFill>
                <a:srgbClr val="002060"/>
              </a:solidFill>
              <a:latin typeface="+mn-lt"/>
              <a:cs typeface="+mn-cs"/>
            </a:endParaRPr>
          </a:p>
        </p:txBody>
      </p:sp>
      <p:sp>
        <p:nvSpPr>
          <p:cNvPr id="24" name="مستطيل 23"/>
          <p:cNvSpPr/>
          <p:nvPr/>
        </p:nvSpPr>
        <p:spPr>
          <a:xfrm>
            <a:off x="3389313" y="4572000"/>
            <a:ext cx="3683000" cy="584200"/>
          </a:xfrm>
          <a:prstGeom prst="rect">
            <a:avLst/>
          </a:prstGeom>
          <a:noFill/>
        </p:spPr>
        <p:txBody>
          <a:bodyPr wrap="none">
            <a:spAutoFit/>
          </a:bodyPr>
          <a:lstStyle/>
          <a:p>
            <a:pPr algn="ctr" rtl="0" fontAlgn="auto">
              <a:spcBef>
                <a:spcPts val="0"/>
              </a:spcBef>
              <a:spcAft>
                <a:spcPts val="0"/>
              </a:spcAft>
              <a:defRPr/>
            </a:pPr>
            <a:r>
              <a:rPr lang="ar-EG" sz="3200" b="1" dirty="0">
                <a:solidFill>
                  <a:srgbClr val="002060"/>
                </a:solidFill>
                <a:latin typeface="+mn-lt"/>
                <a:cs typeface="+mn-cs"/>
              </a:rPr>
              <a:t>مؤمن بالألوهية والربوبية</a:t>
            </a:r>
            <a:endParaRPr lang="en-US" sz="3200" b="1" dirty="0">
              <a:solidFill>
                <a:srgbClr val="002060"/>
              </a:solidFill>
              <a:latin typeface="+mn-lt"/>
              <a:cs typeface="+mn-cs"/>
            </a:endParaRPr>
          </a:p>
        </p:txBody>
      </p:sp>
      <p:grpSp>
        <p:nvGrpSpPr>
          <p:cNvPr id="25" name="مجموعة 8"/>
          <p:cNvGrpSpPr>
            <a:grpSpLocks/>
          </p:cNvGrpSpPr>
          <p:nvPr/>
        </p:nvGrpSpPr>
        <p:grpSpPr bwMode="auto">
          <a:xfrm>
            <a:off x="7429520" y="1643050"/>
            <a:ext cx="428625" cy="708025"/>
            <a:chOff x="7429520" y="1578106"/>
            <a:chExt cx="428628" cy="707886"/>
          </a:xfrm>
        </p:grpSpPr>
        <p:sp>
          <p:nvSpPr>
            <p:cNvPr id="26" name="شكل بيضاوي 25"/>
            <p:cNvSpPr/>
            <p:nvPr/>
          </p:nvSpPr>
          <p:spPr>
            <a:xfrm>
              <a:off x="7429520" y="1643050"/>
              <a:ext cx="428628" cy="428628"/>
            </a:xfrm>
            <a:prstGeom prst="ellipse">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b="1">
                <a:solidFill>
                  <a:srgbClr val="002060"/>
                </a:solidFill>
              </a:endParaRPr>
            </a:p>
          </p:txBody>
        </p:sp>
        <p:sp>
          <p:nvSpPr>
            <p:cNvPr id="27" name="مربع نص 7"/>
            <p:cNvSpPr txBox="1">
              <a:spLocks noChangeArrowheads="1"/>
            </p:cNvSpPr>
            <p:nvPr/>
          </p:nvSpPr>
          <p:spPr bwMode="auto">
            <a:xfrm>
              <a:off x="7429520" y="1578106"/>
              <a:ext cx="428628" cy="707886"/>
            </a:xfrm>
            <a:prstGeom prst="rect">
              <a:avLst/>
            </a:prstGeom>
            <a:noFill/>
            <a:ln w="9525">
              <a:noFill/>
              <a:miter lim="800000"/>
              <a:headEnd/>
              <a:tailEnd/>
            </a:ln>
          </p:spPr>
          <p:txBody>
            <a:bodyPr>
              <a:spAutoFit/>
            </a:bodyPr>
            <a:lstStyle/>
            <a:p>
              <a:pPr algn="l" rtl="0"/>
              <a:r>
                <a:rPr lang="ar-EG" sz="4000" b="1" dirty="0">
                  <a:solidFill>
                    <a:srgbClr val="002060"/>
                  </a:solidFill>
                  <a:latin typeface="Calibri" pitchFamily="34" charset="0"/>
                </a:rPr>
                <a:t>1</a:t>
              </a:r>
              <a:endParaRPr lang="en-US" sz="4000" b="1" dirty="0">
                <a:solidFill>
                  <a:srgbClr val="002060"/>
                </a:solidFill>
                <a:latin typeface="Calibri" pitchFamily="34" charset="0"/>
              </a:endParaRPr>
            </a:p>
          </p:txBody>
        </p:sp>
      </p:grpSp>
      <p:grpSp>
        <p:nvGrpSpPr>
          <p:cNvPr id="28" name="مجموعة 9"/>
          <p:cNvGrpSpPr>
            <a:grpSpLocks/>
          </p:cNvGrpSpPr>
          <p:nvPr/>
        </p:nvGrpSpPr>
        <p:grpSpPr bwMode="auto">
          <a:xfrm>
            <a:off x="7429520" y="2428863"/>
            <a:ext cx="428625" cy="708025"/>
            <a:chOff x="7429520" y="1578106"/>
            <a:chExt cx="428628" cy="707886"/>
          </a:xfrm>
        </p:grpSpPr>
        <p:sp>
          <p:nvSpPr>
            <p:cNvPr id="29" name="شكل بيضاوي 28"/>
            <p:cNvSpPr/>
            <p:nvPr/>
          </p:nvSpPr>
          <p:spPr>
            <a:xfrm>
              <a:off x="7429520" y="1643050"/>
              <a:ext cx="428628" cy="428628"/>
            </a:xfrm>
            <a:prstGeom prst="ellipse">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b="1">
                <a:solidFill>
                  <a:srgbClr val="002060"/>
                </a:solidFill>
              </a:endParaRPr>
            </a:p>
          </p:txBody>
        </p:sp>
        <p:sp>
          <p:nvSpPr>
            <p:cNvPr id="30" name="مربع نص 11"/>
            <p:cNvSpPr txBox="1">
              <a:spLocks noChangeArrowheads="1"/>
            </p:cNvSpPr>
            <p:nvPr/>
          </p:nvSpPr>
          <p:spPr bwMode="auto">
            <a:xfrm>
              <a:off x="7429520" y="1578106"/>
              <a:ext cx="428628" cy="707886"/>
            </a:xfrm>
            <a:prstGeom prst="rect">
              <a:avLst/>
            </a:prstGeom>
            <a:noFill/>
            <a:ln w="9525">
              <a:noFill/>
              <a:miter lim="800000"/>
              <a:headEnd/>
              <a:tailEnd/>
            </a:ln>
          </p:spPr>
          <p:txBody>
            <a:bodyPr>
              <a:spAutoFit/>
            </a:bodyPr>
            <a:lstStyle/>
            <a:p>
              <a:pPr algn="l" rtl="0"/>
              <a:r>
                <a:rPr lang="ar-EG" sz="4000" b="1" dirty="0">
                  <a:solidFill>
                    <a:srgbClr val="002060"/>
                  </a:solidFill>
                  <a:latin typeface="Calibri" pitchFamily="34" charset="0"/>
                </a:rPr>
                <a:t>2</a:t>
              </a:r>
              <a:endParaRPr lang="en-US" sz="4000" b="1" dirty="0">
                <a:solidFill>
                  <a:srgbClr val="002060"/>
                </a:solidFill>
                <a:latin typeface="Calibri" pitchFamily="34" charset="0"/>
              </a:endParaRPr>
            </a:p>
          </p:txBody>
        </p:sp>
      </p:grpSp>
      <p:grpSp>
        <p:nvGrpSpPr>
          <p:cNvPr id="31" name="مجموعة 12"/>
          <p:cNvGrpSpPr>
            <a:grpSpLocks/>
          </p:cNvGrpSpPr>
          <p:nvPr/>
        </p:nvGrpSpPr>
        <p:grpSpPr bwMode="auto">
          <a:xfrm>
            <a:off x="7429520" y="3500425"/>
            <a:ext cx="428625" cy="708025"/>
            <a:chOff x="7429520" y="1578106"/>
            <a:chExt cx="428628" cy="707886"/>
          </a:xfrm>
        </p:grpSpPr>
        <p:sp>
          <p:nvSpPr>
            <p:cNvPr id="32" name="شكل بيضاوي 31"/>
            <p:cNvSpPr/>
            <p:nvPr/>
          </p:nvSpPr>
          <p:spPr>
            <a:xfrm>
              <a:off x="7429520" y="1643050"/>
              <a:ext cx="428628" cy="428628"/>
            </a:xfrm>
            <a:prstGeom prst="ellipse">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b="1">
                <a:solidFill>
                  <a:srgbClr val="002060"/>
                </a:solidFill>
              </a:endParaRPr>
            </a:p>
          </p:txBody>
        </p:sp>
        <p:sp>
          <p:nvSpPr>
            <p:cNvPr id="33" name="مربع نص 14"/>
            <p:cNvSpPr txBox="1">
              <a:spLocks noChangeArrowheads="1"/>
            </p:cNvSpPr>
            <p:nvPr/>
          </p:nvSpPr>
          <p:spPr bwMode="auto">
            <a:xfrm>
              <a:off x="7429520" y="1578106"/>
              <a:ext cx="428628" cy="707886"/>
            </a:xfrm>
            <a:prstGeom prst="rect">
              <a:avLst/>
            </a:prstGeom>
            <a:noFill/>
            <a:ln w="9525">
              <a:noFill/>
              <a:miter lim="800000"/>
              <a:headEnd/>
              <a:tailEnd/>
            </a:ln>
          </p:spPr>
          <p:txBody>
            <a:bodyPr>
              <a:spAutoFit/>
            </a:bodyPr>
            <a:lstStyle/>
            <a:p>
              <a:pPr algn="l" rtl="0"/>
              <a:r>
                <a:rPr lang="ar-EG" sz="4000" b="1">
                  <a:solidFill>
                    <a:srgbClr val="002060"/>
                  </a:solidFill>
                  <a:latin typeface="Calibri" pitchFamily="34" charset="0"/>
                </a:rPr>
                <a:t>3</a:t>
              </a:r>
              <a:endParaRPr lang="en-US" sz="4000" b="1">
                <a:solidFill>
                  <a:srgbClr val="002060"/>
                </a:solidFill>
                <a:latin typeface="Calibri" pitchFamily="34" charset="0"/>
              </a:endParaRPr>
            </a:p>
          </p:txBody>
        </p:sp>
      </p:grpSp>
      <p:grpSp>
        <p:nvGrpSpPr>
          <p:cNvPr id="34" name="مجموعة 15"/>
          <p:cNvGrpSpPr>
            <a:grpSpLocks/>
          </p:cNvGrpSpPr>
          <p:nvPr/>
        </p:nvGrpSpPr>
        <p:grpSpPr bwMode="auto">
          <a:xfrm>
            <a:off x="7429520" y="4286238"/>
            <a:ext cx="428625" cy="708025"/>
            <a:chOff x="7429520" y="1578106"/>
            <a:chExt cx="428628" cy="707886"/>
          </a:xfrm>
        </p:grpSpPr>
        <p:sp>
          <p:nvSpPr>
            <p:cNvPr id="35" name="شكل بيضاوي 34"/>
            <p:cNvSpPr/>
            <p:nvPr/>
          </p:nvSpPr>
          <p:spPr>
            <a:xfrm>
              <a:off x="7429520" y="1643050"/>
              <a:ext cx="428628" cy="428628"/>
            </a:xfrm>
            <a:prstGeom prst="ellipse">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b="1">
                <a:solidFill>
                  <a:srgbClr val="002060"/>
                </a:solidFill>
              </a:endParaRPr>
            </a:p>
          </p:txBody>
        </p:sp>
        <p:sp>
          <p:nvSpPr>
            <p:cNvPr id="36" name="مربع نص 17"/>
            <p:cNvSpPr txBox="1">
              <a:spLocks noChangeArrowheads="1"/>
            </p:cNvSpPr>
            <p:nvPr/>
          </p:nvSpPr>
          <p:spPr bwMode="auto">
            <a:xfrm>
              <a:off x="7429520" y="1578106"/>
              <a:ext cx="428628" cy="707886"/>
            </a:xfrm>
            <a:prstGeom prst="rect">
              <a:avLst/>
            </a:prstGeom>
            <a:noFill/>
            <a:ln w="9525">
              <a:noFill/>
              <a:miter lim="800000"/>
              <a:headEnd/>
              <a:tailEnd/>
            </a:ln>
          </p:spPr>
          <p:txBody>
            <a:bodyPr>
              <a:spAutoFit/>
            </a:bodyPr>
            <a:lstStyle/>
            <a:p>
              <a:pPr algn="l" rtl="0"/>
              <a:r>
                <a:rPr lang="ar-EG" sz="4000" b="1">
                  <a:solidFill>
                    <a:srgbClr val="002060"/>
                  </a:solidFill>
                  <a:latin typeface="Calibri" pitchFamily="34" charset="0"/>
                </a:rPr>
                <a:t>4</a:t>
              </a:r>
              <a:endParaRPr lang="en-US" sz="4000" b="1">
                <a:solidFill>
                  <a:srgbClr val="002060"/>
                </a:solidFill>
                <a:latin typeface="Calibri" pitchFamily="34" charset="0"/>
              </a:endParaRPr>
            </a:p>
          </p:txBody>
        </p:sp>
      </p:grpSp>
      <p:sp>
        <p:nvSpPr>
          <p:cNvPr id="37" name="عنصر نائب لرقم الشريحة 36"/>
          <p:cNvSpPr>
            <a:spLocks noGrp="1"/>
          </p:cNvSpPr>
          <p:nvPr>
            <p:ph type="sldNum" sz="quarter" idx="12"/>
          </p:nvPr>
        </p:nvSpPr>
        <p:spPr/>
        <p:txBody>
          <a:bodyPr/>
          <a:lstStyle/>
          <a:p>
            <a:fld id="{0B34F065-1154-456A-91E3-76DE8E75E17B}" type="slidenum">
              <a:rPr lang="ar-SA" smtClean="0"/>
              <a:pPr/>
              <a:t>10</a:t>
            </a:fld>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Scale>
                                      <p:cBhvr>
                                        <p:cTn id="1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2"/>
                                        </p:tgtEl>
                                        <p:attrNameLst>
                                          <p:attrName>ppt_x</p:attrName>
                                          <p:attrName>ppt_y</p:attrName>
                                        </p:attrNameLst>
                                      </p:cBhvr>
                                    </p:animMotion>
                                    <p:animEffect transition="in" filter="fade">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Scale>
                                      <p:cBhvr>
                                        <p:cTn id="2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1"/>
                                        </p:tgtEl>
                                        <p:attrNameLst>
                                          <p:attrName>ppt_x</p:attrName>
                                          <p:attrName>ppt_y</p:attrName>
                                        </p:attrNameLst>
                                      </p:cBhvr>
                                    </p:animMotion>
                                    <p:animEffect transition="in" filter="fade">
                                      <p:cBhvr>
                                        <p:cTn id="23" dur="1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Scale>
                                      <p:cBhvr>
                                        <p:cTn id="2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3"/>
                                        </p:tgtEl>
                                        <p:attrNameLst>
                                          <p:attrName>ppt_x</p:attrName>
                                          <p:attrName>ppt_y</p:attrName>
                                        </p:attrNameLst>
                                      </p:cBhvr>
                                    </p:animMotion>
                                    <p:animEffect transition="in" filter="fade">
                                      <p:cBhvr>
                                        <p:cTn id="30" dur="10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Scale>
                                      <p:cBhvr>
                                        <p:cTn id="3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4"/>
                                        </p:tgtEl>
                                        <p:attrNameLst>
                                          <p:attrName>ppt_x</p:attrName>
                                          <p:attrName>ppt_y</p:attrName>
                                        </p:attrNameLst>
                                      </p:cBhvr>
                                    </p:animMotion>
                                    <p:animEffect transition="in" filter="fade">
                                      <p:cBhvr>
                                        <p:cTn id="3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pic>
        <p:nvPicPr>
          <p:cNvPr id="7" name="صورة 6" descr="687871qrrgytbzvs.gif"/>
          <p:cNvPicPr>
            <a:picLocks noChangeAspect="1"/>
          </p:cNvPicPr>
          <p:nvPr/>
        </p:nvPicPr>
        <p:blipFill>
          <a:blip r:embed="rId3"/>
          <a:stretch>
            <a:fillRect/>
          </a:stretch>
        </p:blipFill>
        <p:spPr>
          <a:xfrm>
            <a:off x="8191500" y="785794"/>
            <a:ext cx="952500" cy="1971675"/>
          </a:xfrm>
          <a:prstGeom prst="rect">
            <a:avLst/>
          </a:prstGeom>
        </p:spPr>
      </p:pic>
      <p:sp>
        <p:nvSpPr>
          <p:cNvPr id="14" name="مربع نص 13"/>
          <p:cNvSpPr txBox="1"/>
          <p:nvPr/>
        </p:nvSpPr>
        <p:spPr>
          <a:xfrm>
            <a:off x="285720" y="857232"/>
            <a:ext cx="3000396" cy="369332"/>
          </a:xfrm>
          <a:prstGeom prst="rect">
            <a:avLst/>
          </a:prstGeom>
          <a:noFill/>
        </p:spPr>
        <p:txBody>
          <a:bodyPr wrap="square" rtlCol="1">
            <a:spAutoFit/>
          </a:bodyPr>
          <a:lstStyle/>
          <a:p>
            <a:pPr algn="l"/>
            <a:r>
              <a:rPr lang="ar-SA" dirty="0" smtClean="0"/>
              <a:t>كتاب النشاط صفحة11</a:t>
            </a:r>
            <a:endParaRPr lang="ar-SA" dirty="0"/>
          </a:p>
        </p:txBody>
      </p:sp>
      <p:sp>
        <p:nvSpPr>
          <p:cNvPr id="25" name="TextBox 1"/>
          <p:cNvSpPr txBox="1">
            <a:spLocks noChangeArrowheads="1"/>
          </p:cNvSpPr>
          <p:nvPr/>
        </p:nvSpPr>
        <p:spPr bwMode="auto">
          <a:xfrm>
            <a:off x="2143125" y="2357438"/>
            <a:ext cx="4870450" cy="2062162"/>
          </a:xfrm>
          <a:prstGeom prst="rect">
            <a:avLst/>
          </a:prstGeom>
          <a:noFill/>
          <a:ln w="9525">
            <a:noFill/>
            <a:miter lim="800000"/>
            <a:headEnd/>
            <a:tailEnd/>
          </a:ln>
        </p:spPr>
        <p:txBody>
          <a:bodyPr>
            <a:spAutoFit/>
          </a:bodyPr>
          <a:lstStyle/>
          <a:p>
            <a:r>
              <a:rPr lang="ar-EG" sz="3200" b="1" dirty="0">
                <a:latin typeface="Calibri" pitchFamily="34" charset="0"/>
              </a:rPr>
              <a:t>استفدت مما سبق:</a:t>
            </a:r>
          </a:p>
          <a:p>
            <a:r>
              <a:rPr lang="ar-SA" sz="3200" dirty="0">
                <a:latin typeface="Calibri" pitchFamily="34" charset="0"/>
              </a:rPr>
              <a:t>...........................................................................................................................</a:t>
            </a:r>
            <a:endParaRPr lang="ar-EG" sz="3200" dirty="0">
              <a:latin typeface="Calibri" pitchFamily="34" charset="0"/>
            </a:endParaRPr>
          </a:p>
        </p:txBody>
      </p:sp>
      <p:sp>
        <p:nvSpPr>
          <p:cNvPr id="28" name="مستطيل 27"/>
          <p:cNvSpPr/>
          <p:nvPr/>
        </p:nvSpPr>
        <p:spPr>
          <a:xfrm>
            <a:off x="3414713" y="2857500"/>
            <a:ext cx="3300412" cy="523875"/>
          </a:xfrm>
          <a:prstGeom prst="rect">
            <a:avLst/>
          </a:prstGeom>
          <a:noFill/>
        </p:spPr>
        <p:txBody>
          <a:bodyPr wrap="none">
            <a:spAutoFit/>
          </a:bodyPr>
          <a:lstStyle/>
          <a:p>
            <a:pPr fontAlgn="auto">
              <a:spcBef>
                <a:spcPts val="0"/>
              </a:spcBef>
              <a:spcAft>
                <a:spcPts val="0"/>
              </a:spcAft>
              <a:defRPr/>
            </a:pPr>
            <a:r>
              <a:rPr lang="ar-EG" sz="2800" b="1" dirty="0">
                <a:solidFill>
                  <a:srgbClr val="C00000"/>
                </a:solidFill>
                <a:latin typeface="+mn-lt"/>
                <a:cs typeface="+mn-cs"/>
              </a:rPr>
              <a:t>1- معرفة  بعض أفعال الله</a:t>
            </a:r>
            <a:r>
              <a:rPr lang="ar-SA" sz="2800" b="1" dirty="0">
                <a:solidFill>
                  <a:srgbClr val="C00000"/>
                </a:solidFill>
                <a:latin typeface="+mn-lt"/>
                <a:cs typeface="+mn-cs"/>
              </a:rPr>
              <a:t>.</a:t>
            </a:r>
          </a:p>
        </p:txBody>
      </p:sp>
      <p:sp>
        <p:nvSpPr>
          <p:cNvPr id="31" name="مستطيل 30"/>
          <p:cNvSpPr/>
          <p:nvPr/>
        </p:nvSpPr>
        <p:spPr>
          <a:xfrm>
            <a:off x="2857500" y="3429000"/>
            <a:ext cx="3857625" cy="954088"/>
          </a:xfrm>
          <a:prstGeom prst="rect">
            <a:avLst/>
          </a:prstGeom>
          <a:noFill/>
        </p:spPr>
        <p:txBody>
          <a:bodyPr>
            <a:spAutoFit/>
          </a:bodyPr>
          <a:lstStyle/>
          <a:p>
            <a:pPr fontAlgn="auto">
              <a:spcBef>
                <a:spcPts val="0"/>
              </a:spcBef>
              <a:spcAft>
                <a:spcPts val="0"/>
              </a:spcAft>
              <a:defRPr/>
            </a:pPr>
            <a:r>
              <a:rPr lang="ar-EG" sz="2800" b="1" dirty="0">
                <a:solidFill>
                  <a:srgbClr val="C00000"/>
                </a:solidFill>
                <a:latin typeface="+mn-lt"/>
                <a:cs typeface="+mj-cs"/>
              </a:rPr>
              <a:t>2</a:t>
            </a:r>
            <a:r>
              <a:rPr lang="ar-SA" sz="2800" b="1" dirty="0">
                <a:solidFill>
                  <a:srgbClr val="C00000"/>
                </a:solidFill>
                <a:latin typeface="+mn-lt"/>
                <a:cs typeface="+mj-cs"/>
              </a:rPr>
              <a:t>- </a:t>
            </a:r>
            <a:r>
              <a:rPr lang="ar-EG" sz="2800" b="1" dirty="0">
                <a:solidFill>
                  <a:srgbClr val="C00000"/>
                </a:solidFill>
                <a:latin typeface="+mn-lt"/>
                <a:cs typeface="+mj-cs"/>
              </a:rPr>
              <a:t>معرفة أن عليًا رضي الله عنه دخل الجنة</a:t>
            </a:r>
            <a:r>
              <a:rPr lang="ar-SA" sz="2800" b="1" dirty="0">
                <a:solidFill>
                  <a:srgbClr val="C00000"/>
                </a:solidFill>
                <a:latin typeface="+mn-lt"/>
                <a:cs typeface="+mj-cs"/>
              </a:rPr>
              <a:t>.</a:t>
            </a:r>
          </a:p>
        </p:txBody>
      </p:sp>
      <p:sp>
        <p:nvSpPr>
          <p:cNvPr id="34" name="عنصر نائب لرقم الشريحة 33"/>
          <p:cNvSpPr>
            <a:spLocks noGrp="1"/>
          </p:cNvSpPr>
          <p:nvPr>
            <p:ph type="sldNum" sz="quarter" idx="12"/>
          </p:nvPr>
        </p:nvSpPr>
        <p:spPr/>
        <p:txBody>
          <a:bodyPr/>
          <a:lstStyle/>
          <a:p>
            <a:fld id="{0B34F065-1154-456A-91E3-76DE8E75E17B}" type="slidenum">
              <a:rPr lang="ar-SA" smtClean="0"/>
              <a:pPr/>
              <a:t>11</a:t>
            </a:fld>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Scale>
                                      <p:cBhvr>
                                        <p:cTn id="1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1"/>
                                        </p:tgtEl>
                                        <p:attrNameLst>
                                          <p:attrName>ppt_x</p:attrName>
                                          <p:attrName>ppt_y</p:attrName>
                                        </p:attrNameLst>
                                      </p:cBhvr>
                                    </p:animMotion>
                                    <p:animEffect transition="in" filter="fade">
                                      <p:cBhvr>
                                        <p:cTn id="1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3" name="مربع نص 2"/>
          <p:cNvSpPr txBox="1"/>
          <p:nvPr/>
        </p:nvSpPr>
        <p:spPr>
          <a:xfrm>
            <a:off x="6143636" y="1357298"/>
            <a:ext cx="2571768" cy="646331"/>
          </a:xfrm>
          <a:prstGeom prst="rect">
            <a:avLst/>
          </a:prstGeom>
          <a:noFill/>
        </p:spPr>
        <p:txBody>
          <a:bodyPr wrap="square" rtlCol="1">
            <a:prstTxWarp prst="textInflateBottom">
              <a:avLst/>
            </a:prstTxWarp>
            <a:spAutoFit/>
          </a:bodyPr>
          <a:lstStyle/>
          <a:p>
            <a:r>
              <a:rPr lang="ar-SA" sz="3600" dirty="0" smtClean="0">
                <a:solidFill>
                  <a:srgbClr val="00B0F0"/>
                </a:solidFill>
              </a:rPr>
              <a:t>تمهيد</a:t>
            </a:r>
            <a:endParaRPr lang="ar-SA" sz="3600" dirty="0">
              <a:solidFill>
                <a:srgbClr val="00B0F0"/>
              </a:solidFill>
            </a:endParaRPr>
          </a:p>
        </p:txBody>
      </p:sp>
      <p:pic>
        <p:nvPicPr>
          <p:cNvPr id="6" name="صورة 5" descr="graphics-balloons-133264.gif"/>
          <p:cNvPicPr>
            <a:picLocks noChangeAspect="1"/>
          </p:cNvPicPr>
          <p:nvPr/>
        </p:nvPicPr>
        <p:blipFill>
          <a:blip r:embed="rId3"/>
          <a:stretch>
            <a:fillRect/>
          </a:stretch>
        </p:blipFill>
        <p:spPr>
          <a:xfrm>
            <a:off x="6715140" y="857232"/>
            <a:ext cx="1476375" cy="714375"/>
          </a:xfrm>
          <a:prstGeom prst="rect">
            <a:avLst/>
          </a:prstGeom>
        </p:spPr>
      </p:pic>
      <p:sp>
        <p:nvSpPr>
          <p:cNvPr id="7" name="مستطيل 6"/>
          <p:cNvSpPr>
            <a:spLocks noChangeArrowheads="1"/>
          </p:cNvSpPr>
          <p:nvPr/>
        </p:nvSpPr>
        <p:spPr bwMode="auto">
          <a:xfrm>
            <a:off x="6514754" y="2071678"/>
            <a:ext cx="2629246" cy="646331"/>
          </a:xfrm>
          <a:prstGeom prst="rect">
            <a:avLst/>
          </a:prstGeom>
          <a:noFill/>
          <a:ln w="9525">
            <a:noFill/>
            <a:miter lim="800000"/>
            <a:headEnd/>
            <a:tailEnd/>
          </a:ln>
        </p:spPr>
        <p:txBody>
          <a:bodyPr wrap="none">
            <a:spAutoFit/>
          </a:bodyPr>
          <a:lstStyle/>
          <a:p>
            <a:pPr rtl="0"/>
            <a:r>
              <a:rPr lang="ar-EG" sz="3600" b="1" dirty="0" smtClean="0">
                <a:latin typeface="Calibri" pitchFamily="34" charset="0"/>
              </a:rPr>
              <a:t>أج</a:t>
            </a:r>
            <a:r>
              <a:rPr lang="ar-SA" sz="3600" b="1" dirty="0" smtClean="0">
                <a:latin typeface="Calibri" pitchFamily="34" charset="0"/>
              </a:rPr>
              <a:t>ي</a:t>
            </a:r>
            <a:r>
              <a:rPr lang="ar-EG" sz="3600" b="1" dirty="0" smtClean="0">
                <a:latin typeface="Calibri" pitchFamily="34" charset="0"/>
              </a:rPr>
              <a:t>ب</a:t>
            </a:r>
            <a:r>
              <a:rPr lang="ar-SA" sz="3600" b="1" dirty="0" smtClean="0">
                <a:latin typeface="Calibri" pitchFamily="34" charset="0"/>
              </a:rPr>
              <a:t>ي</a:t>
            </a:r>
            <a:r>
              <a:rPr lang="ar-EG" sz="3600" b="1" dirty="0" smtClean="0">
                <a:latin typeface="Calibri" pitchFamily="34" charset="0"/>
              </a:rPr>
              <a:t> </a:t>
            </a:r>
            <a:r>
              <a:rPr lang="ar-EG" sz="3600" b="1" dirty="0">
                <a:latin typeface="Calibri" pitchFamily="34" charset="0"/>
              </a:rPr>
              <a:t>عما يأتي:</a:t>
            </a:r>
            <a:endParaRPr lang="ar-SA" sz="3600" b="1" dirty="0">
              <a:latin typeface="Calibri" pitchFamily="34" charset="0"/>
            </a:endParaRPr>
          </a:p>
        </p:txBody>
      </p:sp>
      <p:sp>
        <p:nvSpPr>
          <p:cNvPr id="8" name="مربع نص 7"/>
          <p:cNvSpPr txBox="1"/>
          <p:nvPr/>
        </p:nvSpPr>
        <p:spPr>
          <a:xfrm>
            <a:off x="1857375" y="2928934"/>
            <a:ext cx="7286625" cy="523875"/>
          </a:xfrm>
          <a:prstGeom prst="rect">
            <a:avLst/>
          </a:prstGeom>
          <a:noFill/>
        </p:spPr>
        <p:txBody>
          <a:bodyPr>
            <a:spAutoFit/>
          </a:bodyPr>
          <a:lstStyle/>
          <a:p>
            <a:pPr rtl="0" fontAlgn="auto">
              <a:spcBef>
                <a:spcPts val="0"/>
              </a:spcBef>
              <a:spcAft>
                <a:spcPts val="0"/>
              </a:spcAft>
              <a:defRPr/>
            </a:pPr>
            <a:r>
              <a:rPr lang="ar-EG" sz="2800" b="1" dirty="0">
                <a:solidFill>
                  <a:schemeClr val="accent2">
                    <a:lumMod val="50000"/>
                  </a:schemeClr>
                </a:solidFill>
                <a:latin typeface="+mn-lt"/>
                <a:cs typeface="+mn-cs"/>
              </a:rPr>
              <a:t>س1: من الذي خلق السماوات والأرض والجبال والبحار؟</a:t>
            </a:r>
            <a:endParaRPr lang="en-US" sz="2800" b="1" dirty="0">
              <a:solidFill>
                <a:schemeClr val="accent2">
                  <a:lumMod val="50000"/>
                </a:schemeClr>
              </a:solidFill>
              <a:latin typeface="+mn-lt"/>
              <a:cs typeface="+mn-cs"/>
            </a:endParaRPr>
          </a:p>
        </p:txBody>
      </p:sp>
      <p:sp>
        <p:nvSpPr>
          <p:cNvPr id="9" name="مربع نص 8"/>
          <p:cNvSpPr txBox="1"/>
          <p:nvPr/>
        </p:nvSpPr>
        <p:spPr>
          <a:xfrm>
            <a:off x="2071688" y="4714884"/>
            <a:ext cx="7072312" cy="523875"/>
          </a:xfrm>
          <a:prstGeom prst="rect">
            <a:avLst/>
          </a:prstGeom>
          <a:noFill/>
        </p:spPr>
        <p:txBody>
          <a:bodyPr>
            <a:spAutoFit/>
          </a:bodyPr>
          <a:lstStyle/>
          <a:p>
            <a:pPr rtl="0" fontAlgn="auto">
              <a:spcBef>
                <a:spcPts val="0"/>
              </a:spcBef>
              <a:spcAft>
                <a:spcPts val="0"/>
              </a:spcAft>
              <a:defRPr/>
            </a:pPr>
            <a:r>
              <a:rPr lang="ar-EG" sz="2800" b="1" dirty="0">
                <a:solidFill>
                  <a:schemeClr val="accent2">
                    <a:lumMod val="50000"/>
                  </a:schemeClr>
                </a:solidFill>
                <a:latin typeface="+mn-lt"/>
                <a:cs typeface="+mn-cs"/>
              </a:rPr>
              <a:t>س2: من الذي يرزقنا الطعام والشراب؟</a:t>
            </a:r>
            <a:endParaRPr lang="en-US" sz="2800" b="1" dirty="0">
              <a:solidFill>
                <a:schemeClr val="accent2">
                  <a:lumMod val="50000"/>
                </a:schemeClr>
              </a:solidFill>
              <a:latin typeface="+mn-lt"/>
              <a:cs typeface="+mn-cs"/>
            </a:endParaRPr>
          </a:p>
        </p:txBody>
      </p:sp>
      <p:pic>
        <p:nvPicPr>
          <p:cNvPr id="10" name="صورة 9" descr="34849_1221149261.jpg"/>
          <p:cNvPicPr>
            <a:picLocks noChangeAspect="1"/>
          </p:cNvPicPr>
          <p:nvPr/>
        </p:nvPicPr>
        <p:blipFill>
          <a:blip r:embed="rId4"/>
          <a:stretch>
            <a:fillRect/>
          </a:stretch>
        </p:blipFill>
        <p:spPr>
          <a:xfrm>
            <a:off x="285720" y="3286124"/>
            <a:ext cx="2214578" cy="1071570"/>
          </a:xfrm>
          <a:prstGeom prst="rect">
            <a:avLst/>
          </a:prstGeom>
        </p:spPr>
      </p:pic>
      <p:pic>
        <p:nvPicPr>
          <p:cNvPr id="11" name="صورة 10" descr="1335449050.bmp"/>
          <p:cNvPicPr>
            <a:picLocks noChangeAspect="1"/>
          </p:cNvPicPr>
          <p:nvPr/>
        </p:nvPicPr>
        <p:blipFill>
          <a:blip r:embed="rId5" cstate="print"/>
          <a:stretch>
            <a:fillRect/>
          </a:stretch>
        </p:blipFill>
        <p:spPr>
          <a:xfrm>
            <a:off x="1714480" y="2428868"/>
            <a:ext cx="785818" cy="785818"/>
          </a:xfrm>
          <a:prstGeom prst="rect">
            <a:avLst/>
          </a:prstGeom>
        </p:spPr>
      </p:pic>
      <p:pic>
        <p:nvPicPr>
          <p:cNvPr id="12" name="صورة 11" descr="images_uvh8.jpg"/>
          <p:cNvPicPr>
            <a:picLocks noChangeAspect="1"/>
          </p:cNvPicPr>
          <p:nvPr/>
        </p:nvPicPr>
        <p:blipFill>
          <a:blip r:embed="rId6" cstate="print"/>
          <a:stretch>
            <a:fillRect/>
          </a:stretch>
        </p:blipFill>
        <p:spPr>
          <a:xfrm>
            <a:off x="285720" y="1500174"/>
            <a:ext cx="2230242" cy="785818"/>
          </a:xfrm>
          <a:prstGeom prst="rect">
            <a:avLst/>
          </a:prstGeom>
        </p:spPr>
      </p:pic>
      <p:pic>
        <p:nvPicPr>
          <p:cNvPr id="13" name="صورة 12" descr="mountains-in-spring_194761-1680x1050.jpg"/>
          <p:cNvPicPr>
            <a:picLocks noChangeAspect="1"/>
          </p:cNvPicPr>
          <p:nvPr/>
        </p:nvPicPr>
        <p:blipFill>
          <a:blip r:embed="rId7" cstate="print"/>
          <a:stretch>
            <a:fillRect/>
          </a:stretch>
        </p:blipFill>
        <p:spPr>
          <a:xfrm flipH="1">
            <a:off x="285719" y="2357430"/>
            <a:ext cx="1257309" cy="857256"/>
          </a:xfrm>
          <a:prstGeom prst="rect">
            <a:avLst/>
          </a:prstGeom>
        </p:spPr>
      </p:pic>
      <p:pic>
        <p:nvPicPr>
          <p:cNvPr id="14" name="صورة 13" descr="Fonts-s77.com-188.jpg"/>
          <p:cNvPicPr>
            <a:picLocks noChangeAspect="1"/>
          </p:cNvPicPr>
          <p:nvPr/>
        </p:nvPicPr>
        <p:blipFill>
          <a:blip r:embed="rId8" cstate="print"/>
          <a:stretch>
            <a:fillRect/>
          </a:stretch>
        </p:blipFill>
        <p:spPr>
          <a:xfrm>
            <a:off x="6286512" y="3429000"/>
            <a:ext cx="1000132" cy="1195939"/>
          </a:xfrm>
          <a:prstGeom prst="rect">
            <a:avLst/>
          </a:prstGeom>
        </p:spPr>
      </p:pic>
      <p:pic>
        <p:nvPicPr>
          <p:cNvPr id="15" name="صورة 14" descr="Fonts-s77.com-188.jpg"/>
          <p:cNvPicPr>
            <a:picLocks noChangeAspect="1"/>
          </p:cNvPicPr>
          <p:nvPr/>
        </p:nvPicPr>
        <p:blipFill>
          <a:blip r:embed="rId8" cstate="print"/>
          <a:stretch>
            <a:fillRect/>
          </a:stretch>
        </p:blipFill>
        <p:spPr>
          <a:xfrm>
            <a:off x="6286512" y="5143512"/>
            <a:ext cx="1000132" cy="1195939"/>
          </a:xfrm>
          <a:prstGeom prst="rect">
            <a:avLst/>
          </a:prstGeom>
        </p:spPr>
      </p:pic>
      <p:sp>
        <p:nvSpPr>
          <p:cNvPr id="16" name="عنصر نائب لرقم الشريحة 15"/>
          <p:cNvSpPr>
            <a:spLocks noGrp="1"/>
          </p:cNvSpPr>
          <p:nvPr>
            <p:ph type="sldNum" sz="quarter" idx="12"/>
          </p:nvPr>
        </p:nvSpPr>
        <p:spPr/>
        <p:txBody>
          <a:bodyPr/>
          <a:lstStyle/>
          <a:p>
            <a:fld id="{0B34F065-1154-456A-91E3-76DE8E75E17B}" type="slidenum">
              <a:rPr lang="ar-SA" smtClean="0"/>
              <a:pPr/>
              <a:t>2</a:t>
            </a:fld>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Scale>
                                      <p:cBhvr>
                                        <p:cTn id="1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5"/>
                                        </p:tgtEl>
                                        <p:attrNameLst>
                                          <p:attrName>ppt_x</p:attrName>
                                          <p:attrName>ppt_y</p:attrName>
                                        </p:attrNameLst>
                                      </p:cBhvr>
                                    </p:animMotion>
                                    <p:animEffect transition="in" filter="fade">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3" name="مربع نص 2"/>
          <p:cNvSpPr txBox="1"/>
          <p:nvPr/>
        </p:nvSpPr>
        <p:spPr>
          <a:xfrm>
            <a:off x="4429124" y="1357298"/>
            <a:ext cx="4286280" cy="646331"/>
          </a:xfrm>
          <a:prstGeom prst="rect">
            <a:avLst/>
          </a:prstGeom>
          <a:noFill/>
        </p:spPr>
        <p:txBody>
          <a:bodyPr wrap="square" rtlCol="1">
            <a:prstTxWarp prst="textInflateBottom">
              <a:avLst/>
            </a:prstTxWarp>
            <a:spAutoFit/>
          </a:bodyPr>
          <a:lstStyle/>
          <a:p>
            <a:r>
              <a:rPr lang="ar-SA" sz="3600" dirty="0" smtClean="0">
                <a:solidFill>
                  <a:srgbClr val="00B0F0"/>
                </a:solidFill>
              </a:rPr>
              <a:t>تعريف توحيد الربوبية</a:t>
            </a:r>
            <a:endParaRPr lang="ar-SA" sz="3600" dirty="0">
              <a:solidFill>
                <a:srgbClr val="00B0F0"/>
              </a:solidFill>
            </a:endParaRPr>
          </a:p>
        </p:txBody>
      </p:sp>
      <p:pic>
        <p:nvPicPr>
          <p:cNvPr id="6" name="صورة 5" descr="graphics-balloons-133264.gif"/>
          <p:cNvPicPr>
            <a:picLocks noChangeAspect="1"/>
          </p:cNvPicPr>
          <p:nvPr/>
        </p:nvPicPr>
        <p:blipFill>
          <a:blip r:embed="rId3"/>
          <a:stretch>
            <a:fillRect/>
          </a:stretch>
        </p:blipFill>
        <p:spPr>
          <a:xfrm>
            <a:off x="6715140" y="857232"/>
            <a:ext cx="1476375" cy="714375"/>
          </a:xfrm>
          <a:prstGeom prst="rect">
            <a:avLst/>
          </a:prstGeom>
        </p:spPr>
      </p:pic>
      <p:pic>
        <p:nvPicPr>
          <p:cNvPr id="16" name="صورة 15" descr="graphics-balloons-133264.gif"/>
          <p:cNvPicPr>
            <a:picLocks noChangeAspect="1"/>
          </p:cNvPicPr>
          <p:nvPr/>
        </p:nvPicPr>
        <p:blipFill>
          <a:blip r:embed="rId3"/>
          <a:stretch>
            <a:fillRect/>
          </a:stretch>
        </p:blipFill>
        <p:spPr>
          <a:xfrm>
            <a:off x="5072066" y="785794"/>
            <a:ext cx="1476375" cy="714375"/>
          </a:xfrm>
          <a:prstGeom prst="rect">
            <a:avLst/>
          </a:prstGeom>
        </p:spPr>
      </p:pic>
      <p:sp>
        <p:nvSpPr>
          <p:cNvPr id="17" name="مربع نص 16"/>
          <p:cNvSpPr txBox="1"/>
          <p:nvPr/>
        </p:nvSpPr>
        <p:spPr>
          <a:xfrm>
            <a:off x="2928926" y="3071810"/>
            <a:ext cx="6000792" cy="1200329"/>
          </a:xfrm>
          <a:prstGeom prst="rect">
            <a:avLst/>
          </a:prstGeom>
          <a:noFill/>
        </p:spPr>
        <p:txBody>
          <a:bodyPr wrap="square" rtlCol="1">
            <a:spAutoFit/>
          </a:bodyPr>
          <a:lstStyle/>
          <a:p>
            <a:r>
              <a:rPr lang="ar-SA" sz="3600" dirty="0" smtClean="0"/>
              <a:t>الإقرار بأن الله تعالى رب كل شيءٍ </a:t>
            </a:r>
            <a:r>
              <a:rPr lang="ar-SA" sz="3600" dirty="0" err="1" smtClean="0"/>
              <a:t>و</a:t>
            </a:r>
            <a:r>
              <a:rPr lang="ar-SA" sz="3600" dirty="0" smtClean="0"/>
              <a:t> مالكه </a:t>
            </a:r>
            <a:r>
              <a:rPr lang="ar-SA" sz="3600" dirty="0" err="1" smtClean="0"/>
              <a:t>و</a:t>
            </a:r>
            <a:r>
              <a:rPr lang="ar-SA" sz="3600" dirty="0" smtClean="0"/>
              <a:t> خالقه </a:t>
            </a:r>
            <a:r>
              <a:rPr lang="ar-SA" sz="3600" dirty="0" err="1" smtClean="0"/>
              <a:t>و</a:t>
            </a:r>
            <a:r>
              <a:rPr lang="ar-SA" sz="3600" dirty="0" smtClean="0"/>
              <a:t> رازقه </a:t>
            </a:r>
            <a:r>
              <a:rPr lang="ar-SA" sz="3600" dirty="0" err="1" smtClean="0"/>
              <a:t>و</a:t>
            </a:r>
            <a:r>
              <a:rPr lang="ar-SA" sz="3600" dirty="0" smtClean="0"/>
              <a:t> مدبره .</a:t>
            </a:r>
            <a:endParaRPr lang="ar-SA" sz="3600" dirty="0"/>
          </a:p>
        </p:txBody>
      </p:sp>
      <p:sp>
        <p:nvSpPr>
          <p:cNvPr id="18" name="عنصر نائب لرقم الشريحة 17"/>
          <p:cNvSpPr>
            <a:spLocks noGrp="1"/>
          </p:cNvSpPr>
          <p:nvPr>
            <p:ph type="sldNum" sz="quarter" idx="12"/>
          </p:nvPr>
        </p:nvSpPr>
        <p:spPr/>
        <p:txBody>
          <a:bodyPr/>
          <a:lstStyle/>
          <a:p>
            <a:fld id="{0B34F065-1154-456A-91E3-76DE8E75E17B}" type="slidenum">
              <a:rPr lang="ar-SA" smtClean="0"/>
              <a:pPr/>
              <a:t>3</a:t>
            </a:fld>
            <a:endParaRPr lang="ar-SA"/>
          </a:p>
        </p:txBody>
      </p:sp>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3" name="مربع نص 2"/>
          <p:cNvSpPr txBox="1"/>
          <p:nvPr/>
        </p:nvSpPr>
        <p:spPr>
          <a:xfrm>
            <a:off x="4429124" y="1357298"/>
            <a:ext cx="4286280" cy="646331"/>
          </a:xfrm>
          <a:prstGeom prst="rect">
            <a:avLst/>
          </a:prstGeom>
          <a:noFill/>
        </p:spPr>
        <p:txBody>
          <a:bodyPr wrap="square" rtlCol="1">
            <a:prstTxWarp prst="textInflateBottom">
              <a:avLst/>
            </a:prstTxWarp>
            <a:spAutoFit/>
          </a:bodyPr>
          <a:lstStyle/>
          <a:p>
            <a:r>
              <a:rPr lang="ar-SA" sz="3600" dirty="0" smtClean="0">
                <a:solidFill>
                  <a:srgbClr val="00B0F0"/>
                </a:solidFill>
              </a:rPr>
              <a:t>المخلوقات تدل على خالقها</a:t>
            </a:r>
            <a:endParaRPr lang="ar-SA" sz="3600" dirty="0">
              <a:solidFill>
                <a:srgbClr val="00B0F0"/>
              </a:solidFill>
            </a:endParaRPr>
          </a:p>
        </p:txBody>
      </p:sp>
      <p:pic>
        <p:nvPicPr>
          <p:cNvPr id="6" name="صورة 5" descr="graphics-balloons-133264.gif"/>
          <p:cNvPicPr>
            <a:picLocks noChangeAspect="1"/>
          </p:cNvPicPr>
          <p:nvPr/>
        </p:nvPicPr>
        <p:blipFill>
          <a:blip r:embed="rId3"/>
          <a:stretch>
            <a:fillRect/>
          </a:stretch>
        </p:blipFill>
        <p:spPr>
          <a:xfrm>
            <a:off x="6715140" y="857232"/>
            <a:ext cx="1476375" cy="714375"/>
          </a:xfrm>
          <a:prstGeom prst="rect">
            <a:avLst/>
          </a:prstGeom>
        </p:spPr>
      </p:pic>
      <p:pic>
        <p:nvPicPr>
          <p:cNvPr id="16" name="صورة 15" descr="graphics-balloons-133264.gif"/>
          <p:cNvPicPr>
            <a:picLocks noChangeAspect="1"/>
          </p:cNvPicPr>
          <p:nvPr/>
        </p:nvPicPr>
        <p:blipFill>
          <a:blip r:embed="rId3"/>
          <a:stretch>
            <a:fillRect/>
          </a:stretch>
        </p:blipFill>
        <p:spPr>
          <a:xfrm>
            <a:off x="5072066" y="785794"/>
            <a:ext cx="1476375" cy="714375"/>
          </a:xfrm>
          <a:prstGeom prst="rect">
            <a:avLst/>
          </a:prstGeom>
        </p:spPr>
      </p:pic>
      <p:sp>
        <p:nvSpPr>
          <p:cNvPr id="17" name="مربع نص 16"/>
          <p:cNvSpPr txBox="1"/>
          <p:nvPr/>
        </p:nvSpPr>
        <p:spPr>
          <a:xfrm>
            <a:off x="3143208" y="2285992"/>
            <a:ext cx="6000792" cy="2308324"/>
          </a:xfrm>
          <a:prstGeom prst="rect">
            <a:avLst/>
          </a:prstGeom>
          <a:noFill/>
        </p:spPr>
        <p:txBody>
          <a:bodyPr wrap="square" rtlCol="1">
            <a:spAutoFit/>
          </a:bodyPr>
          <a:lstStyle/>
          <a:p>
            <a:r>
              <a:rPr lang="ar-SA" sz="3600" dirty="0" smtClean="0"/>
              <a:t>هذا الكون البديع , وما فيه من المخلوقات , كالليل </a:t>
            </a:r>
            <a:r>
              <a:rPr lang="ar-SA" sz="3600" dirty="0" err="1" smtClean="0"/>
              <a:t>و</a:t>
            </a:r>
            <a:r>
              <a:rPr lang="ar-SA" sz="3600" dirty="0" smtClean="0"/>
              <a:t> النهار </a:t>
            </a:r>
            <a:r>
              <a:rPr lang="ar-SA" sz="3600" dirty="0" err="1" smtClean="0"/>
              <a:t>و</a:t>
            </a:r>
            <a:r>
              <a:rPr lang="ar-SA" sz="3600" dirty="0" smtClean="0"/>
              <a:t> الشمس</a:t>
            </a:r>
          </a:p>
          <a:p>
            <a:r>
              <a:rPr lang="ar-SA" sz="3600" dirty="0" smtClean="0"/>
              <a:t> و القمر </a:t>
            </a:r>
            <a:r>
              <a:rPr lang="ar-SA" sz="3600" dirty="0" err="1" smtClean="0"/>
              <a:t>و</a:t>
            </a:r>
            <a:r>
              <a:rPr lang="ar-SA" sz="3600" dirty="0" smtClean="0"/>
              <a:t> النجوم يدل على أن له </a:t>
            </a:r>
          </a:p>
          <a:p>
            <a:r>
              <a:rPr lang="ar-SA" sz="3600" dirty="0" smtClean="0"/>
              <a:t>خالقاً يستحق العبادة </a:t>
            </a:r>
            <a:r>
              <a:rPr lang="ar-SA" sz="3600" dirty="0" err="1" smtClean="0"/>
              <a:t>و</a:t>
            </a:r>
            <a:r>
              <a:rPr lang="ar-SA" sz="3600" dirty="0" smtClean="0"/>
              <a:t> هو الله سبحانه .</a:t>
            </a:r>
            <a:endParaRPr lang="ar-SA" sz="3600" dirty="0"/>
          </a:p>
        </p:txBody>
      </p:sp>
      <p:pic>
        <p:nvPicPr>
          <p:cNvPr id="7" name="صورة 6" descr="A7lashare-8b4b97ba4c.gif"/>
          <p:cNvPicPr>
            <a:picLocks noChangeAspect="1"/>
          </p:cNvPicPr>
          <p:nvPr/>
        </p:nvPicPr>
        <p:blipFill>
          <a:blip r:embed="rId4"/>
          <a:stretch>
            <a:fillRect/>
          </a:stretch>
        </p:blipFill>
        <p:spPr>
          <a:xfrm>
            <a:off x="0" y="1714488"/>
            <a:ext cx="3714744" cy="3929090"/>
          </a:xfrm>
          <a:prstGeom prst="rect">
            <a:avLst/>
          </a:prstGeom>
        </p:spPr>
      </p:pic>
      <p:sp>
        <p:nvSpPr>
          <p:cNvPr id="9" name="عنصر نائب لرقم الشريحة 8"/>
          <p:cNvSpPr>
            <a:spLocks noGrp="1"/>
          </p:cNvSpPr>
          <p:nvPr>
            <p:ph type="sldNum" sz="quarter" idx="12"/>
          </p:nvPr>
        </p:nvSpPr>
        <p:spPr/>
        <p:txBody>
          <a:bodyPr/>
          <a:lstStyle/>
          <a:p>
            <a:fld id="{0B34F065-1154-456A-91E3-76DE8E75E17B}" type="slidenum">
              <a:rPr lang="ar-SA" smtClean="0"/>
              <a:pPr/>
              <a:t>4</a:t>
            </a:fld>
            <a:endParaRPr lang="ar-SA"/>
          </a:p>
        </p:txBody>
      </p:sp>
    </p:spTree>
  </p:cSld>
  <p:clrMapOvr>
    <a:masterClrMapping/>
  </p:clrMapOvr>
  <p:transition>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3" name="مربع نص 2"/>
          <p:cNvSpPr txBox="1"/>
          <p:nvPr/>
        </p:nvSpPr>
        <p:spPr>
          <a:xfrm>
            <a:off x="4429124" y="1357298"/>
            <a:ext cx="4286280" cy="646331"/>
          </a:xfrm>
          <a:prstGeom prst="rect">
            <a:avLst/>
          </a:prstGeom>
          <a:noFill/>
        </p:spPr>
        <p:txBody>
          <a:bodyPr wrap="square" rtlCol="1">
            <a:prstTxWarp prst="textInflateBottom">
              <a:avLst/>
            </a:prstTxWarp>
            <a:spAutoFit/>
          </a:bodyPr>
          <a:lstStyle/>
          <a:p>
            <a:r>
              <a:rPr lang="ar-SA" sz="3600" dirty="0" smtClean="0">
                <a:solidFill>
                  <a:srgbClr val="00B0F0"/>
                </a:solidFill>
              </a:rPr>
              <a:t>إقرار الكفار بتوحيد الربوبية</a:t>
            </a:r>
            <a:endParaRPr lang="ar-SA" sz="3600" dirty="0">
              <a:solidFill>
                <a:srgbClr val="00B0F0"/>
              </a:solidFill>
            </a:endParaRPr>
          </a:p>
        </p:txBody>
      </p:sp>
      <p:pic>
        <p:nvPicPr>
          <p:cNvPr id="6" name="صورة 5" descr="graphics-balloons-133264.gif"/>
          <p:cNvPicPr>
            <a:picLocks noChangeAspect="1"/>
          </p:cNvPicPr>
          <p:nvPr/>
        </p:nvPicPr>
        <p:blipFill>
          <a:blip r:embed="rId3"/>
          <a:stretch>
            <a:fillRect/>
          </a:stretch>
        </p:blipFill>
        <p:spPr>
          <a:xfrm>
            <a:off x="6715140" y="857232"/>
            <a:ext cx="1476375" cy="714375"/>
          </a:xfrm>
          <a:prstGeom prst="rect">
            <a:avLst/>
          </a:prstGeom>
        </p:spPr>
      </p:pic>
      <p:pic>
        <p:nvPicPr>
          <p:cNvPr id="16" name="صورة 15" descr="graphics-balloons-133264.gif"/>
          <p:cNvPicPr>
            <a:picLocks noChangeAspect="1"/>
          </p:cNvPicPr>
          <p:nvPr/>
        </p:nvPicPr>
        <p:blipFill>
          <a:blip r:embed="rId3"/>
          <a:stretch>
            <a:fillRect/>
          </a:stretch>
        </p:blipFill>
        <p:spPr>
          <a:xfrm>
            <a:off x="5072066" y="785794"/>
            <a:ext cx="1476375" cy="714375"/>
          </a:xfrm>
          <a:prstGeom prst="rect">
            <a:avLst/>
          </a:prstGeom>
        </p:spPr>
      </p:pic>
      <p:sp>
        <p:nvSpPr>
          <p:cNvPr id="17" name="مربع نص 16"/>
          <p:cNvSpPr txBox="1"/>
          <p:nvPr/>
        </p:nvSpPr>
        <p:spPr>
          <a:xfrm>
            <a:off x="-214346" y="1857364"/>
            <a:ext cx="9358346" cy="3970318"/>
          </a:xfrm>
          <a:prstGeom prst="rect">
            <a:avLst/>
          </a:prstGeom>
          <a:noFill/>
        </p:spPr>
        <p:txBody>
          <a:bodyPr wrap="square" rtlCol="1">
            <a:spAutoFit/>
          </a:bodyPr>
          <a:lstStyle/>
          <a:p>
            <a:r>
              <a:rPr lang="ar-SA" sz="3600" dirty="0" smtClean="0"/>
              <a:t> </a:t>
            </a:r>
            <a:r>
              <a:rPr lang="ar-SA" sz="3600" b="1" dirty="0" smtClean="0"/>
              <a:t>هذا التوحيد أقر به الكفار على عهد الرسول     , ومع ذلك لم يدخلهم هذا الإقرار في الإسلام لأنهم يعبدون مع الله غيره, فقد كانوا إذا سئلوا : من الذي خلقهم </a:t>
            </a:r>
            <a:r>
              <a:rPr lang="ar-SA" sz="3600" b="1" dirty="0" err="1" smtClean="0"/>
              <a:t>و</a:t>
            </a:r>
            <a:r>
              <a:rPr lang="ar-SA" sz="3600" b="1" dirty="0" smtClean="0"/>
              <a:t> رزقهم ؟</a:t>
            </a:r>
          </a:p>
          <a:p>
            <a:r>
              <a:rPr lang="ar-SA" sz="3600" b="1" dirty="0" smtClean="0"/>
              <a:t>يجيبون : بأن الله هو الخالق , الرازق. الدليل قوله سبحانه </a:t>
            </a:r>
            <a:r>
              <a:rPr lang="ar-SA" sz="3600" b="1" dirty="0" err="1" smtClean="0"/>
              <a:t>و</a:t>
            </a:r>
            <a:r>
              <a:rPr lang="ar-SA" sz="3600" b="1" dirty="0" smtClean="0"/>
              <a:t> تعالى</a:t>
            </a:r>
            <a:r>
              <a:rPr lang="ar-SA" sz="3600" dirty="0" smtClean="0">
                <a:solidFill>
                  <a:srgbClr val="00B050"/>
                </a:solidFill>
              </a:rPr>
              <a:t>(</a:t>
            </a:r>
            <a:r>
              <a:rPr lang="ar-SA" sz="3600" b="1" dirty="0" smtClean="0">
                <a:solidFill>
                  <a:srgbClr val="00B050"/>
                </a:solidFill>
              </a:rPr>
              <a:t>وَلَئِن سَأَلْتَهُم مَّنْ خَلَقَ السَّمَاوَاتِ وَالأرض لَيَقُولُنَّ اللَّهُ قُلِ الْحَمْدُ لِلَّهِ بَلْ أَكْثَرُهُمْ لَا يَعْلَمُون</a:t>
            </a:r>
            <a:r>
              <a:rPr lang="ar-SA" sz="3600" b="1" dirty="0" smtClean="0"/>
              <a:t>).</a:t>
            </a:r>
          </a:p>
          <a:p>
            <a:r>
              <a:rPr lang="ar-SA" sz="3600" b="1" dirty="0" smtClean="0"/>
              <a:t>            فهم يقولون ذلك </a:t>
            </a:r>
            <a:r>
              <a:rPr lang="ar-SA" sz="3600" b="1" dirty="0" err="1" smtClean="0"/>
              <a:t>و</a:t>
            </a:r>
            <a:r>
              <a:rPr lang="ar-SA" sz="3600" b="1" dirty="0" smtClean="0"/>
              <a:t> يعبدون مع الله غيره.</a:t>
            </a:r>
            <a:endParaRPr lang="ar-SA" sz="3600" dirty="0"/>
          </a:p>
        </p:txBody>
      </p:sp>
      <p:pic>
        <p:nvPicPr>
          <p:cNvPr id="8" name="صورة 7" descr="gff.jpg"/>
          <p:cNvPicPr>
            <a:picLocks noChangeAspect="1"/>
          </p:cNvPicPr>
          <p:nvPr/>
        </p:nvPicPr>
        <p:blipFill>
          <a:blip r:embed="rId4" cstate="print"/>
          <a:stretch>
            <a:fillRect/>
          </a:stretch>
        </p:blipFill>
        <p:spPr>
          <a:xfrm>
            <a:off x="2071670" y="1928802"/>
            <a:ext cx="497133" cy="490534"/>
          </a:xfrm>
          <a:prstGeom prst="rect">
            <a:avLst/>
          </a:prstGeom>
        </p:spPr>
      </p:pic>
      <p:sp>
        <p:nvSpPr>
          <p:cNvPr id="9" name="عنصر نائب لرقم الشريحة 8"/>
          <p:cNvSpPr>
            <a:spLocks noGrp="1"/>
          </p:cNvSpPr>
          <p:nvPr>
            <p:ph type="sldNum" sz="quarter" idx="12"/>
          </p:nvPr>
        </p:nvSpPr>
        <p:spPr/>
        <p:txBody>
          <a:bodyPr/>
          <a:lstStyle/>
          <a:p>
            <a:fld id="{0B34F065-1154-456A-91E3-76DE8E75E17B}" type="slidenum">
              <a:rPr lang="ar-SA" smtClean="0"/>
              <a:pPr/>
              <a:t>5</a:t>
            </a:fld>
            <a:endParaRPr lang="ar-SA"/>
          </a:p>
        </p:txBody>
      </p:sp>
    </p:spTree>
  </p:cSld>
  <p:clrMapOvr>
    <a:masterClrMapping/>
  </p:clrMapOvr>
  <p:transition>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5" name="مربع نص 4"/>
          <p:cNvSpPr txBox="1"/>
          <p:nvPr/>
        </p:nvSpPr>
        <p:spPr>
          <a:xfrm>
            <a:off x="1214438" y="984250"/>
            <a:ext cx="6786562" cy="5016500"/>
          </a:xfrm>
          <a:prstGeom prst="rect">
            <a:avLst/>
          </a:prstGeom>
          <a:noFill/>
        </p:spPr>
        <p:txBody>
          <a:bodyPr>
            <a:spAutoFit/>
          </a:bodyPr>
          <a:lstStyle/>
          <a:p>
            <a:pPr algn="ctr" fontAlgn="auto">
              <a:spcBef>
                <a:spcPts val="0"/>
              </a:spcBef>
              <a:spcAft>
                <a:spcPts val="0"/>
              </a:spcAft>
              <a:defRPr/>
            </a:pPr>
            <a:r>
              <a:rPr lang="ar-EG" sz="3200" b="1" dirty="0">
                <a:solidFill>
                  <a:schemeClr val="accent4">
                    <a:lumMod val="50000"/>
                  </a:schemeClr>
                </a:solidFill>
                <a:latin typeface="+mn-lt"/>
                <a:cs typeface="+mn-cs"/>
              </a:rPr>
              <a:t>سأل بعض الملحدين الإمام أبا حنيفة عن وجود الله تعالى؟ فقال لهم: دعوني، فإني أفكر في أمرٍ قد أخبرت عنه، فقد ذكروا أن سفينة في البحر فيها أنواع من البضائع، وليس بها أحد يحرسها ولا يقودها، وهي مع ذلك تذهب وتجيء وتسير بنفسها في الامواج العظام حتى تخلص منها، وتسير حيث شاءت بنفسها من غير أن يسوقها أحد. فقال الكفار له:هذا شيء لا يقوله عاقل. فقال ويلكم، فهذه  المخلوقات بما فيها من الإعجاز ليس لها  صانع؟ </a:t>
            </a:r>
            <a:r>
              <a:rPr lang="ar-EG" sz="3200" b="1" dirty="0" err="1">
                <a:solidFill>
                  <a:schemeClr val="accent4">
                    <a:lumMod val="50000"/>
                  </a:schemeClr>
                </a:solidFill>
                <a:latin typeface="+mn-lt"/>
                <a:cs typeface="+mn-cs"/>
              </a:rPr>
              <a:t>فب</a:t>
            </a:r>
            <a:r>
              <a:rPr lang="ar-SA" sz="3200" b="1" dirty="0">
                <a:solidFill>
                  <a:schemeClr val="accent4">
                    <a:lumMod val="50000"/>
                  </a:schemeClr>
                </a:solidFill>
                <a:latin typeface="+mn-lt"/>
                <a:cs typeface="+mn-cs"/>
              </a:rPr>
              <a:t>ُ</a:t>
            </a:r>
            <a:r>
              <a:rPr lang="ar-EG" sz="3200" b="1" dirty="0">
                <a:solidFill>
                  <a:schemeClr val="accent4">
                    <a:lumMod val="50000"/>
                  </a:schemeClr>
                </a:solidFill>
                <a:latin typeface="+mn-lt"/>
                <a:cs typeface="+mn-cs"/>
              </a:rPr>
              <a:t>ه</a:t>
            </a:r>
            <a:r>
              <a:rPr lang="ar-SA" sz="3200" b="1" dirty="0">
                <a:solidFill>
                  <a:schemeClr val="accent4">
                    <a:lumMod val="50000"/>
                  </a:schemeClr>
                </a:solidFill>
                <a:latin typeface="+mn-lt"/>
                <a:cs typeface="+mn-cs"/>
              </a:rPr>
              <a:t>ِ</a:t>
            </a:r>
            <a:r>
              <a:rPr lang="ar-EG" sz="3200" b="1" dirty="0">
                <a:solidFill>
                  <a:schemeClr val="accent4">
                    <a:lumMod val="50000"/>
                  </a:schemeClr>
                </a:solidFill>
                <a:latin typeface="+mn-lt"/>
                <a:cs typeface="+mn-cs"/>
              </a:rPr>
              <a:t>ت القوم ورجعوا </a:t>
            </a:r>
            <a:r>
              <a:rPr lang="ar-SA" sz="3200" b="1" dirty="0">
                <a:solidFill>
                  <a:schemeClr val="accent4">
                    <a:lumMod val="50000"/>
                  </a:schemeClr>
                </a:solidFill>
                <a:latin typeface="+mn-lt"/>
                <a:cs typeface="+mn-cs"/>
              </a:rPr>
              <a:t>إلى</a:t>
            </a:r>
            <a:r>
              <a:rPr lang="ar-EG" sz="3200" b="1" dirty="0">
                <a:solidFill>
                  <a:schemeClr val="accent4">
                    <a:lumMod val="50000"/>
                  </a:schemeClr>
                </a:solidFill>
                <a:latin typeface="+mn-lt"/>
                <a:cs typeface="+mn-cs"/>
              </a:rPr>
              <a:t> الحق وأسلموا على يديه</a:t>
            </a:r>
            <a:r>
              <a:rPr lang="ar-EG" sz="2000" b="1" dirty="0">
                <a:solidFill>
                  <a:schemeClr val="accent4">
                    <a:lumMod val="50000"/>
                  </a:schemeClr>
                </a:solidFill>
                <a:latin typeface="+mn-lt"/>
                <a:cs typeface="+mn-cs"/>
              </a:rPr>
              <a:t>.  </a:t>
            </a:r>
            <a:endParaRPr lang="en-US" sz="2000" b="1" dirty="0">
              <a:solidFill>
                <a:schemeClr val="accent4">
                  <a:lumMod val="50000"/>
                </a:schemeClr>
              </a:solidFill>
              <a:latin typeface="+mn-lt"/>
              <a:cs typeface="+mn-cs"/>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6</a:t>
            </a:fld>
            <a:endParaRPr lang="ar-SA"/>
          </a:p>
        </p:txBody>
      </p:sp>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6" name="مربع نص 5"/>
          <p:cNvSpPr txBox="1"/>
          <p:nvPr/>
        </p:nvSpPr>
        <p:spPr>
          <a:xfrm>
            <a:off x="6715140" y="1142984"/>
            <a:ext cx="1428760" cy="584775"/>
          </a:xfrm>
          <a:prstGeom prst="rect">
            <a:avLst/>
          </a:prstGeom>
          <a:noFill/>
        </p:spPr>
        <p:txBody>
          <a:bodyPr wrap="square" rtlCol="1">
            <a:prstTxWarp prst="textWave4">
              <a:avLst/>
            </a:prstTxWarp>
            <a:spAutoFit/>
          </a:bodyPr>
          <a:lstStyle/>
          <a:p>
            <a:r>
              <a:rPr lang="ar-SA" sz="3200" b="1" dirty="0" smtClean="0">
                <a:solidFill>
                  <a:srgbClr val="7030A0"/>
                </a:solidFill>
              </a:rPr>
              <a:t>الأسئلة</a:t>
            </a:r>
            <a:r>
              <a:rPr lang="ar-SA" sz="3200" b="1" dirty="0" smtClean="0">
                <a:solidFill>
                  <a:srgbClr val="FF0000"/>
                </a:solidFill>
              </a:rPr>
              <a:t> </a:t>
            </a:r>
            <a:endParaRPr lang="ar-SA" sz="3200" b="1" dirty="0">
              <a:solidFill>
                <a:srgbClr val="FF0000"/>
              </a:solidFill>
            </a:endParaRPr>
          </a:p>
        </p:txBody>
      </p:sp>
      <p:pic>
        <p:nvPicPr>
          <p:cNvPr id="7" name="صورة 6" descr="687871qrrgytbzvs.gif"/>
          <p:cNvPicPr>
            <a:picLocks noChangeAspect="1"/>
          </p:cNvPicPr>
          <p:nvPr/>
        </p:nvPicPr>
        <p:blipFill>
          <a:blip r:embed="rId3"/>
          <a:stretch>
            <a:fillRect/>
          </a:stretch>
        </p:blipFill>
        <p:spPr>
          <a:xfrm>
            <a:off x="8191500" y="785794"/>
            <a:ext cx="952500" cy="1971675"/>
          </a:xfrm>
          <a:prstGeom prst="rect">
            <a:avLst/>
          </a:prstGeom>
        </p:spPr>
      </p:pic>
      <p:sp>
        <p:nvSpPr>
          <p:cNvPr id="9" name="مربع نص 8"/>
          <p:cNvSpPr txBox="1"/>
          <p:nvPr/>
        </p:nvSpPr>
        <p:spPr>
          <a:xfrm>
            <a:off x="5929322" y="1857364"/>
            <a:ext cx="2428892" cy="523220"/>
          </a:xfrm>
          <a:prstGeom prst="rect">
            <a:avLst/>
          </a:prstGeom>
          <a:noFill/>
        </p:spPr>
        <p:txBody>
          <a:bodyPr wrap="square" rtlCol="1">
            <a:spAutoFit/>
          </a:bodyPr>
          <a:lstStyle/>
          <a:p>
            <a:r>
              <a:rPr lang="ar-SA" sz="2800" b="1" dirty="0" smtClean="0">
                <a:solidFill>
                  <a:srgbClr val="3333CC"/>
                </a:solidFill>
              </a:rPr>
              <a:t>س1أكملي الفراغ :</a:t>
            </a:r>
            <a:endParaRPr lang="ar-SA" sz="2800" b="1" dirty="0">
              <a:solidFill>
                <a:srgbClr val="3333CC"/>
              </a:solidFill>
            </a:endParaRPr>
          </a:p>
        </p:txBody>
      </p:sp>
      <p:sp>
        <p:nvSpPr>
          <p:cNvPr id="10" name="مربع نص 9"/>
          <p:cNvSpPr txBox="1"/>
          <p:nvPr/>
        </p:nvSpPr>
        <p:spPr>
          <a:xfrm>
            <a:off x="1071538" y="2571744"/>
            <a:ext cx="7786742" cy="954107"/>
          </a:xfrm>
          <a:prstGeom prst="rect">
            <a:avLst/>
          </a:prstGeom>
          <a:noFill/>
        </p:spPr>
        <p:txBody>
          <a:bodyPr wrap="square" rtlCol="1">
            <a:spAutoFit/>
          </a:bodyPr>
          <a:lstStyle/>
          <a:p>
            <a:r>
              <a:rPr lang="ar-SA" sz="2800" b="1" dirty="0" smtClean="0"/>
              <a:t>توحيد الربوبية هو : الإقرار بأن الله تعالى :</a:t>
            </a:r>
          </a:p>
          <a:p>
            <a:r>
              <a:rPr lang="ar-SA" sz="2800" b="1" dirty="0" smtClean="0"/>
              <a:t>رب كل شيءٍ </a:t>
            </a:r>
            <a:r>
              <a:rPr lang="ar-SA" sz="2800" b="1" dirty="0" err="1" smtClean="0"/>
              <a:t>و</a:t>
            </a:r>
            <a:r>
              <a:rPr lang="ar-SA" sz="2800" b="1" dirty="0" smtClean="0"/>
              <a:t> ......... و خالقه </a:t>
            </a:r>
            <a:r>
              <a:rPr lang="ar-SA" sz="2800" b="1" dirty="0" err="1" smtClean="0"/>
              <a:t>و</a:t>
            </a:r>
            <a:r>
              <a:rPr lang="ar-SA" sz="2800" b="1" dirty="0" smtClean="0"/>
              <a:t> ................</a:t>
            </a:r>
            <a:endParaRPr lang="ar-SA" sz="2800" b="1" dirty="0"/>
          </a:p>
        </p:txBody>
      </p:sp>
      <p:sp>
        <p:nvSpPr>
          <p:cNvPr id="11" name="مربع نص 10"/>
          <p:cNvSpPr txBox="1"/>
          <p:nvPr/>
        </p:nvSpPr>
        <p:spPr>
          <a:xfrm>
            <a:off x="6143636" y="3000372"/>
            <a:ext cx="857256" cy="523220"/>
          </a:xfrm>
          <a:prstGeom prst="rect">
            <a:avLst/>
          </a:prstGeom>
          <a:noFill/>
        </p:spPr>
        <p:txBody>
          <a:bodyPr wrap="square" rtlCol="1">
            <a:spAutoFit/>
          </a:bodyPr>
          <a:lstStyle/>
          <a:p>
            <a:r>
              <a:rPr lang="ar-SA" sz="2800" b="1" dirty="0" smtClean="0">
                <a:solidFill>
                  <a:srgbClr val="FF0000"/>
                </a:solidFill>
              </a:rPr>
              <a:t>مالكه </a:t>
            </a:r>
            <a:endParaRPr lang="ar-SA" sz="2800" b="1" dirty="0">
              <a:solidFill>
                <a:srgbClr val="FF0000"/>
              </a:solidFill>
            </a:endParaRPr>
          </a:p>
        </p:txBody>
      </p:sp>
      <p:sp>
        <p:nvSpPr>
          <p:cNvPr id="13" name="مربع نص 12"/>
          <p:cNvSpPr txBox="1"/>
          <p:nvPr/>
        </p:nvSpPr>
        <p:spPr>
          <a:xfrm>
            <a:off x="2857488" y="2928934"/>
            <a:ext cx="1928826" cy="523220"/>
          </a:xfrm>
          <a:prstGeom prst="rect">
            <a:avLst/>
          </a:prstGeom>
          <a:noFill/>
        </p:spPr>
        <p:txBody>
          <a:bodyPr wrap="square" rtlCol="1">
            <a:spAutoFit/>
          </a:bodyPr>
          <a:lstStyle/>
          <a:p>
            <a:r>
              <a:rPr lang="ar-SA" sz="2800" b="1" dirty="0" smtClean="0">
                <a:solidFill>
                  <a:srgbClr val="FF0000"/>
                </a:solidFill>
              </a:rPr>
              <a:t>رازقه </a:t>
            </a:r>
            <a:r>
              <a:rPr lang="ar-SA" sz="2800" b="1" dirty="0" err="1" smtClean="0">
                <a:solidFill>
                  <a:srgbClr val="FF0000"/>
                </a:solidFill>
              </a:rPr>
              <a:t>و</a:t>
            </a:r>
            <a:r>
              <a:rPr lang="ar-SA" sz="2800" b="1" dirty="0" smtClean="0">
                <a:solidFill>
                  <a:srgbClr val="FF0000"/>
                </a:solidFill>
              </a:rPr>
              <a:t> مدبره </a:t>
            </a:r>
            <a:endParaRPr lang="ar-SA" sz="2800" b="1" dirty="0">
              <a:solidFill>
                <a:srgbClr val="FF0000"/>
              </a:solidFill>
            </a:endParaRPr>
          </a:p>
        </p:txBody>
      </p:sp>
      <p:sp>
        <p:nvSpPr>
          <p:cNvPr id="14" name="مربع نص 13"/>
          <p:cNvSpPr txBox="1"/>
          <p:nvPr/>
        </p:nvSpPr>
        <p:spPr>
          <a:xfrm>
            <a:off x="285720" y="857232"/>
            <a:ext cx="3000396" cy="369332"/>
          </a:xfrm>
          <a:prstGeom prst="rect">
            <a:avLst/>
          </a:prstGeom>
          <a:noFill/>
        </p:spPr>
        <p:txBody>
          <a:bodyPr wrap="square" rtlCol="1">
            <a:spAutoFit/>
          </a:bodyPr>
          <a:lstStyle/>
          <a:p>
            <a:pPr algn="l"/>
            <a:r>
              <a:rPr lang="ar-SA" dirty="0" smtClean="0"/>
              <a:t>كتاب الطالبة صفحة12</a:t>
            </a:r>
            <a:endParaRPr lang="ar-SA" dirty="0"/>
          </a:p>
        </p:txBody>
      </p:sp>
      <p:sp>
        <p:nvSpPr>
          <p:cNvPr id="15" name="عنصر نائب لرقم الشريحة 14"/>
          <p:cNvSpPr>
            <a:spLocks noGrp="1"/>
          </p:cNvSpPr>
          <p:nvPr>
            <p:ph type="sldNum" sz="quarter" idx="12"/>
          </p:nvPr>
        </p:nvSpPr>
        <p:spPr/>
        <p:txBody>
          <a:bodyPr/>
          <a:lstStyle/>
          <a:p>
            <a:fld id="{0B34F065-1154-456A-91E3-76DE8E75E17B}" type="slidenum">
              <a:rPr lang="ar-SA" smtClean="0"/>
              <a:pPr/>
              <a:t>7</a:t>
            </a:fld>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Scale>
                                      <p:cBhvr>
                                        <p:cTn id="1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3"/>
                                        </p:tgtEl>
                                        <p:attrNameLst>
                                          <p:attrName>ppt_x</p:attrName>
                                          <p:attrName>ppt_y</p:attrName>
                                        </p:attrNameLst>
                                      </p:cBhvr>
                                    </p:animMotion>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6" name="مربع نص 5"/>
          <p:cNvSpPr txBox="1"/>
          <p:nvPr/>
        </p:nvSpPr>
        <p:spPr>
          <a:xfrm>
            <a:off x="6715140" y="1142984"/>
            <a:ext cx="1428760" cy="584775"/>
          </a:xfrm>
          <a:prstGeom prst="rect">
            <a:avLst/>
          </a:prstGeom>
          <a:noFill/>
        </p:spPr>
        <p:txBody>
          <a:bodyPr wrap="square" rtlCol="1">
            <a:prstTxWarp prst="textWave4">
              <a:avLst/>
            </a:prstTxWarp>
            <a:spAutoFit/>
          </a:bodyPr>
          <a:lstStyle/>
          <a:p>
            <a:r>
              <a:rPr lang="ar-SA" sz="3200" b="1" dirty="0" smtClean="0">
                <a:solidFill>
                  <a:srgbClr val="7030A0"/>
                </a:solidFill>
              </a:rPr>
              <a:t>الأسئلة</a:t>
            </a:r>
            <a:r>
              <a:rPr lang="ar-SA" sz="3200" b="1" dirty="0" smtClean="0">
                <a:solidFill>
                  <a:srgbClr val="FF0000"/>
                </a:solidFill>
              </a:rPr>
              <a:t> </a:t>
            </a:r>
            <a:endParaRPr lang="ar-SA" sz="3200" b="1" dirty="0">
              <a:solidFill>
                <a:srgbClr val="FF0000"/>
              </a:solidFill>
            </a:endParaRPr>
          </a:p>
        </p:txBody>
      </p:sp>
      <p:pic>
        <p:nvPicPr>
          <p:cNvPr id="7" name="صورة 6" descr="687871qrrgytbzvs.gif"/>
          <p:cNvPicPr>
            <a:picLocks noChangeAspect="1"/>
          </p:cNvPicPr>
          <p:nvPr/>
        </p:nvPicPr>
        <p:blipFill>
          <a:blip r:embed="rId3"/>
          <a:stretch>
            <a:fillRect/>
          </a:stretch>
        </p:blipFill>
        <p:spPr>
          <a:xfrm>
            <a:off x="8191500" y="785794"/>
            <a:ext cx="952500" cy="1971675"/>
          </a:xfrm>
          <a:prstGeom prst="rect">
            <a:avLst/>
          </a:prstGeom>
        </p:spPr>
      </p:pic>
      <p:sp>
        <p:nvSpPr>
          <p:cNvPr id="9" name="مربع نص 8"/>
          <p:cNvSpPr txBox="1"/>
          <p:nvPr/>
        </p:nvSpPr>
        <p:spPr>
          <a:xfrm>
            <a:off x="642910" y="1857364"/>
            <a:ext cx="7715304" cy="523220"/>
          </a:xfrm>
          <a:prstGeom prst="rect">
            <a:avLst/>
          </a:prstGeom>
          <a:noFill/>
        </p:spPr>
        <p:txBody>
          <a:bodyPr wrap="square" rtlCol="1">
            <a:spAutoFit/>
          </a:bodyPr>
          <a:lstStyle/>
          <a:p>
            <a:r>
              <a:rPr lang="ar-SA" sz="2800" b="1" dirty="0" smtClean="0">
                <a:solidFill>
                  <a:srgbClr val="C00000"/>
                </a:solidFill>
              </a:rPr>
              <a:t>س2ضعي أمام العمود (ب) ما يناسبه من العمود (أ):</a:t>
            </a:r>
            <a:endParaRPr lang="ar-SA" sz="2800" b="1" dirty="0">
              <a:solidFill>
                <a:srgbClr val="C00000"/>
              </a:solidFill>
            </a:endParaRPr>
          </a:p>
        </p:txBody>
      </p:sp>
      <p:pic>
        <p:nvPicPr>
          <p:cNvPr id="12" name="Picture 2" descr="C:\Documents and Settings\gogo\Desktop\New Folder (2)\icons2\hgh8892\blank_catalog.png"/>
          <p:cNvPicPr>
            <a:picLocks noChangeAspect="1" noChangeArrowheads="1"/>
          </p:cNvPicPr>
          <p:nvPr/>
        </p:nvPicPr>
        <p:blipFill>
          <a:blip r:embed="rId4"/>
          <a:srcRect/>
          <a:stretch>
            <a:fillRect/>
          </a:stretch>
        </p:blipFill>
        <p:spPr bwMode="auto">
          <a:xfrm>
            <a:off x="5000628" y="2571744"/>
            <a:ext cx="3857625" cy="3851273"/>
          </a:xfrm>
          <a:prstGeom prst="rect">
            <a:avLst/>
          </a:prstGeom>
          <a:noFill/>
          <a:ln w="9525">
            <a:noFill/>
            <a:miter lim="800000"/>
            <a:headEnd/>
            <a:tailEnd/>
          </a:ln>
        </p:spPr>
      </p:pic>
      <p:pic>
        <p:nvPicPr>
          <p:cNvPr id="14" name="Picture 2" descr="C:\Documents and Settings\gogo\Desktop\New Folder (2)\icons2\hgh8892\blank_catalog.png"/>
          <p:cNvPicPr>
            <a:picLocks noChangeAspect="1" noChangeArrowheads="1"/>
          </p:cNvPicPr>
          <p:nvPr/>
        </p:nvPicPr>
        <p:blipFill>
          <a:blip r:embed="rId4"/>
          <a:srcRect/>
          <a:stretch>
            <a:fillRect/>
          </a:stretch>
        </p:blipFill>
        <p:spPr bwMode="auto">
          <a:xfrm>
            <a:off x="0" y="2357430"/>
            <a:ext cx="5072063" cy="3857633"/>
          </a:xfrm>
          <a:prstGeom prst="rect">
            <a:avLst/>
          </a:prstGeom>
          <a:noFill/>
          <a:ln w="9525">
            <a:noFill/>
            <a:miter lim="800000"/>
            <a:headEnd/>
            <a:tailEnd/>
          </a:ln>
        </p:spPr>
      </p:pic>
      <p:sp>
        <p:nvSpPr>
          <p:cNvPr id="15" name="مربع نص 14"/>
          <p:cNvSpPr txBox="1"/>
          <p:nvPr/>
        </p:nvSpPr>
        <p:spPr>
          <a:xfrm>
            <a:off x="6858016" y="2071678"/>
            <a:ext cx="642938" cy="1108075"/>
          </a:xfrm>
          <a:prstGeom prst="rect">
            <a:avLst/>
          </a:prstGeom>
          <a:noFill/>
        </p:spPr>
        <p:txBody>
          <a:bodyPr>
            <a:spAutoFit/>
          </a:bodyPr>
          <a:lstStyle/>
          <a:p>
            <a:pPr algn="l" rtl="0" fontAlgn="auto">
              <a:spcBef>
                <a:spcPts val="0"/>
              </a:spcBef>
              <a:spcAft>
                <a:spcPts val="0"/>
              </a:spcAft>
              <a:defRPr/>
            </a:pPr>
            <a:r>
              <a:rPr lang="ar-EG" sz="6600" b="1" i="1" dirty="0">
                <a:effectLst>
                  <a:outerShdw blurRad="38100" dist="38100" dir="2700000" algn="tl">
                    <a:srgbClr val="000000">
                      <a:alpha val="43137"/>
                    </a:srgbClr>
                  </a:outerShdw>
                </a:effectLst>
                <a:latin typeface="+mn-lt"/>
                <a:cs typeface="+mn-cs"/>
              </a:rPr>
              <a:t>أ</a:t>
            </a:r>
            <a:endParaRPr lang="en-US" sz="6600" b="1" i="1" dirty="0">
              <a:effectLst>
                <a:outerShdw blurRad="38100" dist="38100" dir="2700000" algn="tl">
                  <a:srgbClr val="000000">
                    <a:alpha val="43137"/>
                  </a:srgbClr>
                </a:outerShdw>
              </a:effectLst>
              <a:latin typeface="+mn-lt"/>
              <a:cs typeface="+mn-cs"/>
            </a:endParaRPr>
          </a:p>
        </p:txBody>
      </p:sp>
      <p:sp>
        <p:nvSpPr>
          <p:cNvPr id="16" name="مربع نص 15"/>
          <p:cNvSpPr txBox="1"/>
          <p:nvPr/>
        </p:nvSpPr>
        <p:spPr>
          <a:xfrm>
            <a:off x="2500313" y="1857375"/>
            <a:ext cx="642937" cy="1016000"/>
          </a:xfrm>
          <a:prstGeom prst="rect">
            <a:avLst/>
          </a:prstGeom>
          <a:noFill/>
        </p:spPr>
        <p:txBody>
          <a:bodyPr>
            <a:spAutoFit/>
          </a:bodyPr>
          <a:lstStyle/>
          <a:p>
            <a:pPr algn="l" rtl="0" fontAlgn="auto">
              <a:spcBef>
                <a:spcPts val="0"/>
              </a:spcBef>
              <a:spcAft>
                <a:spcPts val="0"/>
              </a:spcAft>
              <a:defRPr/>
            </a:pPr>
            <a:r>
              <a:rPr lang="ar-EG" sz="6000" b="1" i="1" dirty="0">
                <a:effectLst>
                  <a:outerShdw blurRad="38100" dist="38100" dir="2700000" algn="tl">
                    <a:srgbClr val="000000">
                      <a:alpha val="43137"/>
                    </a:srgbClr>
                  </a:outerShdw>
                </a:effectLst>
                <a:latin typeface="+mn-lt"/>
                <a:cs typeface="+mn-cs"/>
              </a:rPr>
              <a:t>ب</a:t>
            </a:r>
            <a:endParaRPr lang="en-US" sz="6000" b="1" i="1" dirty="0">
              <a:effectLst>
                <a:outerShdw blurRad="38100" dist="38100" dir="2700000" algn="tl">
                  <a:srgbClr val="000000">
                    <a:alpha val="43137"/>
                  </a:srgbClr>
                </a:outerShdw>
              </a:effectLst>
              <a:latin typeface="+mn-lt"/>
              <a:cs typeface="+mn-cs"/>
            </a:endParaRPr>
          </a:p>
        </p:txBody>
      </p:sp>
      <p:sp>
        <p:nvSpPr>
          <p:cNvPr id="17" name="مربع نص 16"/>
          <p:cNvSpPr txBox="1"/>
          <p:nvPr/>
        </p:nvSpPr>
        <p:spPr>
          <a:xfrm>
            <a:off x="5429250" y="3243263"/>
            <a:ext cx="3786188" cy="523875"/>
          </a:xfrm>
          <a:prstGeom prst="rect">
            <a:avLst/>
          </a:prstGeom>
          <a:noFill/>
        </p:spPr>
        <p:txBody>
          <a:bodyPr>
            <a:spAutoFit/>
          </a:bodyPr>
          <a:lstStyle/>
          <a:p>
            <a:pPr algn="l" rtl="0" fontAlgn="auto">
              <a:spcBef>
                <a:spcPts val="0"/>
              </a:spcBef>
              <a:spcAft>
                <a:spcPts val="0"/>
              </a:spcAft>
              <a:defRPr/>
            </a:pPr>
            <a:r>
              <a:rPr lang="ar-EG" sz="2800" b="1" dirty="0">
                <a:latin typeface="+mn-lt"/>
                <a:cs typeface="+mn-cs"/>
              </a:rPr>
              <a:t>1</a:t>
            </a:r>
            <a:r>
              <a:rPr lang="ar-EG" sz="2800" b="1" dirty="0">
                <a:effectLst>
                  <a:outerShdw blurRad="38100" dist="38100" dir="2700000" algn="tl">
                    <a:srgbClr val="000000">
                      <a:alpha val="43137"/>
                    </a:srgbClr>
                  </a:outerShdw>
                </a:effectLst>
                <a:latin typeface="+mn-lt"/>
                <a:cs typeface="+mn-cs"/>
              </a:rPr>
              <a:t>- الكفار يقرون بالربوبية</a:t>
            </a:r>
            <a:r>
              <a:rPr lang="ar-EG" sz="2800" b="1" dirty="0">
                <a:latin typeface="+mn-lt"/>
                <a:cs typeface="+mn-cs"/>
              </a:rPr>
              <a:t>.</a:t>
            </a:r>
            <a:endParaRPr lang="en-US" sz="2800" b="1" dirty="0">
              <a:latin typeface="+mn-lt"/>
              <a:cs typeface="+mn-cs"/>
            </a:endParaRPr>
          </a:p>
        </p:txBody>
      </p:sp>
      <p:sp>
        <p:nvSpPr>
          <p:cNvPr id="18" name="مربع نص 17"/>
          <p:cNvSpPr txBox="1"/>
          <p:nvPr/>
        </p:nvSpPr>
        <p:spPr>
          <a:xfrm>
            <a:off x="5857875" y="4100513"/>
            <a:ext cx="2744788" cy="523875"/>
          </a:xfrm>
          <a:prstGeom prst="rect">
            <a:avLst/>
          </a:prstGeom>
          <a:noFill/>
        </p:spPr>
        <p:txBody>
          <a:bodyPr>
            <a:spAutoFit/>
          </a:bodyPr>
          <a:lstStyle/>
          <a:p>
            <a:pPr fontAlgn="auto">
              <a:spcBef>
                <a:spcPts val="0"/>
              </a:spcBef>
              <a:spcAft>
                <a:spcPts val="0"/>
              </a:spcAft>
              <a:defRPr/>
            </a:pPr>
            <a:r>
              <a:rPr lang="ar-EG" sz="2800" b="1" dirty="0">
                <a:effectLst>
                  <a:outerShdw blurRad="38100" dist="38100" dir="2700000" algn="tl">
                    <a:srgbClr val="000000">
                      <a:alpha val="43137"/>
                    </a:srgbClr>
                  </a:outerShdw>
                </a:effectLst>
                <a:latin typeface="+mn-lt"/>
                <a:cs typeface="+mn-cs"/>
              </a:rPr>
              <a:t>2-</a:t>
            </a:r>
            <a:r>
              <a:rPr lang="ar-SA" sz="2800" b="1" dirty="0">
                <a:effectLst>
                  <a:outerShdw blurRad="38100" dist="38100" dir="2700000" algn="tl">
                    <a:srgbClr val="000000">
                      <a:alpha val="43137"/>
                    </a:srgbClr>
                  </a:outerShdw>
                </a:effectLst>
                <a:latin typeface="+mn-lt"/>
                <a:cs typeface="+mn-cs"/>
              </a:rPr>
              <a:t> </a:t>
            </a:r>
            <a:r>
              <a:rPr lang="ar-EG" sz="2800" b="1" dirty="0">
                <a:effectLst>
                  <a:outerShdw blurRad="38100" dist="38100" dir="2700000" algn="tl">
                    <a:srgbClr val="000000">
                      <a:alpha val="43137"/>
                    </a:srgbClr>
                  </a:outerShdw>
                </a:effectLst>
                <a:latin typeface="+mn-lt"/>
                <a:cs typeface="+mn-cs"/>
              </a:rPr>
              <a:t>الله هو الخالق</a:t>
            </a:r>
            <a:r>
              <a:rPr lang="ar-SA" sz="2800" b="1" dirty="0">
                <a:effectLst>
                  <a:outerShdw blurRad="38100" dist="38100" dir="2700000" algn="tl">
                    <a:srgbClr val="000000">
                      <a:alpha val="43137"/>
                    </a:srgbClr>
                  </a:outerShdw>
                </a:effectLst>
                <a:latin typeface="+mn-lt"/>
                <a:cs typeface="+mn-cs"/>
              </a:rPr>
              <a:t>.</a:t>
            </a:r>
            <a:endParaRPr lang="en-US" sz="2800" b="1" dirty="0">
              <a:effectLst>
                <a:outerShdw blurRad="38100" dist="38100" dir="2700000" algn="tl">
                  <a:srgbClr val="000000">
                    <a:alpha val="43137"/>
                  </a:srgbClr>
                </a:outerShdw>
              </a:effectLst>
              <a:latin typeface="+mn-lt"/>
              <a:cs typeface="+mn-cs"/>
            </a:endParaRPr>
          </a:p>
        </p:txBody>
      </p:sp>
      <p:sp>
        <p:nvSpPr>
          <p:cNvPr id="19" name="مربع نص 18"/>
          <p:cNvSpPr txBox="1"/>
          <p:nvPr/>
        </p:nvSpPr>
        <p:spPr>
          <a:xfrm>
            <a:off x="5572125" y="5029200"/>
            <a:ext cx="3028950" cy="523875"/>
          </a:xfrm>
          <a:prstGeom prst="rect">
            <a:avLst/>
          </a:prstGeom>
          <a:noFill/>
        </p:spPr>
        <p:txBody>
          <a:bodyPr>
            <a:spAutoFit/>
          </a:bodyPr>
          <a:lstStyle/>
          <a:p>
            <a:pPr rtl="0" fontAlgn="auto">
              <a:spcBef>
                <a:spcPts val="0"/>
              </a:spcBef>
              <a:spcAft>
                <a:spcPts val="0"/>
              </a:spcAft>
              <a:defRPr/>
            </a:pPr>
            <a:r>
              <a:rPr lang="ar-EG" sz="2800" b="1" dirty="0">
                <a:effectLst>
                  <a:outerShdw blurRad="38100" dist="38100" dir="2700000" algn="tl">
                    <a:srgbClr val="000000">
                      <a:alpha val="43137"/>
                    </a:srgbClr>
                  </a:outerShdw>
                </a:effectLst>
                <a:latin typeface="+mn-lt"/>
                <a:cs typeface="+mn-cs"/>
              </a:rPr>
              <a:t>3-</a:t>
            </a:r>
            <a:r>
              <a:rPr lang="ar-SA" sz="2800" b="1" dirty="0">
                <a:effectLst>
                  <a:outerShdw blurRad="38100" dist="38100" dir="2700000" algn="tl">
                    <a:srgbClr val="000000">
                      <a:alpha val="43137"/>
                    </a:srgbClr>
                  </a:outerShdw>
                </a:effectLst>
                <a:latin typeface="+mn-lt"/>
                <a:cs typeface="+mn-cs"/>
              </a:rPr>
              <a:t> </a:t>
            </a:r>
            <a:r>
              <a:rPr lang="ar-EG" sz="2800" b="1" dirty="0">
                <a:effectLst>
                  <a:outerShdw blurRad="38100" dist="38100" dir="2700000" algn="tl">
                    <a:srgbClr val="000000">
                      <a:alpha val="43137"/>
                    </a:srgbClr>
                  </a:outerShdw>
                </a:effectLst>
                <a:latin typeface="+mn-lt"/>
                <a:cs typeface="+mn-cs"/>
              </a:rPr>
              <a:t>الله هو المالك.</a:t>
            </a:r>
            <a:endParaRPr lang="en-US" sz="2800" b="1" dirty="0">
              <a:effectLst>
                <a:outerShdw blurRad="38100" dist="38100" dir="2700000" algn="tl">
                  <a:srgbClr val="000000">
                    <a:alpha val="43137"/>
                  </a:srgbClr>
                </a:outerShdw>
              </a:effectLst>
              <a:latin typeface="+mn-lt"/>
              <a:cs typeface="+mn-cs"/>
            </a:endParaRPr>
          </a:p>
        </p:txBody>
      </p:sp>
      <p:sp>
        <p:nvSpPr>
          <p:cNvPr id="20" name="مربع نص 19"/>
          <p:cNvSpPr txBox="1">
            <a:spLocks noChangeArrowheads="1"/>
          </p:cNvSpPr>
          <p:nvPr/>
        </p:nvSpPr>
        <p:spPr bwMode="auto">
          <a:xfrm>
            <a:off x="714375" y="2757488"/>
            <a:ext cx="4071938" cy="1200150"/>
          </a:xfrm>
          <a:prstGeom prst="rect">
            <a:avLst/>
          </a:prstGeom>
          <a:noFill/>
          <a:ln w="9525">
            <a:noFill/>
            <a:miter lim="800000"/>
            <a:headEnd/>
            <a:tailEnd/>
          </a:ln>
        </p:spPr>
        <p:txBody>
          <a:bodyPr>
            <a:spAutoFit/>
          </a:bodyPr>
          <a:lstStyle/>
          <a:p>
            <a:r>
              <a:rPr lang="ar-EG" sz="2400" b="1" dirty="0">
                <a:latin typeface="Calibri" pitchFamily="34" charset="0"/>
              </a:rPr>
              <a:t>( </a:t>
            </a:r>
            <a:r>
              <a:rPr lang="ar-SA" sz="2400" b="1" dirty="0">
                <a:latin typeface="Calibri" pitchFamily="34" charset="0"/>
              </a:rPr>
              <a:t> </a:t>
            </a:r>
            <a:r>
              <a:rPr lang="ar-EG" sz="2400" b="1" dirty="0">
                <a:latin typeface="Calibri" pitchFamily="34" charset="0"/>
              </a:rPr>
              <a:t>)</a:t>
            </a:r>
            <a:r>
              <a:rPr lang="ar-SA" sz="2400" b="1" dirty="0">
                <a:latin typeface="Calibri" pitchFamily="34" charset="0"/>
              </a:rPr>
              <a:t> </a:t>
            </a:r>
            <a:r>
              <a:rPr lang="ar-EG" sz="2400" b="1" dirty="0">
                <a:latin typeface="Calibri" pitchFamily="34" charset="0"/>
              </a:rPr>
              <a:t>الدليل قوله تعالى:</a:t>
            </a:r>
            <a:r>
              <a:rPr lang="ar-SA" sz="2400" b="1" dirty="0">
                <a:latin typeface="Calibri" pitchFamily="34" charset="0"/>
              </a:rPr>
              <a:t> ”</a:t>
            </a:r>
            <a:r>
              <a:rPr lang="ar-SA" sz="2400" b="1" dirty="0">
                <a:solidFill>
                  <a:srgbClr val="7030A0"/>
                </a:solidFill>
                <a:latin typeface="Calibri" pitchFamily="34" charset="0"/>
              </a:rPr>
              <a:t>وَلَئِن سَأَلْتَهُم مَّنْ خَلَقَ السَّمَاوَاتِ وَالأرض لَيَقُولُن</a:t>
            </a:r>
            <a:r>
              <a:rPr lang="ar-EG" sz="2400" b="1" dirty="0">
                <a:solidFill>
                  <a:srgbClr val="7030A0"/>
                </a:solidFill>
                <a:latin typeface="Calibri" pitchFamily="34" charset="0"/>
              </a:rPr>
              <a:t> الله</a:t>
            </a:r>
            <a:r>
              <a:rPr lang="ar-SA" sz="2400" b="1" dirty="0">
                <a:solidFill>
                  <a:srgbClr val="7030A0"/>
                </a:solidFill>
                <a:latin typeface="Calibri" pitchFamily="34" charset="0"/>
              </a:rPr>
              <a:t>َّ</a:t>
            </a:r>
            <a:r>
              <a:rPr lang="ar-SA" sz="2400" b="1" dirty="0">
                <a:latin typeface="Calibri" pitchFamily="34" charset="0"/>
              </a:rPr>
              <a:t>“ </a:t>
            </a:r>
            <a:r>
              <a:rPr lang="ar-EG" sz="1400" b="1" dirty="0">
                <a:latin typeface="Calibri" pitchFamily="34" charset="0"/>
              </a:rPr>
              <a:t>سورة لقمان </a:t>
            </a:r>
            <a:r>
              <a:rPr lang="ar-EG" sz="1400" b="1" dirty="0" err="1">
                <a:latin typeface="Calibri" pitchFamily="34" charset="0"/>
              </a:rPr>
              <a:t>آيه</a:t>
            </a:r>
            <a:r>
              <a:rPr lang="ar-EG" sz="1400" b="1" dirty="0">
                <a:latin typeface="Calibri" pitchFamily="34" charset="0"/>
              </a:rPr>
              <a:t> 25</a:t>
            </a:r>
            <a:endParaRPr lang="en-US" sz="2400" b="1" dirty="0">
              <a:latin typeface="Calibri" pitchFamily="34" charset="0"/>
            </a:endParaRPr>
          </a:p>
        </p:txBody>
      </p:sp>
      <p:sp>
        <p:nvSpPr>
          <p:cNvPr id="21" name="مربع نص 20"/>
          <p:cNvSpPr txBox="1">
            <a:spLocks noChangeArrowheads="1"/>
          </p:cNvSpPr>
          <p:nvPr/>
        </p:nvSpPr>
        <p:spPr bwMode="auto">
          <a:xfrm>
            <a:off x="785813" y="3929063"/>
            <a:ext cx="4000500" cy="831850"/>
          </a:xfrm>
          <a:prstGeom prst="rect">
            <a:avLst/>
          </a:prstGeom>
          <a:noFill/>
          <a:ln w="9525">
            <a:noFill/>
            <a:miter lim="800000"/>
            <a:headEnd/>
            <a:tailEnd/>
          </a:ln>
        </p:spPr>
        <p:txBody>
          <a:bodyPr>
            <a:spAutoFit/>
          </a:bodyPr>
          <a:lstStyle/>
          <a:p>
            <a:r>
              <a:rPr lang="ar-EG" sz="2400" b="1">
                <a:latin typeface="Calibri" pitchFamily="34" charset="0"/>
              </a:rPr>
              <a:t>( </a:t>
            </a:r>
            <a:r>
              <a:rPr lang="ar-SA" sz="2400" b="1">
                <a:latin typeface="Calibri" pitchFamily="34" charset="0"/>
              </a:rPr>
              <a:t> </a:t>
            </a:r>
            <a:r>
              <a:rPr lang="ar-EG" sz="2400" b="1">
                <a:latin typeface="Calibri" pitchFamily="34" charset="0"/>
              </a:rPr>
              <a:t>)</a:t>
            </a:r>
            <a:r>
              <a:rPr lang="en-US" sz="2400" b="1">
                <a:latin typeface="Calibri" pitchFamily="34" charset="0"/>
              </a:rPr>
              <a:t> </a:t>
            </a:r>
            <a:r>
              <a:rPr lang="ar-EG" sz="2400" b="1">
                <a:latin typeface="Calibri" pitchFamily="34" charset="0"/>
              </a:rPr>
              <a:t>الدليل قوله تعالى: </a:t>
            </a:r>
            <a:r>
              <a:rPr lang="ar-SA" sz="2400" b="1">
                <a:latin typeface="Calibri" pitchFamily="34" charset="0"/>
              </a:rPr>
              <a:t>”</a:t>
            </a:r>
            <a:r>
              <a:rPr lang="ar-SA" sz="2400" b="1">
                <a:solidFill>
                  <a:srgbClr val="7030A0"/>
                </a:solidFill>
                <a:latin typeface="Calibri" pitchFamily="34" charset="0"/>
              </a:rPr>
              <a:t>قُلِ اللَّهُمَّ مَالِكَ الْمُلْكِ</a:t>
            </a:r>
            <a:r>
              <a:rPr lang="ar-SA" sz="2400" b="1">
                <a:latin typeface="Calibri" pitchFamily="34" charset="0"/>
              </a:rPr>
              <a:t>“ </a:t>
            </a:r>
            <a:r>
              <a:rPr lang="ar-EG" sz="1400" b="1">
                <a:latin typeface="Calibri" pitchFamily="34" charset="0"/>
              </a:rPr>
              <a:t>سورة آل عمران آيه26</a:t>
            </a:r>
            <a:r>
              <a:rPr lang="ar-SA" sz="2400" b="1">
                <a:latin typeface="Calibri" pitchFamily="34" charset="0"/>
              </a:rPr>
              <a:t> </a:t>
            </a:r>
            <a:endParaRPr lang="en-US" sz="2400" b="1">
              <a:latin typeface="Calibri" pitchFamily="34" charset="0"/>
            </a:endParaRPr>
          </a:p>
        </p:txBody>
      </p:sp>
      <p:sp>
        <p:nvSpPr>
          <p:cNvPr id="22" name="مربع نص 21"/>
          <p:cNvSpPr txBox="1">
            <a:spLocks noChangeArrowheads="1"/>
          </p:cNvSpPr>
          <p:nvPr/>
        </p:nvSpPr>
        <p:spPr bwMode="auto">
          <a:xfrm>
            <a:off x="1071563" y="5000625"/>
            <a:ext cx="3714750" cy="830263"/>
          </a:xfrm>
          <a:prstGeom prst="rect">
            <a:avLst/>
          </a:prstGeom>
          <a:noFill/>
          <a:ln w="9525">
            <a:noFill/>
            <a:miter lim="800000"/>
            <a:headEnd/>
            <a:tailEnd/>
          </a:ln>
        </p:spPr>
        <p:txBody>
          <a:bodyPr>
            <a:spAutoFit/>
          </a:bodyPr>
          <a:lstStyle/>
          <a:p>
            <a:r>
              <a:rPr lang="ar-EG" sz="2400" b="1">
                <a:latin typeface="Calibri" pitchFamily="34" charset="0"/>
              </a:rPr>
              <a:t>( </a:t>
            </a:r>
            <a:r>
              <a:rPr lang="en-US" sz="2400" b="1">
                <a:latin typeface="Calibri" pitchFamily="34" charset="0"/>
              </a:rPr>
              <a:t> </a:t>
            </a:r>
            <a:r>
              <a:rPr lang="ar-EG" sz="2400" b="1">
                <a:latin typeface="Calibri" pitchFamily="34" charset="0"/>
              </a:rPr>
              <a:t>)</a:t>
            </a:r>
            <a:r>
              <a:rPr lang="en-US" sz="2400" b="1">
                <a:latin typeface="Calibri" pitchFamily="34" charset="0"/>
              </a:rPr>
              <a:t> </a:t>
            </a:r>
            <a:r>
              <a:rPr lang="ar-EG" sz="2400" b="1">
                <a:latin typeface="Calibri" pitchFamily="34" charset="0"/>
              </a:rPr>
              <a:t>الدليل قوله تعالى:              </a:t>
            </a:r>
            <a:r>
              <a:rPr lang="ar-SA" sz="2400" b="1">
                <a:latin typeface="Calibri" pitchFamily="34" charset="0"/>
              </a:rPr>
              <a:t>”</a:t>
            </a:r>
            <a:r>
              <a:rPr lang="ar-SA" sz="2400" b="1">
                <a:solidFill>
                  <a:srgbClr val="7030A0"/>
                </a:solidFill>
                <a:latin typeface="Calibri" pitchFamily="34" charset="0"/>
              </a:rPr>
              <a:t>اللَّهُ خَالِقُ كُلِّ شَيْءٍ</a:t>
            </a:r>
            <a:r>
              <a:rPr lang="ar-SA" sz="2400" b="1">
                <a:latin typeface="Calibri" pitchFamily="34" charset="0"/>
              </a:rPr>
              <a:t>” </a:t>
            </a:r>
            <a:r>
              <a:rPr lang="ar-EG" sz="1400" b="1">
                <a:latin typeface="Calibri" pitchFamily="34" charset="0"/>
              </a:rPr>
              <a:t>سورة الزمر آيه62</a:t>
            </a:r>
            <a:endParaRPr lang="en-US" sz="1400" b="1">
              <a:latin typeface="Calibri" pitchFamily="34" charset="0"/>
            </a:endParaRPr>
          </a:p>
        </p:txBody>
      </p:sp>
      <p:sp>
        <p:nvSpPr>
          <p:cNvPr id="23" name="مربع نص 22"/>
          <p:cNvSpPr txBox="1">
            <a:spLocks noChangeArrowheads="1"/>
          </p:cNvSpPr>
          <p:nvPr/>
        </p:nvSpPr>
        <p:spPr bwMode="auto">
          <a:xfrm>
            <a:off x="4286250" y="2762250"/>
            <a:ext cx="357188" cy="523875"/>
          </a:xfrm>
          <a:prstGeom prst="rect">
            <a:avLst/>
          </a:prstGeom>
          <a:noFill/>
          <a:ln w="9525">
            <a:noFill/>
            <a:miter lim="800000"/>
            <a:headEnd/>
            <a:tailEnd/>
          </a:ln>
        </p:spPr>
        <p:txBody>
          <a:bodyPr>
            <a:spAutoFit/>
          </a:bodyPr>
          <a:lstStyle/>
          <a:p>
            <a:pPr algn="l" rtl="0"/>
            <a:r>
              <a:rPr lang="ar-EG" sz="2800" b="1" dirty="0">
                <a:solidFill>
                  <a:srgbClr val="FF0000"/>
                </a:solidFill>
                <a:latin typeface="Calibri" pitchFamily="34" charset="0"/>
              </a:rPr>
              <a:t>1</a:t>
            </a:r>
            <a:endParaRPr lang="en-US" sz="2800" b="1" dirty="0">
              <a:solidFill>
                <a:srgbClr val="FF0000"/>
              </a:solidFill>
              <a:latin typeface="Calibri" pitchFamily="34" charset="0"/>
            </a:endParaRPr>
          </a:p>
        </p:txBody>
      </p:sp>
      <p:sp>
        <p:nvSpPr>
          <p:cNvPr id="24" name="مربع نص 23"/>
          <p:cNvSpPr txBox="1">
            <a:spLocks noChangeArrowheads="1"/>
          </p:cNvSpPr>
          <p:nvPr/>
        </p:nvSpPr>
        <p:spPr bwMode="auto">
          <a:xfrm>
            <a:off x="4286250" y="3960813"/>
            <a:ext cx="357188" cy="523875"/>
          </a:xfrm>
          <a:prstGeom prst="rect">
            <a:avLst/>
          </a:prstGeom>
          <a:noFill/>
          <a:ln w="9525">
            <a:noFill/>
            <a:miter lim="800000"/>
            <a:headEnd/>
            <a:tailEnd/>
          </a:ln>
        </p:spPr>
        <p:txBody>
          <a:bodyPr>
            <a:spAutoFit/>
          </a:bodyPr>
          <a:lstStyle/>
          <a:p>
            <a:pPr algn="l" rtl="0"/>
            <a:r>
              <a:rPr lang="ar-EG" sz="2800" b="1" dirty="0">
                <a:solidFill>
                  <a:srgbClr val="FF0000"/>
                </a:solidFill>
                <a:latin typeface="Calibri" pitchFamily="34" charset="0"/>
              </a:rPr>
              <a:t>3</a:t>
            </a:r>
            <a:endParaRPr lang="en-US" sz="2800" b="1" dirty="0">
              <a:solidFill>
                <a:srgbClr val="FF0000"/>
              </a:solidFill>
              <a:latin typeface="Calibri" pitchFamily="34" charset="0"/>
            </a:endParaRPr>
          </a:p>
        </p:txBody>
      </p:sp>
      <p:sp>
        <p:nvSpPr>
          <p:cNvPr id="25" name="مربع نص 24"/>
          <p:cNvSpPr txBox="1">
            <a:spLocks noChangeArrowheads="1"/>
          </p:cNvSpPr>
          <p:nvPr/>
        </p:nvSpPr>
        <p:spPr bwMode="auto">
          <a:xfrm>
            <a:off x="4286250" y="5000625"/>
            <a:ext cx="357188" cy="523875"/>
          </a:xfrm>
          <a:prstGeom prst="rect">
            <a:avLst/>
          </a:prstGeom>
          <a:noFill/>
          <a:ln w="9525">
            <a:noFill/>
            <a:miter lim="800000"/>
            <a:headEnd/>
            <a:tailEnd/>
          </a:ln>
        </p:spPr>
        <p:txBody>
          <a:bodyPr>
            <a:spAutoFit/>
          </a:bodyPr>
          <a:lstStyle/>
          <a:p>
            <a:pPr algn="l" rtl="0"/>
            <a:r>
              <a:rPr lang="ar-EG" sz="2800" b="1" dirty="0">
                <a:solidFill>
                  <a:srgbClr val="FF0000"/>
                </a:solidFill>
                <a:latin typeface="Calibri" pitchFamily="34" charset="0"/>
              </a:rPr>
              <a:t>2</a:t>
            </a:r>
            <a:endParaRPr lang="en-US" sz="2800" b="1" dirty="0">
              <a:solidFill>
                <a:srgbClr val="FF0000"/>
              </a:solidFill>
              <a:latin typeface="Calibri" pitchFamily="34" charset="0"/>
            </a:endParaRPr>
          </a:p>
        </p:txBody>
      </p:sp>
      <p:sp>
        <p:nvSpPr>
          <p:cNvPr id="26" name="مربع نص 25"/>
          <p:cNvSpPr txBox="1"/>
          <p:nvPr/>
        </p:nvSpPr>
        <p:spPr>
          <a:xfrm>
            <a:off x="285720" y="857232"/>
            <a:ext cx="3000396" cy="369332"/>
          </a:xfrm>
          <a:prstGeom prst="rect">
            <a:avLst/>
          </a:prstGeom>
          <a:noFill/>
        </p:spPr>
        <p:txBody>
          <a:bodyPr wrap="square" rtlCol="1">
            <a:spAutoFit/>
          </a:bodyPr>
          <a:lstStyle/>
          <a:p>
            <a:pPr algn="l"/>
            <a:r>
              <a:rPr lang="ar-SA" dirty="0" smtClean="0"/>
              <a:t>كتاب الطالبة صفحة12</a:t>
            </a:r>
            <a:endParaRPr lang="ar-SA" dirty="0"/>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8</a:t>
            </a:fld>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Scale>
                                      <p:cBhvr>
                                        <p:cTn id="14"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4"/>
                                        </p:tgtEl>
                                        <p:attrNameLst>
                                          <p:attrName>ppt_x</p:attrName>
                                          <p:attrName>ppt_y</p:attrName>
                                        </p:attrNameLst>
                                      </p:cBhvr>
                                    </p:animMotion>
                                    <p:animEffect transition="in" filter="fade">
                                      <p:cBhvr>
                                        <p:cTn id="16" dur="10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Scale>
                                      <p:cBhvr>
                                        <p:cTn id="2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5"/>
                                        </p:tgtEl>
                                        <p:attrNameLst>
                                          <p:attrName>ppt_x</p:attrName>
                                          <p:attrName>ppt_y</p:attrName>
                                        </p:attrNameLst>
                                      </p:cBhvr>
                                    </p:animMotion>
                                    <p:animEffect transition="in" filter="fade">
                                      <p:cBhvr>
                                        <p:cTn id="2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cute6.gif"/>
          <p:cNvPicPr>
            <a:picLocks noChangeAspect="1"/>
          </p:cNvPicPr>
          <p:nvPr/>
        </p:nvPicPr>
        <p:blipFill>
          <a:blip r:embed="rId2"/>
          <a:stretch>
            <a:fillRect/>
          </a:stretch>
        </p:blipFill>
        <p:spPr>
          <a:xfrm>
            <a:off x="0" y="0"/>
            <a:ext cx="9144000" cy="6858000"/>
          </a:xfrm>
          <a:prstGeom prst="rect">
            <a:avLst/>
          </a:prstGeom>
        </p:spPr>
      </p:pic>
      <p:sp>
        <p:nvSpPr>
          <p:cNvPr id="6" name="مربع نص 5"/>
          <p:cNvSpPr txBox="1"/>
          <p:nvPr/>
        </p:nvSpPr>
        <p:spPr>
          <a:xfrm>
            <a:off x="6715140" y="1142984"/>
            <a:ext cx="1428760" cy="584775"/>
          </a:xfrm>
          <a:prstGeom prst="rect">
            <a:avLst/>
          </a:prstGeom>
          <a:noFill/>
        </p:spPr>
        <p:txBody>
          <a:bodyPr wrap="square" rtlCol="1">
            <a:prstTxWarp prst="textWave4">
              <a:avLst/>
            </a:prstTxWarp>
            <a:spAutoFit/>
          </a:bodyPr>
          <a:lstStyle/>
          <a:p>
            <a:r>
              <a:rPr lang="ar-SA" sz="3200" b="1" dirty="0" smtClean="0">
                <a:solidFill>
                  <a:srgbClr val="7030A0"/>
                </a:solidFill>
              </a:rPr>
              <a:t>نشاط2</a:t>
            </a:r>
            <a:r>
              <a:rPr lang="ar-SA" sz="3200" b="1" dirty="0" smtClean="0">
                <a:solidFill>
                  <a:srgbClr val="FF0000"/>
                </a:solidFill>
              </a:rPr>
              <a:t> </a:t>
            </a:r>
            <a:endParaRPr lang="ar-SA" sz="3200" b="1" dirty="0">
              <a:solidFill>
                <a:srgbClr val="FF0000"/>
              </a:solidFill>
            </a:endParaRPr>
          </a:p>
        </p:txBody>
      </p:sp>
      <p:pic>
        <p:nvPicPr>
          <p:cNvPr id="7" name="صورة 6" descr="687871qrrgytbzvs.gif"/>
          <p:cNvPicPr>
            <a:picLocks noChangeAspect="1"/>
          </p:cNvPicPr>
          <p:nvPr/>
        </p:nvPicPr>
        <p:blipFill>
          <a:blip r:embed="rId3"/>
          <a:stretch>
            <a:fillRect/>
          </a:stretch>
        </p:blipFill>
        <p:spPr>
          <a:xfrm>
            <a:off x="8191500" y="785794"/>
            <a:ext cx="952500" cy="1971675"/>
          </a:xfrm>
          <a:prstGeom prst="rect">
            <a:avLst/>
          </a:prstGeom>
        </p:spPr>
      </p:pic>
      <p:sp>
        <p:nvSpPr>
          <p:cNvPr id="14" name="مربع نص 13"/>
          <p:cNvSpPr txBox="1"/>
          <p:nvPr/>
        </p:nvSpPr>
        <p:spPr>
          <a:xfrm>
            <a:off x="285720" y="857232"/>
            <a:ext cx="3000396" cy="369332"/>
          </a:xfrm>
          <a:prstGeom prst="rect">
            <a:avLst/>
          </a:prstGeom>
          <a:noFill/>
        </p:spPr>
        <p:txBody>
          <a:bodyPr wrap="square" rtlCol="1">
            <a:spAutoFit/>
          </a:bodyPr>
          <a:lstStyle/>
          <a:p>
            <a:pPr algn="l"/>
            <a:r>
              <a:rPr lang="ar-SA" dirty="0" smtClean="0"/>
              <a:t>كتاب النشاط صفحة11</a:t>
            </a:r>
            <a:endParaRPr lang="ar-SA" dirty="0"/>
          </a:p>
        </p:txBody>
      </p:sp>
      <p:sp>
        <p:nvSpPr>
          <p:cNvPr id="12" name="سحابة 11"/>
          <p:cNvSpPr/>
          <p:nvPr/>
        </p:nvSpPr>
        <p:spPr>
          <a:xfrm>
            <a:off x="4643438" y="2428875"/>
            <a:ext cx="4000500" cy="4071938"/>
          </a:xfrm>
          <a:prstGeom prst="cloud">
            <a:avLst/>
          </a:prstGeom>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en-US" b="1"/>
          </a:p>
        </p:txBody>
      </p:sp>
      <p:sp>
        <p:nvSpPr>
          <p:cNvPr id="15" name="مربع نص 14"/>
          <p:cNvSpPr txBox="1"/>
          <p:nvPr/>
        </p:nvSpPr>
        <p:spPr>
          <a:xfrm>
            <a:off x="4714875" y="3929063"/>
            <a:ext cx="3429000" cy="2246312"/>
          </a:xfrm>
          <a:prstGeom prst="rect">
            <a:avLst/>
          </a:prstGeom>
          <a:noFill/>
        </p:spPr>
        <p:txBody>
          <a:bodyPr>
            <a:spAutoFit/>
          </a:bodyPr>
          <a:lstStyle/>
          <a:p>
            <a:pPr algn="ctr" fontAlgn="auto">
              <a:spcBef>
                <a:spcPts val="0"/>
              </a:spcBef>
              <a:spcAft>
                <a:spcPts val="0"/>
              </a:spcAft>
              <a:defRPr/>
            </a:pPr>
            <a:r>
              <a:rPr lang="ar-EG" sz="2800" b="1" u="sng" dirty="0">
                <a:solidFill>
                  <a:schemeClr val="bg1"/>
                </a:solidFill>
                <a:effectLst>
                  <a:outerShdw blurRad="38100" dist="38100" dir="2700000" algn="tl">
                    <a:srgbClr val="000000">
                      <a:alpha val="43137"/>
                    </a:srgbClr>
                  </a:outerShdw>
                </a:effectLst>
                <a:latin typeface="+mn-lt"/>
                <a:cs typeface="+mn-cs"/>
              </a:rPr>
              <a:t>على بن </a:t>
            </a:r>
            <a:r>
              <a:rPr lang="ar-EG" sz="2800" b="1" u="sng" dirty="0" err="1">
                <a:solidFill>
                  <a:schemeClr val="bg1"/>
                </a:solidFill>
                <a:effectLst>
                  <a:outerShdw blurRad="38100" dist="38100" dir="2700000" algn="tl">
                    <a:srgbClr val="000000">
                      <a:alpha val="43137"/>
                    </a:srgbClr>
                  </a:outerShdw>
                </a:effectLst>
                <a:latin typeface="+mn-lt"/>
                <a:cs typeface="+mn-cs"/>
              </a:rPr>
              <a:t>ابى</a:t>
            </a:r>
            <a:r>
              <a:rPr lang="ar-EG" sz="2800" b="1" u="sng" dirty="0">
                <a:solidFill>
                  <a:schemeClr val="bg1"/>
                </a:solidFill>
                <a:effectLst>
                  <a:outerShdw blurRad="38100" dist="38100" dir="2700000" algn="tl">
                    <a:srgbClr val="000000">
                      <a:alpha val="43137"/>
                    </a:srgbClr>
                  </a:outerShdw>
                </a:effectLst>
                <a:latin typeface="+mn-lt"/>
                <a:cs typeface="+mn-cs"/>
              </a:rPr>
              <a:t> طالب:</a:t>
            </a:r>
            <a:r>
              <a:rPr lang="ar-EG" sz="2800" b="1" dirty="0">
                <a:latin typeface="+mn-lt"/>
                <a:cs typeface="+mn-cs"/>
              </a:rPr>
              <a:t>يعتقد بأن الله هو الخالق الرازق المدبر، ولكنه  مات على التوحيد. وقد أخبر   النبي أنه من أهل الجنة.  </a:t>
            </a:r>
            <a:endParaRPr lang="en-US" sz="2800" b="1" dirty="0">
              <a:latin typeface="+mn-lt"/>
              <a:cs typeface="+mn-cs"/>
            </a:endParaRPr>
          </a:p>
        </p:txBody>
      </p:sp>
      <p:sp>
        <p:nvSpPr>
          <p:cNvPr id="16" name="سحابة 15"/>
          <p:cNvSpPr/>
          <p:nvPr/>
        </p:nvSpPr>
        <p:spPr>
          <a:xfrm>
            <a:off x="428625" y="2428875"/>
            <a:ext cx="4143375" cy="4071938"/>
          </a:xfrm>
          <a:prstGeom prst="cloud">
            <a:avLst/>
          </a:prstGeom>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en-US" b="1"/>
          </a:p>
        </p:txBody>
      </p:sp>
      <p:sp>
        <p:nvSpPr>
          <p:cNvPr id="17" name="مربع نص 16"/>
          <p:cNvSpPr txBox="1"/>
          <p:nvPr/>
        </p:nvSpPr>
        <p:spPr>
          <a:xfrm>
            <a:off x="642938" y="3714750"/>
            <a:ext cx="3500437" cy="1816100"/>
          </a:xfrm>
          <a:prstGeom prst="rect">
            <a:avLst/>
          </a:prstGeom>
          <a:noFill/>
        </p:spPr>
        <p:txBody>
          <a:bodyPr>
            <a:spAutoFit/>
          </a:bodyPr>
          <a:lstStyle/>
          <a:p>
            <a:pPr algn="ctr" fontAlgn="auto">
              <a:spcBef>
                <a:spcPts val="0"/>
              </a:spcBef>
              <a:spcAft>
                <a:spcPts val="0"/>
              </a:spcAft>
              <a:defRPr/>
            </a:pPr>
            <a:r>
              <a:rPr lang="ar-EG" sz="2800" b="1" u="sng" dirty="0" err="1">
                <a:solidFill>
                  <a:schemeClr val="bg1"/>
                </a:solidFill>
                <a:effectLst>
                  <a:outerShdw blurRad="38100" dist="38100" dir="2700000" algn="tl">
                    <a:srgbClr val="000000">
                      <a:alpha val="43137"/>
                    </a:srgbClr>
                  </a:outerShdw>
                </a:effectLst>
                <a:latin typeface="+mn-lt"/>
                <a:cs typeface="+mn-cs"/>
              </a:rPr>
              <a:t>ابو</a:t>
            </a:r>
            <a:r>
              <a:rPr lang="ar-EG" sz="2800" b="1" u="sng" dirty="0">
                <a:solidFill>
                  <a:schemeClr val="bg1"/>
                </a:solidFill>
                <a:effectLst>
                  <a:outerShdw blurRad="38100" dist="38100" dir="2700000" algn="tl">
                    <a:srgbClr val="000000">
                      <a:alpha val="43137"/>
                    </a:srgbClr>
                  </a:outerShdw>
                </a:effectLst>
                <a:latin typeface="+mn-lt"/>
                <a:cs typeface="+mn-cs"/>
              </a:rPr>
              <a:t> طالب:</a:t>
            </a:r>
            <a:r>
              <a:rPr lang="ar-SA" sz="2800" b="1" dirty="0">
                <a:solidFill>
                  <a:schemeClr val="bg1"/>
                </a:solidFill>
                <a:effectLst>
                  <a:outerShdw blurRad="38100" dist="38100" dir="2700000" algn="tl">
                    <a:srgbClr val="000000">
                      <a:alpha val="43137"/>
                    </a:srgbClr>
                  </a:outerShdw>
                </a:effectLst>
                <a:latin typeface="+mn-lt"/>
                <a:cs typeface="+mn-cs"/>
              </a:rPr>
              <a:t> </a:t>
            </a:r>
            <a:r>
              <a:rPr lang="ar-EG" sz="2800" b="1" dirty="0">
                <a:latin typeface="+mn-lt"/>
                <a:cs typeface="+mn-cs"/>
              </a:rPr>
              <a:t>يعتقد بأن الله هو الخالق  الرازق المدبر، ومات    على التوحيد. وقد أخبر        النبي أنه من أهل النار.   </a:t>
            </a:r>
            <a:endParaRPr lang="en-US" sz="2800" b="1" dirty="0">
              <a:latin typeface="+mn-lt"/>
              <a:cs typeface="+mn-cs"/>
            </a:endParaRPr>
          </a:p>
        </p:txBody>
      </p:sp>
      <p:sp>
        <p:nvSpPr>
          <p:cNvPr id="18" name="مستطيل 17"/>
          <p:cNvSpPr/>
          <p:nvPr/>
        </p:nvSpPr>
        <p:spPr>
          <a:xfrm>
            <a:off x="5000625" y="2857500"/>
            <a:ext cx="3357563" cy="1077913"/>
          </a:xfrm>
          <a:prstGeom prst="rect">
            <a:avLst/>
          </a:prstGeom>
        </p:spPr>
        <p:txBody>
          <a:bodyPr>
            <a:spAutoFit/>
          </a:bodyPr>
          <a:lstStyle/>
          <a:p>
            <a:pPr algn="ctr" fontAlgn="auto">
              <a:spcBef>
                <a:spcPts val="0"/>
              </a:spcBef>
              <a:spcAft>
                <a:spcPts val="0"/>
              </a:spcAft>
              <a:defRPr/>
            </a:pPr>
            <a:r>
              <a:rPr lang="ar-EG" sz="3200" b="1" dirty="0">
                <a:solidFill>
                  <a:srgbClr val="FFFF00"/>
                </a:solidFill>
                <a:effectLst>
                  <a:outerShdw blurRad="38100" dist="38100" dir="2700000" algn="tl">
                    <a:srgbClr val="000000">
                      <a:alpha val="43137"/>
                    </a:srgbClr>
                  </a:outerShdw>
                </a:effectLst>
              </a:rPr>
              <a:t>على بن أبي طالب بن عم النبي</a:t>
            </a:r>
          </a:p>
        </p:txBody>
      </p:sp>
      <p:sp>
        <p:nvSpPr>
          <p:cNvPr id="19" name="مستطيل 18"/>
          <p:cNvSpPr/>
          <p:nvPr/>
        </p:nvSpPr>
        <p:spPr>
          <a:xfrm>
            <a:off x="1214438" y="2857500"/>
            <a:ext cx="2838450" cy="584200"/>
          </a:xfrm>
          <a:prstGeom prst="rect">
            <a:avLst/>
          </a:prstGeom>
        </p:spPr>
        <p:txBody>
          <a:bodyPr>
            <a:spAutoFit/>
          </a:bodyPr>
          <a:lstStyle/>
          <a:p>
            <a:pPr algn="ctr" fontAlgn="auto">
              <a:spcBef>
                <a:spcPts val="0"/>
              </a:spcBef>
              <a:spcAft>
                <a:spcPts val="0"/>
              </a:spcAft>
              <a:defRPr/>
            </a:pPr>
            <a:r>
              <a:rPr lang="ar-EG" sz="3200" b="1" dirty="0">
                <a:solidFill>
                  <a:srgbClr val="FFFF00"/>
                </a:solidFill>
                <a:effectLst>
                  <a:outerShdw blurRad="38100" dist="38100" dir="2700000" algn="tl">
                    <a:srgbClr val="000000">
                      <a:alpha val="43137"/>
                    </a:srgbClr>
                  </a:outerShdw>
                </a:effectLst>
              </a:rPr>
              <a:t>أبو طالب عم النبي</a:t>
            </a:r>
          </a:p>
        </p:txBody>
      </p:sp>
      <p:sp>
        <p:nvSpPr>
          <p:cNvPr id="20" name="عنصر نائب لرقم الشريحة 19"/>
          <p:cNvSpPr>
            <a:spLocks noGrp="1"/>
          </p:cNvSpPr>
          <p:nvPr>
            <p:ph type="sldNum" sz="quarter" idx="12"/>
          </p:nvPr>
        </p:nvSpPr>
        <p:spPr/>
        <p:txBody>
          <a:bodyPr/>
          <a:lstStyle/>
          <a:p>
            <a:fld id="{0B34F065-1154-456A-91E3-76DE8E75E17B}" type="slidenum">
              <a:rPr lang="ar-SA" smtClean="0"/>
              <a:pPr/>
              <a:t>9</a:t>
            </a:fld>
            <a:endParaRPr lang="ar-SA"/>
          </a:p>
        </p:txBody>
      </p:sp>
    </p:spTree>
  </p:cSld>
  <p:clrMapOvr>
    <a:masterClrMapping/>
  </p:clrMapOvr>
  <p:transition>
    <p:push dir="r"/>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TotalTime>
  <Words>541</Words>
  <PresentationFormat>عرض على الشاشة (3:4)‏</PresentationFormat>
  <Paragraphs>81</Paragraphs>
  <Slides>11</Slides>
  <Notes>0</Notes>
  <HiddenSlides>0</HiddenSlides>
  <MMClips>0</MMClips>
  <ScaleCrop>false</ScaleCrop>
  <HeadingPairs>
    <vt:vector size="4" baseType="variant">
      <vt:variant>
        <vt:lpstr>سمة</vt:lpstr>
      </vt:variant>
      <vt:variant>
        <vt:i4>1</vt:i4>
      </vt:variant>
      <vt:variant>
        <vt:lpstr>عناوين الشرائح</vt:lpstr>
      </vt:variant>
      <vt:variant>
        <vt:i4>11</vt:i4>
      </vt:variant>
    </vt:vector>
  </HeadingPairs>
  <TitlesOfParts>
    <vt:vector size="12"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win7</dc:creator>
  <cp:lastModifiedBy>win7</cp:lastModifiedBy>
  <cp:revision>20</cp:revision>
  <dcterms:created xsi:type="dcterms:W3CDTF">2014-08-10T11:29:18Z</dcterms:created>
  <dcterms:modified xsi:type="dcterms:W3CDTF">2014-08-29T15:23:33Z</dcterms:modified>
</cp:coreProperties>
</file>