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removePersonalInfoOnSave="1" saveSubsetFonts="1">
  <p:sldMasterIdLst>
    <p:sldMasterId id="2147483648" r:id="rId1"/>
    <p:sldMasterId id="2147483707" r:id="rId2"/>
  </p:sldMasterIdLst>
  <p:notesMasterIdLst>
    <p:notesMasterId r:id="rId14"/>
  </p:notesMasterIdLst>
  <p:handoutMasterIdLst>
    <p:handoutMasterId r:id="rId15"/>
  </p:handoutMasterIdLst>
  <p:sldIdLst>
    <p:sldId id="331" r:id="rId3"/>
    <p:sldId id="332" r:id="rId4"/>
    <p:sldId id="333" r:id="rId5"/>
    <p:sldId id="334" r:id="rId6"/>
    <p:sldId id="335" r:id="rId7"/>
    <p:sldId id="338" r:id="rId8"/>
    <p:sldId id="339" r:id="rId9"/>
    <p:sldId id="336" r:id="rId10"/>
    <p:sldId id="337" r:id="rId11"/>
    <p:sldId id="340" r:id="rId12"/>
    <p:sldId id="341" r:id="rId13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6"/>
  <p:clrMru>
    <a:srgbClr val="FF0000"/>
    <a:srgbClr val="996633"/>
    <a:srgbClr val="FF0066"/>
    <a:srgbClr val="FF9900"/>
    <a:srgbClr val="008000"/>
    <a:srgbClr val="800080"/>
    <a:srgbClr val="0000FF"/>
    <a:srgbClr val="FFFFCC"/>
    <a:srgbClr val="0066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نمط متوسط 2 - تميي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نمط متوسط 2 - تميي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نمط متوسط 2 - تميي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نمط متوسط 2 - تميي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6640" autoAdjust="0"/>
    <p:restoredTop sz="94709" autoAdjust="0"/>
  </p:normalViewPr>
  <p:slideViewPr>
    <p:cSldViewPr>
      <p:cViewPr>
        <p:scale>
          <a:sx n="66" d="100"/>
          <a:sy n="66" d="100"/>
        </p:scale>
        <p:origin x="-126" y="-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fld id="{DD593664-E41D-42F8-9031-CEE823A71ED1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noProof="0" smtClean="0"/>
              <a:t>انقر لتحرير أنماط النص الرئيسي</a:t>
            </a:r>
          </a:p>
          <a:p>
            <a:pPr lvl="1"/>
            <a:r>
              <a:rPr lang="ar-SA" noProof="0" smtClean="0"/>
              <a:t>المستوى الثاني</a:t>
            </a:r>
          </a:p>
          <a:p>
            <a:pPr lvl="2"/>
            <a:r>
              <a:rPr lang="ar-SA" noProof="0" smtClean="0"/>
              <a:t>المستوى الثالث</a:t>
            </a:r>
          </a:p>
          <a:p>
            <a:pPr lvl="3"/>
            <a:r>
              <a:rPr lang="ar-SA" noProof="0" smtClean="0"/>
              <a:t>المستوى الرابع</a:t>
            </a:r>
          </a:p>
          <a:p>
            <a:pPr lvl="4"/>
            <a:r>
              <a:rPr lang="ar-SA" noProof="0" smtClean="0"/>
              <a:t>المستوى الخامس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fld id="{B9FD2C71-14CF-4BA6-9B8D-146C8A9AF67B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9FD2C71-14CF-4BA6-9B8D-146C8A9AF67B}" type="slidenum">
              <a:rPr lang="ar-SA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9FD2C71-14CF-4BA6-9B8D-146C8A9AF67B}" type="slidenum">
              <a:rPr lang="ar-SA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9FD2C71-14CF-4BA6-9B8D-146C8A9AF67B}" type="slidenum">
              <a:rPr lang="ar-SA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9FD2C71-14CF-4BA6-9B8D-146C8A9AF67B}" type="slidenum">
              <a:rPr lang="ar-SA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31B9AD-1280-424D-AD3B-E72976B69A4A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2AF0B-D629-4E53-B0A8-A50313F55053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AA44F1-0BE1-47E2-AF9D-AA0472C357CE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289175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366C6B2-34BD-43BB-9C00-2B601D1D87A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B9C3E2-D146-4C53-8783-E0426CCE069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0ACA9D-B957-433E-8179-4322943F3B7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BDE04E-B2F5-4632-8172-1E05034AB55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C4A934-E80E-483C-AC92-462C46BDFC2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CF30F4-563B-4CF7-893E-91206C5CF2F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FE6121-AD54-4F70-B2A6-99E3840F097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98368-E8F5-49E6-97A7-9E8EDBFB264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058477-BD5E-4D11-B969-567606BD5DBC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 smtClean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F9F989-8253-4459-A3D4-FB88D8773F3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21D715-62EE-472C-B6A5-BA499D2C1C9A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6409DF-D630-44BA-A8A2-E4D52ACC48F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2A332F-2D0B-4E01-99A4-A7DF975CCB7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F906A-0DD4-416A-A1DA-727DF53F5DB6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A902FA-2B7C-403A-8E3F-DF2FD5B76036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0C8C5E-2EF2-4AD7-AF4D-DEF3CF5FA382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F807E9-B1B0-48B3-B391-6CC8361FEE8E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CF5DCE-D8C0-4EA2-B762-9CC23EA15D9C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0A3091-5A0D-415E-813C-856D05D7AAA7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 dirty="0" smtClean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2B4E3F-FB54-4F31-A522-D85BFA394733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>
              <a:defRPr sz="14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>
              <a:defRPr sz="14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0">
              <a:defRPr sz="1400" smtClean="0"/>
            </a:lvl1pPr>
          </a:lstStyle>
          <a:p>
            <a:pPr>
              <a:defRPr/>
            </a:pPr>
            <a:fld id="{57F06FF4-8F7F-4BD1-8922-CE00A694B86C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0">
              <a:defRPr sz="1400" smtClean="0">
                <a:latin typeface="+mn-lt"/>
              </a:defRPr>
            </a:lvl1pPr>
          </a:lstStyle>
          <a:p>
            <a:pPr>
              <a:defRPr/>
            </a:pPr>
            <a:fld id="{B5678BFB-D78A-4167-B217-A70DC7E76D9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</p:sldLayoutIdLst>
  <p:txStyles>
    <p:titleStyle>
      <a:lvl1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2.xml"/><Relationship Id="rId1" Type="http://schemas.openxmlformats.org/officeDocument/2006/relationships/audio" Target="file:///C:\Documents%20and%20Settings\Win%20Xp\My%20Documents\&#1605;&#1602;&#1575;&#1591;&#1593;%20&#1589;&#1608;&#1578;&#1610;&#1577;\&#1575;&#1604;&#1576;&#1587;&#1605;&#1604;&#1577;%20&#1576;&#1589;&#1608;&#1578;%20&#1575;&#1604;&#1591;&#1601;&#1604;%20&#1571;&#1581;&#1605;&#1583;%20&#1587;&#1593;&#1608;&#1583;.wav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بسملة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55875" y="404813"/>
            <a:ext cx="3960813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7" name="WordArt 3"/>
          <p:cNvSpPr>
            <a:spLocks noChangeArrowheads="1" noChangeShapeType="1" noTextEdit="1"/>
          </p:cNvSpPr>
          <p:nvPr/>
        </p:nvSpPr>
        <p:spPr bwMode="auto">
          <a:xfrm>
            <a:off x="714348" y="1773238"/>
            <a:ext cx="7500990" cy="1547812"/>
          </a:xfrm>
          <a:prstGeom prst="rect">
            <a:avLst/>
          </a:prstGeom>
          <a:noFill/>
          <a:effectLst/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legacyNormal3" dir="r"/>
            </a:scene3d>
            <a:sp3d extrusionH="201600" prstMaterial="legacyMetal">
              <a:extrusionClr>
                <a:srgbClr val="FFFFFF"/>
              </a:extrusionClr>
            </a:sp3d>
          </a:bodyPr>
          <a:lstStyle/>
          <a:p>
            <a:pPr algn="ctr"/>
            <a:r>
              <a:rPr lang="ar-SA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0"/>
                </a:gradFill>
                <a:latin typeface="Times New Roman"/>
                <a:cs typeface="Times New Roman"/>
              </a:rPr>
              <a:t>البرمجة الخطية والحل الأمثل</a:t>
            </a:r>
          </a:p>
          <a:p>
            <a:pPr algn="ctr"/>
            <a:r>
              <a:rPr lang="en-US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0"/>
                </a:gradFill>
                <a:latin typeface="Times New Roman"/>
                <a:cs typeface="Times New Roman"/>
              </a:rPr>
              <a:t>Optimization with Linear Programming</a:t>
            </a:r>
            <a:r>
              <a:rPr lang="ar-SA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CBCBCB"/>
                    </a:gs>
                    <a:gs pos="13000">
                      <a:srgbClr val="5F5F5F"/>
                    </a:gs>
                    <a:gs pos="21001">
                      <a:srgbClr val="5F5F5F"/>
                    </a:gs>
                    <a:gs pos="63000">
                      <a:srgbClr val="FFFFFF"/>
                    </a:gs>
                    <a:gs pos="67000">
                      <a:srgbClr val="B2B2B2"/>
                    </a:gs>
                    <a:gs pos="69000">
                      <a:srgbClr val="292929"/>
                    </a:gs>
                    <a:gs pos="82001">
                      <a:srgbClr val="777777"/>
                    </a:gs>
                    <a:gs pos="100000">
                      <a:srgbClr val="EAEAEA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 </a:t>
            </a:r>
            <a:endParaRPr lang="ar-SA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CBCBCB"/>
                  </a:gs>
                  <a:gs pos="13000">
                    <a:srgbClr val="5F5F5F"/>
                  </a:gs>
                  <a:gs pos="21001">
                    <a:srgbClr val="5F5F5F"/>
                  </a:gs>
                  <a:gs pos="63000">
                    <a:srgbClr val="FFFFFF"/>
                  </a:gs>
                  <a:gs pos="67000">
                    <a:srgbClr val="B2B2B2"/>
                  </a:gs>
                  <a:gs pos="69000">
                    <a:srgbClr val="292929"/>
                  </a:gs>
                  <a:gs pos="82001">
                    <a:srgbClr val="777777"/>
                  </a:gs>
                  <a:gs pos="100000">
                    <a:srgbClr val="EAEAEA"/>
                  </a:gs>
                </a:gsLst>
                <a:lin ang="5400000" scaled="1"/>
              </a:gradFill>
              <a:latin typeface="Times New Roman"/>
              <a:cs typeface="Times New Roman"/>
            </a:endParaRPr>
          </a:p>
        </p:txBody>
      </p:sp>
      <p:sp>
        <p:nvSpPr>
          <p:cNvPr id="26628" name="WordArt 4" descr="كيس ورق"/>
          <p:cNvSpPr>
            <a:spLocks noChangeArrowheads="1" noChangeShapeType="1" noTextEdit="1"/>
          </p:cNvSpPr>
          <p:nvPr/>
        </p:nvSpPr>
        <p:spPr bwMode="auto">
          <a:xfrm>
            <a:off x="2857488" y="3643314"/>
            <a:ext cx="3209925" cy="1571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SA" sz="36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4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للصف الثاني ثانوي </a:t>
            </a:r>
          </a:p>
          <a:p>
            <a:pPr algn="ctr"/>
            <a:r>
              <a:rPr lang="ar-SA" sz="36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4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الفصل الدراسي الأول </a:t>
            </a:r>
          </a:p>
        </p:txBody>
      </p:sp>
      <p:sp>
        <p:nvSpPr>
          <p:cNvPr id="26629" name="WordArt 5"/>
          <p:cNvSpPr>
            <a:spLocks noChangeArrowheads="1" noChangeShapeType="1" noTextEdit="1"/>
          </p:cNvSpPr>
          <p:nvPr/>
        </p:nvSpPr>
        <p:spPr bwMode="auto">
          <a:xfrm>
            <a:off x="3262324" y="5429264"/>
            <a:ext cx="2881312" cy="1125538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algn="ctr"/>
            <a:r>
              <a:rPr lang="ar-SA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  <a:gs pos="100000">
                      <a:srgbClr val="4D0808"/>
                    </a:gs>
                  </a:gsLst>
                  <a:lin ang="5400000" scaled="0"/>
                </a:gradFill>
                <a:latin typeface="Times New Roman"/>
                <a:cs typeface="Times New Roman"/>
              </a:rPr>
              <a:t>إعداد المعلمة</a:t>
            </a:r>
          </a:p>
          <a:p>
            <a:pPr algn="ctr"/>
            <a:r>
              <a:rPr lang="ar-SA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  <a:gs pos="100000">
                      <a:srgbClr val="4D0808"/>
                    </a:gs>
                  </a:gsLst>
                  <a:lin ang="5400000" scaled="0"/>
                </a:gradFill>
                <a:latin typeface="Times New Roman"/>
                <a:cs typeface="Times New Roman"/>
              </a:rPr>
              <a:t>سميرة الحربي</a:t>
            </a:r>
            <a:endParaRPr lang="ar-SA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  <a:gs pos="100000">
                    <a:srgbClr val="4D0808"/>
                  </a:gs>
                </a:gsLst>
                <a:lin ang="5400000" scaled="0"/>
              </a:gradFill>
              <a:latin typeface="Times New Roman"/>
              <a:cs typeface="Times New Roman"/>
            </a:endParaRPr>
          </a:p>
        </p:txBody>
      </p:sp>
      <p:pic>
        <p:nvPicPr>
          <p:cNvPr id="7" name="البسملة بصوت الطفل أحمد سعود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4357686" y="785794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670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8700"/>
                            </p:stCondLst>
                            <p:childTnLst>
                              <p:par>
                                <p:cTn id="1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97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700"/>
                            </p:stCondLst>
                            <p:childTnLst>
                              <p:par>
                                <p:cTn id="24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3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  <p:bldLst>
      <p:bldP spid="26627" grpId="0"/>
      <p:bldP spid="26628" grpId="0" animBg="1"/>
      <p:bldP spid="2662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ordArt 8"/>
          <p:cNvSpPr>
            <a:spLocks noChangeArrowheads="1" noChangeShapeType="1" noTextEdit="1"/>
          </p:cNvSpPr>
          <p:nvPr/>
        </p:nvSpPr>
        <p:spPr bwMode="auto">
          <a:xfrm>
            <a:off x="6500826" y="0"/>
            <a:ext cx="2470148" cy="642918"/>
          </a:xfrm>
          <a:prstGeom prst="rect">
            <a:avLst/>
          </a:prstGeom>
        </p:spPr>
        <p:txBody>
          <a:bodyPr wrap="none" fromWordArt="1">
            <a:prstTxWarp prst="textChevron">
              <a:avLst>
                <a:gd name="adj" fmla="val 0"/>
              </a:avLst>
            </a:prstTxWarp>
          </a:bodyPr>
          <a:lstStyle/>
          <a:p>
            <a:pPr algn="ctr"/>
            <a:r>
              <a:rPr lang="ar-SA" sz="3600" kern="10" dirty="0" smtClean="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  <a:gs pos="100000">
                      <a:srgbClr val="4D0808"/>
                    </a:gs>
                  </a:gsLst>
                  <a:path path="rect">
                    <a:fillToRect l="50000" t="50000" r="50000" b="50000"/>
                  </a:path>
                </a:gradFill>
                <a:cs typeface="DecoType Naskh Special"/>
              </a:rPr>
              <a:t>تحــــــــ من فهمك ــــــــــــــقق : </a:t>
            </a:r>
            <a:endParaRPr lang="ar-SA" sz="3600" kern="10" dirty="0">
              <a:ln w="28575">
                <a:solidFill>
                  <a:srgbClr val="00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  <a:gs pos="100000">
                    <a:srgbClr val="4D0808"/>
                  </a:gs>
                </a:gsLst>
                <a:path path="rect">
                  <a:fillToRect l="50000" t="50000" r="50000" b="50000"/>
                </a:path>
              </a:gradFill>
              <a:cs typeface="DecoType Naskh Special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0" y="571481"/>
            <a:ext cx="91440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</a:rPr>
              <a:t>(3</a:t>
            </a:r>
            <a:r>
              <a:rPr lang="ar-SA" sz="3200" dirty="0" smtClean="0">
                <a:solidFill>
                  <a:srgbClr val="FF0000"/>
                </a:solidFill>
                <a:cs typeface="Traditional Arabic" pitchFamily="2" charset="-78"/>
              </a:rPr>
              <a:t> مجوهرات : يصوغ فهد من </a:t>
            </a: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</a:rPr>
              <a:t>10</a:t>
            </a:r>
            <a:r>
              <a:rPr lang="ar-SA" sz="3200" dirty="0" smtClean="0">
                <a:solidFill>
                  <a:srgbClr val="FF0000"/>
                </a:solidFill>
                <a:cs typeface="Traditional Arabic" pitchFamily="2" charset="-78"/>
              </a:rPr>
              <a:t>إلى</a:t>
            </a: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</a:rPr>
              <a:t>25</a:t>
            </a:r>
            <a:r>
              <a:rPr lang="ar-SA" sz="3200" dirty="0" smtClean="0">
                <a:solidFill>
                  <a:srgbClr val="FF0000"/>
                </a:solidFill>
                <a:cs typeface="Traditional Arabic" pitchFamily="2" charset="-78"/>
              </a:rPr>
              <a:t>عقداً ، ومن</a:t>
            </a: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</a:rPr>
              <a:t>15</a:t>
            </a:r>
            <a:r>
              <a:rPr lang="ar-SA" sz="3200" dirty="0" smtClean="0">
                <a:solidFill>
                  <a:srgbClr val="FF0000"/>
                </a:solidFill>
                <a:cs typeface="Traditional Arabic" pitchFamily="2" charset="-78"/>
              </a:rPr>
              <a:t>إلى</a:t>
            </a: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</a:rPr>
              <a:t>40</a:t>
            </a:r>
            <a:r>
              <a:rPr lang="ar-SA" sz="3200" dirty="0" smtClean="0">
                <a:solidFill>
                  <a:srgbClr val="FF0000"/>
                </a:solidFill>
                <a:cs typeface="Traditional Arabic" pitchFamily="2" charset="-78"/>
              </a:rPr>
              <a:t>سواراً شهريّاً . فإذا كانت أجرة صياغة العقد</a:t>
            </a: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</a:rPr>
              <a:t>50</a:t>
            </a:r>
            <a:r>
              <a:rPr lang="ar-SA" sz="3200" dirty="0" smtClean="0">
                <a:solidFill>
                  <a:srgbClr val="FF0000"/>
                </a:solidFill>
                <a:cs typeface="Traditional Arabic" pitchFamily="2" charset="-78"/>
              </a:rPr>
              <a:t>ريالاً ،وأجرة صياغة السوار</a:t>
            </a: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</a:rPr>
              <a:t>30</a:t>
            </a:r>
            <a:r>
              <a:rPr lang="ar-SA" sz="3200" dirty="0" smtClean="0">
                <a:solidFill>
                  <a:srgbClr val="FF0000"/>
                </a:solidFill>
                <a:cs typeface="Traditional Arabic" pitchFamily="2" charset="-78"/>
              </a:rPr>
              <a:t> ريالاً ، وصاغ في أحد الأشهر على الأقل </a:t>
            </a: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</a:rPr>
              <a:t>30</a:t>
            </a:r>
            <a:r>
              <a:rPr lang="ar-SA" sz="3200" dirty="0" smtClean="0">
                <a:solidFill>
                  <a:srgbClr val="FF0000"/>
                </a:solidFill>
                <a:cs typeface="Traditional Arabic" pitchFamily="2" charset="-78"/>
              </a:rPr>
              <a:t> قطعة من العقود والأساور ، فكم قطعة من كلا النوعين عليه صياغتها ليحصل على أكبر أجر ؟ </a:t>
            </a:r>
            <a:endParaRPr lang="ar-SA" sz="3200" dirty="0" smtClean="0">
              <a:solidFill>
                <a:srgbClr val="FF0000"/>
              </a:solidFill>
              <a:cs typeface="Traditional Arabic" pitchFamily="2" charset="-78"/>
              <a:sym typeface="Zawawi"/>
            </a:endParaRPr>
          </a:p>
        </p:txBody>
      </p:sp>
      <p:grpSp>
        <p:nvGrpSpPr>
          <p:cNvPr id="2" name="مجموعة 11"/>
          <p:cNvGrpSpPr/>
          <p:nvPr/>
        </p:nvGrpSpPr>
        <p:grpSpPr>
          <a:xfrm>
            <a:off x="7788326" y="2357430"/>
            <a:ext cx="1355674" cy="584775"/>
            <a:chOff x="7788326" y="1000108"/>
            <a:chExt cx="1355674" cy="584775"/>
          </a:xfrm>
        </p:grpSpPr>
        <p:sp>
          <p:nvSpPr>
            <p:cNvPr id="13" name="Text Box 4"/>
            <p:cNvSpPr txBox="1">
              <a:spLocks noChangeArrowheads="1"/>
            </p:cNvSpPr>
            <p:nvPr/>
          </p:nvSpPr>
          <p:spPr bwMode="auto">
            <a:xfrm>
              <a:off x="7788326" y="1000108"/>
              <a:ext cx="1355674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ar-SA" sz="3200" dirty="0">
                  <a:solidFill>
                    <a:srgbClr val="FF0000"/>
                  </a:solidFill>
                  <a:cs typeface="Traditional Arabic" pitchFamily="2" charset="-78"/>
                </a:rPr>
                <a:t>الخطوة</a:t>
              </a:r>
              <a:r>
                <a:rPr lang="ar-SA" sz="2800" dirty="0">
                  <a:solidFill>
                    <a:srgbClr val="FF0000"/>
                  </a:solidFill>
                  <a:cs typeface="Traditional Arabic" pitchFamily="2" charset="-78"/>
                </a:rPr>
                <a:t>  </a:t>
              </a:r>
              <a:endParaRPr lang="en-US" sz="2800" dirty="0">
                <a:solidFill>
                  <a:srgbClr val="FF0000"/>
                </a:solidFill>
                <a:cs typeface="Traditional Arabic" pitchFamily="2" charset="-78"/>
              </a:endParaRPr>
            </a:p>
          </p:txBody>
        </p:sp>
        <p:pic>
          <p:nvPicPr>
            <p:cNvPr id="14" name="صورة 13" descr="1.BMP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8024839" y="1095361"/>
              <a:ext cx="333375" cy="333375"/>
            </a:xfrm>
            <a:prstGeom prst="rect">
              <a:avLst/>
            </a:prstGeom>
          </p:spPr>
        </p:pic>
      </p:grp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4572000" y="3500438"/>
            <a:ext cx="421481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3200" dirty="0" smtClean="0">
                <a:cs typeface="Traditional Arabic" pitchFamily="2" charset="-78"/>
              </a:rPr>
              <a:t>10 </a:t>
            </a:r>
            <a:r>
              <a:rPr lang="en-US" sz="3200" dirty="0" smtClean="0">
                <a:cs typeface="Traditional Arabic" pitchFamily="2" charset="-78"/>
                <a:sym typeface="Zawawi"/>
              </a:rPr>
              <a:t> x  25</a:t>
            </a:r>
            <a:endParaRPr lang="en-US" sz="3200" dirty="0" smtClean="0">
              <a:cs typeface="Traditional Arabic" pitchFamily="2" charset="-78"/>
            </a:endParaRPr>
          </a:p>
          <a:p>
            <a:pPr algn="ctr">
              <a:spcBef>
                <a:spcPts val="0"/>
              </a:spcBef>
            </a:pPr>
            <a:r>
              <a:rPr lang="en-US" sz="3200" dirty="0" smtClean="0">
                <a:cs typeface="Traditional Arabic" pitchFamily="2" charset="-78"/>
              </a:rPr>
              <a:t>15 </a:t>
            </a:r>
            <a:r>
              <a:rPr lang="en-US" sz="3200" dirty="0" smtClean="0">
                <a:cs typeface="Traditional Arabic" pitchFamily="2" charset="-78"/>
                <a:sym typeface="Zawawi"/>
              </a:rPr>
              <a:t> y  40</a:t>
            </a:r>
            <a:endParaRPr lang="en-US" sz="3200" dirty="0" smtClean="0">
              <a:cs typeface="Traditional Arabic" pitchFamily="2" charset="-78"/>
            </a:endParaRPr>
          </a:p>
          <a:p>
            <a:pPr algn="ctr">
              <a:spcBef>
                <a:spcPts val="0"/>
              </a:spcBef>
            </a:pPr>
            <a:r>
              <a:rPr lang="en-US" sz="3200" dirty="0" smtClean="0">
                <a:cs typeface="Traditional Arabic" pitchFamily="2" charset="-78"/>
                <a:sym typeface="Zawawi"/>
              </a:rPr>
              <a:t>x + y  30</a:t>
            </a:r>
            <a:endParaRPr lang="en-US" sz="3200" dirty="0">
              <a:cs typeface="Traditional Arabic" pitchFamily="2" charset="-78"/>
            </a:endParaRPr>
          </a:p>
        </p:txBody>
      </p:sp>
      <p:pic>
        <p:nvPicPr>
          <p:cNvPr id="16" name="صورة 15" descr="25-10-1432 11-13-50 م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282" y="2214554"/>
            <a:ext cx="4409524" cy="4390476"/>
          </a:xfrm>
          <a:prstGeom prst="rect">
            <a:avLst/>
          </a:prstGeom>
        </p:spPr>
      </p:pic>
      <p:cxnSp>
        <p:nvCxnSpPr>
          <p:cNvPr id="21" name="رابط مستقيم 20"/>
          <p:cNvCxnSpPr/>
          <p:nvPr/>
        </p:nvCxnSpPr>
        <p:spPr>
          <a:xfrm>
            <a:off x="2857488" y="2500306"/>
            <a:ext cx="1714512" cy="1588"/>
          </a:xfrm>
          <a:prstGeom prst="line">
            <a:avLst/>
          </a:prstGeom>
          <a:ln w="38100">
            <a:solidFill>
              <a:srgbClr val="800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رابط مستقيم 32"/>
          <p:cNvCxnSpPr/>
          <p:nvPr/>
        </p:nvCxnSpPr>
        <p:spPr>
          <a:xfrm>
            <a:off x="285720" y="2714620"/>
            <a:ext cx="3214710" cy="1588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 Box 4"/>
          <p:cNvSpPr txBox="1">
            <a:spLocks noChangeArrowheads="1"/>
          </p:cNvSpPr>
          <p:nvPr/>
        </p:nvSpPr>
        <p:spPr bwMode="auto">
          <a:xfrm>
            <a:off x="4429124" y="5000636"/>
            <a:ext cx="457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800" dirty="0" smtClean="0">
                <a:cs typeface="Traditional Arabic" pitchFamily="2" charset="-78"/>
              </a:rPr>
              <a:t>نمثِّل نظام المتباينات بيانيّاً </a:t>
            </a:r>
            <a:endParaRPr lang="en-US" sz="2800" dirty="0">
              <a:cs typeface="Traditional Arabic" pitchFamily="2" charset="-78"/>
            </a:endParaRPr>
          </a:p>
        </p:txBody>
      </p:sp>
      <p:sp>
        <p:nvSpPr>
          <p:cNvPr id="64" name="Text Box 4"/>
          <p:cNvSpPr txBox="1">
            <a:spLocks noChangeArrowheads="1"/>
          </p:cNvSpPr>
          <p:nvPr/>
        </p:nvSpPr>
        <p:spPr bwMode="auto">
          <a:xfrm>
            <a:off x="4714876" y="2643182"/>
            <a:ext cx="442912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200" dirty="0" smtClean="0">
                <a:cs typeface="Traditional Arabic" pitchFamily="2" charset="-78"/>
              </a:rPr>
              <a:t>نفرض أن هي </a:t>
            </a:r>
            <a:r>
              <a:rPr lang="en-US" sz="3200" dirty="0" smtClean="0">
                <a:cs typeface="Traditional Arabic" pitchFamily="2" charset="-78"/>
              </a:rPr>
              <a:t> x</a:t>
            </a:r>
            <a:r>
              <a:rPr lang="ar-SA" sz="3200" dirty="0" smtClean="0">
                <a:cs typeface="Traditional Arabic" pitchFamily="2" charset="-78"/>
              </a:rPr>
              <a:t>عدد العقود ، و </a:t>
            </a:r>
            <a:r>
              <a:rPr lang="en-US" sz="3200" dirty="0" smtClean="0">
                <a:cs typeface="Traditional Arabic" pitchFamily="2" charset="-78"/>
              </a:rPr>
              <a:t>y</a:t>
            </a:r>
            <a:r>
              <a:rPr lang="ar-SA" sz="3200" dirty="0" smtClean="0">
                <a:cs typeface="Traditional Arabic" pitchFamily="2" charset="-78"/>
              </a:rPr>
              <a:t> هي عدد الأساور . </a:t>
            </a:r>
            <a:endParaRPr lang="en-US" sz="3200" dirty="0">
              <a:cs typeface="Traditional Arabic" pitchFamily="2" charset="-78"/>
            </a:endParaRPr>
          </a:p>
        </p:txBody>
      </p:sp>
      <p:grpSp>
        <p:nvGrpSpPr>
          <p:cNvPr id="65" name="مجموعة 11"/>
          <p:cNvGrpSpPr/>
          <p:nvPr/>
        </p:nvGrpSpPr>
        <p:grpSpPr>
          <a:xfrm>
            <a:off x="7788326" y="3286124"/>
            <a:ext cx="1355674" cy="584775"/>
            <a:chOff x="7788326" y="1000108"/>
            <a:chExt cx="1355674" cy="584775"/>
          </a:xfrm>
        </p:grpSpPr>
        <p:sp>
          <p:nvSpPr>
            <p:cNvPr id="66" name="Text Box 4"/>
            <p:cNvSpPr txBox="1">
              <a:spLocks noChangeArrowheads="1"/>
            </p:cNvSpPr>
            <p:nvPr/>
          </p:nvSpPr>
          <p:spPr bwMode="auto">
            <a:xfrm>
              <a:off x="7788326" y="1000108"/>
              <a:ext cx="1355674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ar-SA" sz="3200" dirty="0">
                  <a:solidFill>
                    <a:srgbClr val="FF0000"/>
                  </a:solidFill>
                  <a:cs typeface="Traditional Arabic" pitchFamily="2" charset="-78"/>
                </a:rPr>
                <a:t>الخطوة</a:t>
              </a:r>
              <a:r>
                <a:rPr lang="ar-SA" sz="2800" dirty="0">
                  <a:solidFill>
                    <a:srgbClr val="FF0000"/>
                  </a:solidFill>
                  <a:cs typeface="Traditional Arabic" pitchFamily="2" charset="-78"/>
                </a:rPr>
                <a:t>  </a:t>
              </a:r>
              <a:endParaRPr lang="en-US" sz="2800" dirty="0">
                <a:solidFill>
                  <a:srgbClr val="FF0000"/>
                </a:solidFill>
                <a:cs typeface="Traditional Arabic" pitchFamily="2" charset="-78"/>
              </a:endParaRPr>
            </a:p>
          </p:txBody>
        </p:sp>
        <p:pic>
          <p:nvPicPr>
            <p:cNvPr id="67" name="صورة 66" descr="1.BMP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8024839" y="1095361"/>
              <a:ext cx="333375" cy="333375"/>
            </a:xfrm>
            <a:prstGeom prst="rect">
              <a:avLst/>
            </a:prstGeom>
          </p:spPr>
        </p:pic>
      </p:grpSp>
      <p:sp>
        <p:nvSpPr>
          <p:cNvPr id="69" name="Text Box 4"/>
          <p:cNvSpPr txBox="1">
            <a:spLocks noChangeArrowheads="1"/>
          </p:cNvSpPr>
          <p:nvPr/>
        </p:nvSpPr>
        <p:spPr bwMode="auto">
          <a:xfrm>
            <a:off x="4572000" y="5473005"/>
            <a:ext cx="4572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800" dirty="0" smtClean="0">
                <a:cs typeface="Traditional Arabic" pitchFamily="2" charset="-78"/>
              </a:rPr>
              <a:t>إحداثيات الرؤوس هي :            </a:t>
            </a:r>
            <a:r>
              <a:rPr lang="en-US" sz="2800" dirty="0" smtClean="0">
                <a:cs typeface="Traditional Arabic" pitchFamily="2" charset="-78"/>
              </a:rPr>
              <a:t>(10,20),(10,40),(15,15), (25,15),(25,40)</a:t>
            </a:r>
            <a:endParaRPr lang="en-US" sz="2800" dirty="0">
              <a:cs typeface="Traditional Arabic" pitchFamily="2" charset="-78"/>
            </a:endParaRPr>
          </a:p>
        </p:txBody>
      </p:sp>
      <p:cxnSp>
        <p:nvCxnSpPr>
          <p:cNvPr id="70" name="رابط مستقيم 69"/>
          <p:cNvCxnSpPr/>
          <p:nvPr/>
        </p:nvCxnSpPr>
        <p:spPr>
          <a:xfrm>
            <a:off x="2857488" y="2928934"/>
            <a:ext cx="1714512" cy="1588"/>
          </a:xfrm>
          <a:prstGeom prst="line">
            <a:avLst/>
          </a:prstGeom>
          <a:ln w="38100">
            <a:solidFill>
              <a:srgbClr val="800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رابط مستقيم 72"/>
          <p:cNvCxnSpPr/>
          <p:nvPr/>
        </p:nvCxnSpPr>
        <p:spPr>
          <a:xfrm>
            <a:off x="2857488" y="3357562"/>
            <a:ext cx="1714512" cy="1588"/>
          </a:xfrm>
          <a:prstGeom prst="line">
            <a:avLst/>
          </a:prstGeom>
          <a:ln w="38100">
            <a:solidFill>
              <a:srgbClr val="800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رابط مستقيم 74"/>
          <p:cNvCxnSpPr/>
          <p:nvPr/>
        </p:nvCxnSpPr>
        <p:spPr>
          <a:xfrm>
            <a:off x="2857488" y="3786190"/>
            <a:ext cx="1714512" cy="1588"/>
          </a:xfrm>
          <a:prstGeom prst="line">
            <a:avLst/>
          </a:prstGeom>
          <a:ln w="38100">
            <a:solidFill>
              <a:srgbClr val="800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رابط مستقيم 75"/>
          <p:cNvCxnSpPr/>
          <p:nvPr/>
        </p:nvCxnSpPr>
        <p:spPr>
          <a:xfrm>
            <a:off x="2857488" y="4214818"/>
            <a:ext cx="1714512" cy="1588"/>
          </a:xfrm>
          <a:prstGeom prst="line">
            <a:avLst/>
          </a:prstGeom>
          <a:ln w="38100">
            <a:solidFill>
              <a:srgbClr val="800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رابط مستقيم 77"/>
          <p:cNvCxnSpPr/>
          <p:nvPr/>
        </p:nvCxnSpPr>
        <p:spPr>
          <a:xfrm>
            <a:off x="2857488" y="4643446"/>
            <a:ext cx="1714512" cy="1588"/>
          </a:xfrm>
          <a:prstGeom prst="line">
            <a:avLst/>
          </a:prstGeom>
          <a:ln w="38100">
            <a:solidFill>
              <a:srgbClr val="800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رابط مستقيم 79"/>
          <p:cNvCxnSpPr/>
          <p:nvPr/>
        </p:nvCxnSpPr>
        <p:spPr>
          <a:xfrm>
            <a:off x="2857488" y="5072074"/>
            <a:ext cx="1714512" cy="1588"/>
          </a:xfrm>
          <a:prstGeom prst="line">
            <a:avLst/>
          </a:prstGeom>
          <a:ln w="38100">
            <a:solidFill>
              <a:srgbClr val="800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رابط مستقيم 81"/>
          <p:cNvCxnSpPr/>
          <p:nvPr/>
        </p:nvCxnSpPr>
        <p:spPr>
          <a:xfrm>
            <a:off x="2857488" y="5429264"/>
            <a:ext cx="1714512" cy="1588"/>
          </a:xfrm>
          <a:prstGeom prst="line">
            <a:avLst/>
          </a:prstGeom>
          <a:ln w="38100">
            <a:solidFill>
              <a:srgbClr val="800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رابط مستقيم 83"/>
          <p:cNvCxnSpPr/>
          <p:nvPr/>
        </p:nvCxnSpPr>
        <p:spPr>
          <a:xfrm>
            <a:off x="2857488" y="5857892"/>
            <a:ext cx="1714512" cy="1588"/>
          </a:xfrm>
          <a:prstGeom prst="line">
            <a:avLst/>
          </a:prstGeom>
          <a:ln w="38100">
            <a:solidFill>
              <a:srgbClr val="800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رابط مستقيم 85"/>
          <p:cNvCxnSpPr/>
          <p:nvPr/>
        </p:nvCxnSpPr>
        <p:spPr>
          <a:xfrm>
            <a:off x="2857488" y="6286520"/>
            <a:ext cx="1714512" cy="1588"/>
          </a:xfrm>
          <a:prstGeom prst="line">
            <a:avLst/>
          </a:prstGeom>
          <a:ln w="38100">
            <a:solidFill>
              <a:srgbClr val="800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رابط مستقيم 89"/>
          <p:cNvCxnSpPr/>
          <p:nvPr/>
        </p:nvCxnSpPr>
        <p:spPr>
          <a:xfrm>
            <a:off x="285720" y="3141660"/>
            <a:ext cx="3214710" cy="1588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رابط مستقيم 91"/>
          <p:cNvCxnSpPr/>
          <p:nvPr/>
        </p:nvCxnSpPr>
        <p:spPr>
          <a:xfrm>
            <a:off x="285720" y="3570288"/>
            <a:ext cx="3214710" cy="1588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رابط مستقيم 93"/>
          <p:cNvCxnSpPr/>
          <p:nvPr/>
        </p:nvCxnSpPr>
        <p:spPr>
          <a:xfrm>
            <a:off x="285720" y="4000504"/>
            <a:ext cx="3214710" cy="1588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رابط مستقيم 95"/>
          <p:cNvCxnSpPr/>
          <p:nvPr/>
        </p:nvCxnSpPr>
        <p:spPr>
          <a:xfrm>
            <a:off x="285720" y="4427544"/>
            <a:ext cx="3214710" cy="1588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رابط مستقيم 97"/>
          <p:cNvCxnSpPr/>
          <p:nvPr/>
        </p:nvCxnSpPr>
        <p:spPr>
          <a:xfrm>
            <a:off x="285720" y="4856172"/>
            <a:ext cx="3214710" cy="1588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رابط مستقيم 98"/>
          <p:cNvCxnSpPr/>
          <p:nvPr/>
        </p:nvCxnSpPr>
        <p:spPr>
          <a:xfrm>
            <a:off x="285720" y="5284800"/>
            <a:ext cx="3214710" cy="1588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رابط مستقيم 100"/>
          <p:cNvCxnSpPr/>
          <p:nvPr/>
        </p:nvCxnSpPr>
        <p:spPr>
          <a:xfrm>
            <a:off x="285720" y="5641990"/>
            <a:ext cx="3214710" cy="1588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رابط مستقيم 101"/>
          <p:cNvCxnSpPr/>
          <p:nvPr/>
        </p:nvCxnSpPr>
        <p:spPr>
          <a:xfrm>
            <a:off x="285720" y="6072206"/>
            <a:ext cx="3214710" cy="1588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رابط كسهم مستقيم 40"/>
          <p:cNvCxnSpPr/>
          <p:nvPr/>
        </p:nvCxnSpPr>
        <p:spPr>
          <a:xfrm>
            <a:off x="285720" y="3786190"/>
            <a:ext cx="4286280" cy="1588"/>
          </a:xfrm>
          <a:prstGeom prst="straightConnector1">
            <a:avLst/>
          </a:prstGeom>
          <a:ln w="25400">
            <a:solidFill>
              <a:srgbClr val="0000FF"/>
            </a:solidFill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رابط مستقيم 43"/>
          <p:cNvCxnSpPr/>
          <p:nvPr/>
        </p:nvCxnSpPr>
        <p:spPr>
          <a:xfrm rot="5400000" flipH="1" flipV="1">
            <a:off x="-249271" y="3036091"/>
            <a:ext cx="1499404" cy="794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رابط مستقيم 106"/>
          <p:cNvCxnSpPr/>
          <p:nvPr/>
        </p:nvCxnSpPr>
        <p:spPr>
          <a:xfrm rot="5400000" flipH="1" flipV="1">
            <a:off x="393671" y="3035297"/>
            <a:ext cx="1499404" cy="794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رابط مستقيم 112"/>
          <p:cNvCxnSpPr/>
          <p:nvPr/>
        </p:nvCxnSpPr>
        <p:spPr>
          <a:xfrm rot="5400000" flipH="1" flipV="1">
            <a:off x="1036613" y="3035297"/>
            <a:ext cx="1499404" cy="794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رابط مستقيم 113"/>
          <p:cNvCxnSpPr/>
          <p:nvPr/>
        </p:nvCxnSpPr>
        <p:spPr>
          <a:xfrm rot="5400000" flipH="1" flipV="1">
            <a:off x="1678761" y="3035297"/>
            <a:ext cx="1499404" cy="794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رابط مستقيم 114"/>
          <p:cNvCxnSpPr/>
          <p:nvPr/>
        </p:nvCxnSpPr>
        <p:spPr>
          <a:xfrm rot="5400000" flipH="1" flipV="1">
            <a:off x="2321703" y="3035297"/>
            <a:ext cx="1499404" cy="794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رابط مستقيم 115"/>
          <p:cNvCxnSpPr/>
          <p:nvPr/>
        </p:nvCxnSpPr>
        <p:spPr>
          <a:xfrm rot="5400000" flipH="1" flipV="1">
            <a:off x="2964644" y="3035297"/>
            <a:ext cx="1499404" cy="794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رابط مستقيم 116"/>
          <p:cNvCxnSpPr/>
          <p:nvPr/>
        </p:nvCxnSpPr>
        <p:spPr>
          <a:xfrm rot="5400000" flipH="1" flipV="1">
            <a:off x="3607587" y="3035297"/>
            <a:ext cx="1499404" cy="794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رابط مستقيم 53"/>
          <p:cNvCxnSpPr/>
          <p:nvPr/>
        </p:nvCxnSpPr>
        <p:spPr>
          <a:xfrm rot="5400000" flipH="1" flipV="1">
            <a:off x="-1214478" y="4643446"/>
            <a:ext cx="3857652" cy="1588"/>
          </a:xfrm>
          <a:prstGeom prst="line">
            <a:avLst/>
          </a:prstGeom>
          <a:ln w="3810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رابط مستقيم 120"/>
          <p:cNvCxnSpPr/>
          <p:nvPr/>
        </p:nvCxnSpPr>
        <p:spPr>
          <a:xfrm rot="5400000" flipH="1" flipV="1">
            <a:off x="-571536" y="4643446"/>
            <a:ext cx="3857652" cy="1588"/>
          </a:xfrm>
          <a:prstGeom prst="line">
            <a:avLst/>
          </a:prstGeom>
          <a:ln w="3810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رابط مستقيم 121"/>
          <p:cNvCxnSpPr/>
          <p:nvPr/>
        </p:nvCxnSpPr>
        <p:spPr>
          <a:xfrm rot="5400000" flipH="1" flipV="1">
            <a:off x="70612" y="4642652"/>
            <a:ext cx="3857652" cy="1588"/>
          </a:xfrm>
          <a:prstGeom prst="line">
            <a:avLst/>
          </a:prstGeom>
          <a:ln w="3810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رابط مستقيم 122"/>
          <p:cNvCxnSpPr/>
          <p:nvPr/>
        </p:nvCxnSpPr>
        <p:spPr>
          <a:xfrm rot="5400000" flipH="1" flipV="1">
            <a:off x="749273" y="4606933"/>
            <a:ext cx="3786214" cy="1588"/>
          </a:xfrm>
          <a:prstGeom prst="line">
            <a:avLst/>
          </a:prstGeom>
          <a:ln w="3810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رابط مستقيم 123"/>
          <p:cNvCxnSpPr/>
          <p:nvPr/>
        </p:nvCxnSpPr>
        <p:spPr>
          <a:xfrm rot="5400000" flipH="1" flipV="1">
            <a:off x="1357290" y="4643446"/>
            <a:ext cx="3857652" cy="1588"/>
          </a:xfrm>
          <a:prstGeom prst="line">
            <a:avLst/>
          </a:prstGeom>
          <a:ln w="3810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رابط مستقيم 124"/>
          <p:cNvCxnSpPr/>
          <p:nvPr/>
        </p:nvCxnSpPr>
        <p:spPr>
          <a:xfrm rot="5400000" flipH="1" flipV="1">
            <a:off x="1999438" y="4642652"/>
            <a:ext cx="3857652" cy="1588"/>
          </a:xfrm>
          <a:prstGeom prst="line">
            <a:avLst/>
          </a:prstGeom>
          <a:ln w="3810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رابط كسهم مستقيم 62"/>
          <p:cNvCxnSpPr/>
          <p:nvPr/>
        </p:nvCxnSpPr>
        <p:spPr>
          <a:xfrm rot="16200000" flipV="1">
            <a:off x="1532567" y="2253591"/>
            <a:ext cx="3078470" cy="3000396"/>
          </a:xfrm>
          <a:prstGeom prst="straightConnector1">
            <a:avLst/>
          </a:prstGeom>
          <a:ln w="25400">
            <a:solidFill>
              <a:srgbClr val="0000FF"/>
            </a:solidFill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شكل بيضاوي 60"/>
          <p:cNvSpPr/>
          <p:nvPr/>
        </p:nvSpPr>
        <p:spPr>
          <a:xfrm>
            <a:off x="2392298" y="3071810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2" name="شكل بيضاوي 61"/>
          <p:cNvSpPr/>
          <p:nvPr/>
        </p:nvSpPr>
        <p:spPr>
          <a:xfrm>
            <a:off x="3643306" y="4357694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cxnSp>
        <p:nvCxnSpPr>
          <p:cNvPr id="79" name="رابط مستقيم 78"/>
          <p:cNvCxnSpPr/>
          <p:nvPr/>
        </p:nvCxnSpPr>
        <p:spPr>
          <a:xfrm flipV="1">
            <a:off x="2071670" y="2214554"/>
            <a:ext cx="642942" cy="532824"/>
          </a:xfrm>
          <a:prstGeom prst="line">
            <a:avLst/>
          </a:prstGeom>
          <a:ln w="38100">
            <a:solidFill>
              <a:srgbClr val="9966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رابط مستقيم 132"/>
          <p:cNvCxnSpPr/>
          <p:nvPr/>
        </p:nvCxnSpPr>
        <p:spPr>
          <a:xfrm flipV="1">
            <a:off x="2500298" y="2214554"/>
            <a:ext cx="1071570" cy="890014"/>
          </a:xfrm>
          <a:prstGeom prst="line">
            <a:avLst/>
          </a:prstGeom>
          <a:ln w="38100">
            <a:solidFill>
              <a:srgbClr val="9966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رابط مستقيم 134"/>
          <p:cNvCxnSpPr/>
          <p:nvPr/>
        </p:nvCxnSpPr>
        <p:spPr>
          <a:xfrm flipV="1">
            <a:off x="2857488" y="2285992"/>
            <a:ext cx="1714512" cy="1285884"/>
          </a:xfrm>
          <a:prstGeom prst="line">
            <a:avLst/>
          </a:prstGeom>
          <a:ln w="38100">
            <a:solidFill>
              <a:srgbClr val="9966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رابط مستقيم 137"/>
          <p:cNvCxnSpPr/>
          <p:nvPr/>
        </p:nvCxnSpPr>
        <p:spPr>
          <a:xfrm flipV="1">
            <a:off x="3286116" y="3000372"/>
            <a:ext cx="1285884" cy="1000132"/>
          </a:xfrm>
          <a:prstGeom prst="line">
            <a:avLst/>
          </a:prstGeom>
          <a:ln w="38100">
            <a:solidFill>
              <a:srgbClr val="9966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رابط مستقيم 139"/>
          <p:cNvCxnSpPr/>
          <p:nvPr/>
        </p:nvCxnSpPr>
        <p:spPr>
          <a:xfrm flipV="1">
            <a:off x="3643306" y="3643314"/>
            <a:ext cx="928694" cy="785818"/>
          </a:xfrm>
          <a:prstGeom prst="line">
            <a:avLst/>
          </a:prstGeom>
          <a:ln w="38100">
            <a:solidFill>
              <a:srgbClr val="9966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رابط مستقيم 141"/>
          <p:cNvCxnSpPr/>
          <p:nvPr/>
        </p:nvCxnSpPr>
        <p:spPr>
          <a:xfrm flipV="1">
            <a:off x="4000496" y="4286256"/>
            <a:ext cx="571504" cy="500066"/>
          </a:xfrm>
          <a:prstGeom prst="line">
            <a:avLst/>
          </a:prstGeom>
          <a:ln w="38100">
            <a:solidFill>
              <a:srgbClr val="9966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8" name="مجموعة 11"/>
          <p:cNvGrpSpPr/>
          <p:nvPr/>
        </p:nvGrpSpPr>
        <p:grpSpPr>
          <a:xfrm>
            <a:off x="7788326" y="4572008"/>
            <a:ext cx="1355674" cy="584775"/>
            <a:chOff x="7788326" y="1000108"/>
            <a:chExt cx="1355674" cy="584775"/>
          </a:xfrm>
        </p:grpSpPr>
        <p:sp>
          <p:nvSpPr>
            <p:cNvPr id="179" name="Text Box 4"/>
            <p:cNvSpPr txBox="1">
              <a:spLocks noChangeArrowheads="1"/>
            </p:cNvSpPr>
            <p:nvPr/>
          </p:nvSpPr>
          <p:spPr bwMode="auto">
            <a:xfrm>
              <a:off x="7788326" y="1000108"/>
              <a:ext cx="1355674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ar-SA" sz="3200" dirty="0">
                  <a:solidFill>
                    <a:srgbClr val="FF0000"/>
                  </a:solidFill>
                  <a:cs typeface="Traditional Arabic" pitchFamily="2" charset="-78"/>
                </a:rPr>
                <a:t>الخطوة</a:t>
              </a:r>
              <a:r>
                <a:rPr lang="ar-SA" sz="2800" dirty="0">
                  <a:solidFill>
                    <a:srgbClr val="FF0000"/>
                  </a:solidFill>
                  <a:cs typeface="Traditional Arabic" pitchFamily="2" charset="-78"/>
                </a:rPr>
                <a:t>  </a:t>
              </a:r>
              <a:endParaRPr lang="en-US" sz="2800" dirty="0">
                <a:solidFill>
                  <a:srgbClr val="FF0000"/>
                </a:solidFill>
                <a:cs typeface="Traditional Arabic" pitchFamily="2" charset="-78"/>
              </a:endParaRPr>
            </a:p>
          </p:txBody>
        </p:sp>
        <p:pic>
          <p:nvPicPr>
            <p:cNvPr id="180" name="صورة 179" descr="1.BMP"/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8024839" y="1095361"/>
              <a:ext cx="333375" cy="333375"/>
            </a:xfrm>
            <a:prstGeom prst="rect">
              <a:avLst/>
            </a:prstGeom>
          </p:spPr>
        </p:pic>
      </p:grpSp>
      <p:grpSp>
        <p:nvGrpSpPr>
          <p:cNvPr id="181" name="مجموعة 11"/>
          <p:cNvGrpSpPr/>
          <p:nvPr/>
        </p:nvGrpSpPr>
        <p:grpSpPr>
          <a:xfrm>
            <a:off x="7788326" y="5429264"/>
            <a:ext cx="1355674" cy="584775"/>
            <a:chOff x="7788326" y="1000108"/>
            <a:chExt cx="1355674" cy="584775"/>
          </a:xfrm>
        </p:grpSpPr>
        <p:sp>
          <p:nvSpPr>
            <p:cNvPr id="182" name="Text Box 4"/>
            <p:cNvSpPr txBox="1">
              <a:spLocks noChangeArrowheads="1"/>
            </p:cNvSpPr>
            <p:nvPr/>
          </p:nvSpPr>
          <p:spPr bwMode="auto">
            <a:xfrm>
              <a:off x="7788326" y="1000108"/>
              <a:ext cx="1355674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ar-SA" sz="3200" dirty="0">
                  <a:solidFill>
                    <a:srgbClr val="FF0000"/>
                  </a:solidFill>
                  <a:cs typeface="Traditional Arabic" pitchFamily="2" charset="-78"/>
                </a:rPr>
                <a:t>الخطوة</a:t>
              </a:r>
              <a:r>
                <a:rPr lang="ar-SA" sz="2800" dirty="0">
                  <a:solidFill>
                    <a:srgbClr val="FF0000"/>
                  </a:solidFill>
                  <a:cs typeface="Traditional Arabic" pitchFamily="2" charset="-78"/>
                </a:rPr>
                <a:t>  </a:t>
              </a:r>
              <a:endParaRPr lang="en-US" sz="2800" dirty="0">
                <a:solidFill>
                  <a:srgbClr val="FF0000"/>
                </a:solidFill>
                <a:cs typeface="Traditional Arabic" pitchFamily="2" charset="-78"/>
              </a:endParaRPr>
            </a:p>
          </p:txBody>
        </p:sp>
        <p:pic>
          <p:nvPicPr>
            <p:cNvPr id="183" name="صورة 182" descr="1.BMP"/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8024839" y="1095361"/>
              <a:ext cx="333375" cy="333375"/>
            </a:xfrm>
            <a:prstGeom prst="rect">
              <a:avLst/>
            </a:prstGeom>
          </p:spPr>
        </p:pic>
      </p:grpSp>
      <p:cxnSp>
        <p:nvCxnSpPr>
          <p:cNvPr id="53" name="رابط كسهم مستقيم 52"/>
          <p:cNvCxnSpPr/>
          <p:nvPr/>
        </p:nvCxnSpPr>
        <p:spPr>
          <a:xfrm>
            <a:off x="285720" y="2714620"/>
            <a:ext cx="4286280" cy="1588"/>
          </a:xfrm>
          <a:prstGeom prst="straightConnector1">
            <a:avLst/>
          </a:prstGeom>
          <a:ln w="25400">
            <a:solidFill>
              <a:srgbClr val="0000FF"/>
            </a:solidFill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رابط مستقيم 99"/>
          <p:cNvCxnSpPr/>
          <p:nvPr/>
        </p:nvCxnSpPr>
        <p:spPr>
          <a:xfrm rot="10800000">
            <a:off x="2857488" y="2714620"/>
            <a:ext cx="642942" cy="1588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رابط كسهم مستقيم 80"/>
          <p:cNvCxnSpPr/>
          <p:nvPr/>
        </p:nvCxnSpPr>
        <p:spPr>
          <a:xfrm rot="16200000" flipH="1">
            <a:off x="1357288" y="4429133"/>
            <a:ext cx="4286284" cy="1"/>
          </a:xfrm>
          <a:prstGeom prst="straightConnector1">
            <a:avLst/>
          </a:prstGeom>
          <a:ln w="25400">
            <a:solidFill>
              <a:srgbClr val="0000FF"/>
            </a:solidFill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رابط كسهم مستقيم 76"/>
          <p:cNvCxnSpPr/>
          <p:nvPr/>
        </p:nvCxnSpPr>
        <p:spPr>
          <a:xfrm rot="16200000" flipH="1">
            <a:off x="714346" y="4429133"/>
            <a:ext cx="4286284" cy="1"/>
          </a:xfrm>
          <a:prstGeom prst="straightConnector1">
            <a:avLst/>
          </a:prstGeom>
          <a:ln w="25400">
            <a:solidFill>
              <a:srgbClr val="0000FF"/>
            </a:solidFill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رابط مستقيم 145"/>
          <p:cNvCxnSpPr/>
          <p:nvPr/>
        </p:nvCxnSpPr>
        <p:spPr>
          <a:xfrm rot="5400000">
            <a:off x="3000364" y="3286124"/>
            <a:ext cx="1000132" cy="1588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رابط مستقيم 153"/>
          <p:cNvCxnSpPr>
            <a:stCxn id="171" idx="4"/>
          </p:cNvCxnSpPr>
          <p:nvPr/>
        </p:nvCxnSpPr>
        <p:spPr>
          <a:xfrm rot="5400000" flipH="1">
            <a:off x="2455414" y="3188926"/>
            <a:ext cx="822380" cy="16644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رابط مستقيم 162"/>
          <p:cNvCxnSpPr/>
          <p:nvPr/>
        </p:nvCxnSpPr>
        <p:spPr>
          <a:xfrm rot="10800000">
            <a:off x="3071803" y="3784601"/>
            <a:ext cx="428628" cy="1588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رابط مستقيم 150"/>
          <p:cNvCxnSpPr/>
          <p:nvPr/>
        </p:nvCxnSpPr>
        <p:spPr>
          <a:xfrm rot="16200000" flipV="1">
            <a:off x="2857488" y="3571876"/>
            <a:ext cx="214314" cy="214314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شكل بيضاوي 160"/>
          <p:cNvSpPr/>
          <p:nvPr/>
        </p:nvSpPr>
        <p:spPr>
          <a:xfrm>
            <a:off x="3428992" y="3714752"/>
            <a:ext cx="108000" cy="1080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rgbClr val="0000FF"/>
              </a:solidFill>
            </a:endParaRPr>
          </a:p>
        </p:txBody>
      </p:sp>
      <p:sp>
        <p:nvSpPr>
          <p:cNvPr id="159" name="شكل بيضاوي 158"/>
          <p:cNvSpPr/>
          <p:nvPr/>
        </p:nvSpPr>
        <p:spPr>
          <a:xfrm>
            <a:off x="3428992" y="2678058"/>
            <a:ext cx="108000" cy="1080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rgbClr val="0000FF"/>
              </a:solidFill>
            </a:endParaRPr>
          </a:p>
        </p:txBody>
      </p:sp>
      <p:sp>
        <p:nvSpPr>
          <p:cNvPr id="110" name="شكل بيضاوي 109"/>
          <p:cNvSpPr/>
          <p:nvPr/>
        </p:nvSpPr>
        <p:spPr>
          <a:xfrm>
            <a:off x="2820926" y="2678058"/>
            <a:ext cx="108000" cy="1080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rgbClr val="0000FF"/>
              </a:solidFill>
            </a:endParaRPr>
          </a:p>
        </p:txBody>
      </p:sp>
      <p:sp>
        <p:nvSpPr>
          <p:cNvPr id="171" name="شكل بيضاوي 170"/>
          <p:cNvSpPr/>
          <p:nvPr/>
        </p:nvSpPr>
        <p:spPr>
          <a:xfrm>
            <a:off x="2820926" y="3500438"/>
            <a:ext cx="108000" cy="1080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rgbClr val="0000FF"/>
              </a:solidFill>
            </a:endParaRPr>
          </a:p>
        </p:txBody>
      </p:sp>
      <p:sp>
        <p:nvSpPr>
          <p:cNvPr id="160" name="شكل بيضاوي 159"/>
          <p:cNvSpPr/>
          <p:nvPr/>
        </p:nvSpPr>
        <p:spPr>
          <a:xfrm>
            <a:off x="3000364" y="3749628"/>
            <a:ext cx="108000" cy="1080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7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indefinite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0" fill="hold">
                      <p:stCondLst>
                        <p:cond delay="indefinite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2" fill="hold">
                      <p:stCondLst>
                        <p:cond delay="indefinite"/>
                      </p:stCondLst>
                      <p:childTnLst>
                        <p:par>
                          <p:cTn id="303" fill="hold">
                            <p:stCondLst>
                              <p:cond delay="0"/>
                            </p:stCondLst>
                            <p:childTnLst>
                              <p:par>
                                <p:cTn id="30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9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fill="hold">
                      <p:stCondLst>
                        <p:cond delay="indefinite"/>
                      </p:stCondLst>
                      <p:childTnLst>
                        <p:par>
                          <p:cTn id="315" fill="hold">
                            <p:stCondLst>
                              <p:cond delay="0"/>
                            </p:stCondLst>
                            <p:childTnLst>
                              <p:par>
                                <p:cTn id="31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1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6" fill="hold">
                      <p:stCondLst>
                        <p:cond delay="indefinite"/>
                      </p:stCondLst>
                      <p:childTnLst>
                        <p:par>
                          <p:cTn id="327" fill="hold">
                            <p:stCondLst>
                              <p:cond delay="0"/>
                            </p:stCondLst>
                            <p:childTnLst>
                              <p:par>
                                <p:cTn id="32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4" fill="hold">
                      <p:stCondLst>
                        <p:cond delay="indefinite"/>
                      </p:stCondLst>
                      <p:childTnLst>
                        <p:par>
                          <p:cTn id="335" fill="hold">
                            <p:stCondLst>
                              <p:cond delay="0"/>
                            </p:stCondLst>
                            <p:childTnLst>
                              <p:par>
                                <p:cTn id="33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6" fill="hold">
                      <p:stCondLst>
                        <p:cond delay="indefinite"/>
                      </p:stCondLst>
                      <p:childTnLst>
                        <p:par>
                          <p:cTn id="347" fill="hold">
                            <p:stCondLst>
                              <p:cond delay="0"/>
                            </p:stCondLst>
                            <p:childTnLst>
                              <p:par>
                                <p:cTn id="34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3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8" fill="hold">
                      <p:stCondLst>
                        <p:cond delay="indefinite"/>
                      </p:stCondLst>
                      <p:childTnLst>
                        <p:par>
                          <p:cTn id="359" fill="hold">
                            <p:stCondLst>
                              <p:cond delay="0"/>
                            </p:stCondLst>
                            <p:childTnLst>
                              <p:par>
                                <p:cTn id="36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5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0" fill="hold">
                      <p:stCondLst>
                        <p:cond delay="indefinite"/>
                      </p:stCondLst>
                      <p:childTnLst>
                        <p:par>
                          <p:cTn id="371" fill="hold">
                            <p:stCondLst>
                              <p:cond delay="0"/>
                            </p:stCondLst>
                            <p:childTnLst>
                              <p:par>
                                <p:cTn id="37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7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2" fill="hold">
                      <p:stCondLst>
                        <p:cond delay="indefinite"/>
                      </p:stCondLst>
                      <p:childTnLst>
                        <p:par>
                          <p:cTn id="383" fill="hold">
                            <p:stCondLst>
                              <p:cond delay="0"/>
                            </p:stCondLst>
                            <p:childTnLst>
                              <p:par>
                                <p:cTn id="38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9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4" fill="hold">
                      <p:stCondLst>
                        <p:cond delay="indefinite"/>
                      </p:stCondLst>
                      <p:childTnLst>
                        <p:par>
                          <p:cTn id="395" fill="hold">
                            <p:stCondLst>
                              <p:cond delay="0"/>
                            </p:stCondLst>
                            <p:childTnLst>
                              <p:par>
                                <p:cTn id="39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1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6" fill="hold">
                      <p:stCondLst>
                        <p:cond delay="indefinite"/>
                      </p:stCondLst>
                      <p:childTnLst>
                        <p:par>
                          <p:cTn id="407" fill="hold">
                            <p:stCondLst>
                              <p:cond delay="0"/>
                            </p:stCondLst>
                            <p:childTnLst>
                              <p:par>
                                <p:cTn id="40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3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8" fill="hold">
                      <p:stCondLst>
                        <p:cond delay="indefinite"/>
                      </p:stCondLst>
                      <p:childTnLst>
                        <p:par>
                          <p:cTn id="419" fill="hold">
                            <p:stCondLst>
                              <p:cond delay="0"/>
                            </p:stCondLst>
                            <p:childTnLst>
                              <p:par>
                                <p:cTn id="4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6" fill="hold">
                      <p:stCondLst>
                        <p:cond delay="indefinite"/>
                      </p:stCondLst>
                      <p:childTnLst>
                        <p:par>
                          <p:cTn id="427" fill="hold">
                            <p:stCondLst>
                              <p:cond delay="0"/>
                            </p:stCondLst>
                            <p:childTnLst>
                              <p:par>
                                <p:cTn id="42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3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8" fill="hold">
                      <p:stCondLst>
                        <p:cond delay="indefinite"/>
                      </p:stCondLst>
                      <p:childTnLst>
                        <p:par>
                          <p:cTn id="439" fill="hold">
                            <p:stCondLst>
                              <p:cond delay="0"/>
                            </p:stCondLst>
                            <p:childTnLst>
                              <p:par>
                                <p:cTn id="44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5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0" fill="hold">
                      <p:stCondLst>
                        <p:cond delay="indefinite"/>
                      </p:stCondLst>
                      <p:childTnLst>
                        <p:par>
                          <p:cTn id="451" fill="hold">
                            <p:stCondLst>
                              <p:cond delay="0"/>
                            </p:stCondLst>
                            <p:childTnLst>
                              <p:par>
                                <p:cTn id="45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2" fill="hold">
                      <p:stCondLst>
                        <p:cond delay="indefinite"/>
                      </p:stCondLst>
                      <p:childTnLst>
                        <p:par>
                          <p:cTn id="463" fill="hold">
                            <p:stCondLst>
                              <p:cond delay="0"/>
                            </p:stCondLst>
                            <p:childTnLst>
                              <p:par>
                                <p:cTn id="46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9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4" fill="hold">
                      <p:stCondLst>
                        <p:cond delay="indefinite"/>
                      </p:stCondLst>
                      <p:childTnLst>
                        <p:par>
                          <p:cTn id="475" fill="hold">
                            <p:stCondLst>
                              <p:cond delay="0"/>
                            </p:stCondLst>
                            <p:childTnLst>
                              <p:par>
                                <p:cTn id="47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1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6" fill="hold">
                      <p:stCondLst>
                        <p:cond delay="indefinite"/>
                      </p:stCondLst>
                      <p:childTnLst>
                        <p:par>
                          <p:cTn id="487" fill="hold">
                            <p:stCondLst>
                              <p:cond delay="0"/>
                            </p:stCondLst>
                            <p:childTnLst>
                              <p:par>
                                <p:cTn id="48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3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8" fill="hold">
                      <p:stCondLst>
                        <p:cond delay="indefinite"/>
                      </p:stCondLst>
                      <p:childTnLst>
                        <p:par>
                          <p:cTn id="499" fill="hold">
                            <p:stCondLst>
                              <p:cond delay="0"/>
                            </p:stCondLst>
                            <p:childTnLst>
                              <p:par>
                                <p:cTn id="50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2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3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4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5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6" fill="hold">
                      <p:stCondLst>
                        <p:cond delay="indefinite"/>
                      </p:stCondLst>
                      <p:childTnLst>
                        <p:par>
                          <p:cTn id="507" fill="hold">
                            <p:stCondLst>
                              <p:cond delay="0"/>
                            </p:stCondLst>
                            <p:childTnLst>
                              <p:par>
                                <p:cTn id="50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2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3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4" fill="hold">
                      <p:stCondLst>
                        <p:cond delay="indefinite"/>
                      </p:stCondLst>
                      <p:childTnLst>
                        <p:par>
                          <p:cTn id="515" fill="hold">
                            <p:stCondLst>
                              <p:cond delay="0"/>
                            </p:stCondLst>
                            <p:childTnLst>
                              <p:par>
                                <p:cTn id="51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0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1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2" fill="hold">
                      <p:stCondLst>
                        <p:cond delay="indefinite"/>
                      </p:stCondLst>
                      <p:childTnLst>
                        <p:par>
                          <p:cTn id="523" fill="hold">
                            <p:stCondLst>
                              <p:cond delay="0"/>
                            </p:stCondLst>
                            <p:childTnLst>
                              <p:par>
                                <p:cTn id="52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9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4" fill="hold">
                      <p:stCondLst>
                        <p:cond delay="indefinite"/>
                      </p:stCondLst>
                      <p:childTnLst>
                        <p:par>
                          <p:cTn id="535" fill="hold">
                            <p:stCondLst>
                              <p:cond delay="0"/>
                            </p:stCondLst>
                            <p:childTnLst>
                              <p:par>
                                <p:cTn id="53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1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6" fill="hold">
                      <p:stCondLst>
                        <p:cond delay="indefinite"/>
                      </p:stCondLst>
                      <p:childTnLst>
                        <p:par>
                          <p:cTn id="547" fill="hold">
                            <p:stCondLst>
                              <p:cond delay="0"/>
                            </p:stCondLst>
                            <p:childTnLst>
                              <p:par>
                                <p:cTn id="54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3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8" fill="hold">
                      <p:stCondLst>
                        <p:cond delay="indefinite"/>
                      </p:stCondLst>
                      <p:childTnLst>
                        <p:par>
                          <p:cTn id="559" fill="hold">
                            <p:stCondLst>
                              <p:cond delay="0"/>
                            </p:stCondLst>
                            <p:childTnLst>
                              <p:par>
                                <p:cTn id="56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5" dur="1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0" fill="hold">
                      <p:stCondLst>
                        <p:cond delay="indefinite"/>
                      </p:stCondLst>
                      <p:childTnLst>
                        <p:par>
                          <p:cTn id="571" fill="hold">
                            <p:stCondLst>
                              <p:cond delay="0"/>
                            </p:stCondLst>
                            <p:childTnLst>
                              <p:par>
                                <p:cTn id="57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7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2" fill="hold">
                      <p:stCondLst>
                        <p:cond delay="indefinite"/>
                      </p:stCondLst>
                      <p:childTnLst>
                        <p:par>
                          <p:cTn id="583" fill="hold">
                            <p:stCondLst>
                              <p:cond delay="0"/>
                            </p:stCondLst>
                            <p:childTnLst>
                              <p:par>
                                <p:cTn id="58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9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4" fill="hold">
                      <p:stCondLst>
                        <p:cond delay="indefinite"/>
                      </p:stCondLst>
                      <p:childTnLst>
                        <p:par>
                          <p:cTn id="595" fill="hold">
                            <p:stCondLst>
                              <p:cond delay="0"/>
                            </p:stCondLst>
                            <p:childTnLst>
                              <p:par>
                                <p:cTn id="596" presetID="23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>
                                      <p:cBhvr override="childStyle">
                                        <p:cTn id="597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598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599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600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1" fill="hold">
                      <p:stCondLst>
                        <p:cond delay="indefinite"/>
                      </p:stCondLst>
                      <p:childTnLst>
                        <p:par>
                          <p:cTn id="602" fill="hold">
                            <p:stCondLst>
                              <p:cond delay="0"/>
                            </p:stCondLst>
                            <p:childTnLst>
                              <p:par>
                                <p:cTn id="603" presetID="23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>
                                      <p:cBhvr override="childStyle">
                                        <p:cTn id="604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60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606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607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8" fill="hold">
                      <p:stCondLst>
                        <p:cond delay="indefinite"/>
                      </p:stCondLst>
                      <p:childTnLst>
                        <p:par>
                          <p:cTn id="609" fill="hold">
                            <p:stCondLst>
                              <p:cond delay="0"/>
                            </p:stCondLst>
                            <p:childTnLst>
                              <p:par>
                                <p:cTn id="610" presetID="23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>
                                      <p:cBhvr override="childStyle">
                                        <p:cTn id="61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61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61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61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5" fill="hold">
                      <p:stCondLst>
                        <p:cond delay="indefinite"/>
                      </p:stCondLst>
                      <p:childTnLst>
                        <p:par>
                          <p:cTn id="616" fill="hold">
                            <p:stCondLst>
                              <p:cond delay="0"/>
                            </p:stCondLst>
                            <p:childTnLst>
                              <p:par>
                                <p:cTn id="617" presetID="23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>
                                      <p:cBhvr override="childStyle">
                                        <p:cTn id="61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61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62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62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2" fill="hold">
                      <p:stCondLst>
                        <p:cond delay="indefinite"/>
                      </p:stCondLst>
                      <p:childTnLst>
                        <p:par>
                          <p:cTn id="623" fill="hold">
                            <p:stCondLst>
                              <p:cond delay="0"/>
                            </p:stCondLst>
                            <p:childTnLst>
                              <p:par>
                                <p:cTn id="624" presetID="23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>
                                      <p:cBhvr override="childStyle">
                                        <p:cTn id="62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62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62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62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9" fill="hold">
                      <p:stCondLst>
                        <p:cond delay="indefinite"/>
                      </p:stCondLst>
                      <p:childTnLst>
                        <p:par>
                          <p:cTn id="630" fill="hold">
                            <p:stCondLst>
                              <p:cond delay="0"/>
                            </p:stCondLst>
                            <p:childTnLst>
                              <p:par>
                                <p:cTn id="631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3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4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5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6" fill="hold">
                      <p:stCondLst>
                        <p:cond delay="indefinite"/>
                      </p:stCondLst>
                      <p:childTnLst>
                        <p:par>
                          <p:cTn id="637" fill="hold">
                            <p:stCondLst>
                              <p:cond delay="0"/>
                            </p:stCondLst>
                            <p:childTnLst>
                              <p:par>
                                <p:cTn id="638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0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1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2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3" fill="hold">
                      <p:stCondLst>
                        <p:cond delay="indefinite"/>
                      </p:stCondLst>
                      <p:childTnLst>
                        <p:par>
                          <p:cTn id="644" fill="hold">
                            <p:stCondLst>
                              <p:cond delay="0"/>
                            </p:stCondLst>
                            <p:childTnLst>
                              <p:par>
                                <p:cTn id="64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7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8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9" dur="1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0" fill="hold">
                      <p:stCondLst>
                        <p:cond delay="indefinite"/>
                      </p:stCondLst>
                      <p:childTnLst>
                        <p:par>
                          <p:cTn id="651" fill="hold">
                            <p:stCondLst>
                              <p:cond delay="0"/>
                            </p:stCondLst>
                            <p:childTnLst>
                              <p:par>
                                <p:cTn id="65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4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5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6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7" fill="hold">
                      <p:stCondLst>
                        <p:cond delay="indefinite"/>
                      </p:stCondLst>
                      <p:childTnLst>
                        <p:par>
                          <p:cTn id="658" fill="hold">
                            <p:stCondLst>
                              <p:cond delay="0"/>
                            </p:stCondLst>
                            <p:childTnLst>
                              <p:par>
                                <p:cTn id="65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1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2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3" dur="1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4" fill="hold">
                      <p:stCondLst>
                        <p:cond delay="indefinite"/>
                      </p:stCondLst>
                      <p:childTnLst>
                        <p:par>
                          <p:cTn id="665" fill="hold">
                            <p:stCondLst>
                              <p:cond delay="0"/>
                            </p:stCondLst>
                            <p:childTnLst>
                              <p:par>
                                <p:cTn id="66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8" dur="770" decel="100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69" dur="770" decel="100000"/>
                                        <p:tgtEl>
                                          <p:spTgt spid="1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7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71" dur="77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7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73" dur="77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7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5" fill="hold">
                      <p:stCondLst>
                        <p:cond delay="indefinite"/>
                      </p:stCondLst>
                      <p:childTnLst>
                        <p:par>
                          <p:cTn id="676" fill="hold">
                            <p:stCondLst>
                              <p:cond delay="0"/>
                            </p:stCondLst>
                            <p:childTnLst>
                              <p:par>
                                <p:cTn id="67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9" dur="770" decel="100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0" dur="770" decel="100000"/>
                                        <p:tgtEl>
                                          <p:spTgt spid="15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8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82" dur="77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8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84" dur="77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8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6" fill="hold">
                      <p:stCondLst>
                        <p:cond delay="indefinite"/>
                      </p:stCondLst>
                      <p:childTnLst>
                        <p:par>
                          <p:cTn id="687" fill="hold">
                            <p:stCondLst>
                              <p:cond delay="0"/>
                            </p:stCondLst>
                            <p:childTnLst>
                              <p:par>
                                <p:cTn id="68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0" dur="770" decel="100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1" dur="770" decel="100000"/>
                                        <p:tgtEl>
                                          <p:spTgt spid="16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9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93" dur="77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9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95" dur="77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9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7" fill="hold">
                      <p:stCondLst>
                        <p:cond delay="indefinite"/>
                      </p:stCondLst>
                      <p:childTnLst>
                        <p:par>
                          <p:cTn id="698" fill="hold">
                            <p:stCondLst>
                              <p:cond delay="0"/>
                            </p:stCondLst>
                            <p:childTnLst>
                              <p:par>
                                <p:cTn id="69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1" dur="770" decel="100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02" dur="770" decel="100000"/>
                                        <p:tgtEl>
                                          <p:spTgt spid="16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0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04" dur="77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0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06" dur="77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0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8" fill="hold">
                      <p:stCondLst>
                        <p:cond delay="indefinite"/>
                      </p:stCondLst>
                      <p:childTnLst>
                        <p:par>
                          <p:cTn id="709" fill="hold">
                            <p:stCondLst>
                              <p:cond delay="0"/>
                            </p:stCondLst>
                            <p:childTnLst>
                              <p:par>
                                <p:cTn id="71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2" dur="770" decel="100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3" dur="770" decel="100000"/>
                                        <p:tgtEl>
                                          <p:spTgt spid="17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15" dur="77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17" dur="77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9" fill="hold">
                      <p:stCondLst>
                        <p:cond delay="indefinite"/>
                      </p:stCondLst>
                      <p:childTnLst>
                        <p:par>
                          <p:cTn id="720" fill="hold">
                            <p:stCondLst>
                              <p:cond delay="0"/>
                            </p:stCondLst>
                            <p:childTnLst>
                              <p:par>
                                <p:cTn id="72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7" fill="hold">
                      <p:stCondLst>
                        <p:cond delay="indefinite"/>
                      </p:stCondLst>
                      <p:childTnLst>
                        <p:par>
                          <p:cTn id="738" fill="hold">
                            <p:stCondLst>
                              <p:cond delay="0"/>
                            </p:stCondLst>
                            <p:childTnLst>
                              <p:par>
                                <p:cTn id="7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74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  <p:bldP spid="15" grpId="0" autoUpdateAnimBg="0"/>
      <p:bldP spid="112" grpId="0" autoUpdateAnimBg="0"/>
      <p:bldP spid="64" grpId="0" autoUpdateAnimBg="0"/>
      <p:bldP spid="69" grpId="0" autoUpdateAnimBg="0"/>
      <p:bldP spid="61" grpId="0" animBg="1"/>
      <p:bldP spid="62" grpId="0" animBg="1"/>
      <p:bldP spid="161" grpId="0" animBg="1"/>
      <p:bldP spid="159" grpId="0" animBg="1"/>
      <p:bldP spid="110" grpId="0" animBg="1"/>
      <p:bldP spid="171" grpId="0" animBg="1"/>
      <p:bldP spid="16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31"/>
          <p:cNvGrpSpPr/>
          <p:nvPr/>
        </p:nvGrpSpPr>
        <p:grpSpPr>
          <a:xfrm>
            <a:off x="7643834" y="129581"/>
            <a:ext cx="1355674" cy="584775"/>
            <a:chOff x="7788326" y="1000108"/>
            <a:chExt cx="1355674" cy="584775"/>
          </a:xfrm>
        </p:grpSpPr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7788326" y="1000108"/>
              <a:ext cx="1355674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ar-SA" sz="3200" dirty="0">
                  <a:solidFill>
                    <a:srgbClr val="FF0000"/>
                  </a:solidFill>
                  <a:cs typeface="Traditional Arabic" pitchFamily="2" charset="-78"/>
                </a:rPr>
                <a:t>الخطوة</a:t>
              </a:r>
              <a:r>
                <a:rPr lang="ar-SA" sz="2800" dirty="0">
                  <a:solidFill>
                    <a:srgbClr val="FF0000"/>
                  </a:solidFill>
                  <a:cs typeface="Traditional Arabic" pitchFamily="2" charset="-78"/>
                </a:rPr>
                <a:t>  </a:t>
              </a:r>
              <a:endParaRPr lang="en-US" sz="2800" dirty="0">
                <a:solidFill>
                  <a:srgbClr val="FF0000"/>
                </a:solidFill>
                <a:cs typeface="Traditional Arabic" pitchFamily="2" charset="-78"/>
              </a:endParaRPr>
            </a:p>
          </p:txBody>
        </p:sp>
        <p:pic>
          <p:nvPicPr>
            <p:cNvPr id="6" name="صورة 5" descr="1.BMP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8024839" y="1095361"/>
              <a:ext cx="333375" cy="333375"/>
            </a:xfrm>
            <a:prstGeom prst="rect">
              <a:avLst/>
            </a:prstGeom>
          </p:spPr>
        </p:pic>
      </p:grp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0" y="129581"/>
            <a:ext cx="785814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ar-SA" sz="3200" dirty="0" smtClean="0">
                <a:cs typeface="Traditional Arabic" pitchFamily="2" charset="-78"/>
              </a:rPr>
              <a:t>الدالة التي نريد إيجاد قيمتها العظمى هي : </a:t>
            </a:r>
            <a:r>
              <a:rPr lang="en-US" sz="3200" dirty="0" smtClean="0">
                <a:cs typeface="Traditional Arabic" pitchFamily="2" charset="-78"/>
              </a:rPr>
              <a:t>f (x , y) =50 x +30y</a:t>
            </a:r>
            <a:endParaRPr lang="en-US" sz="3200" dirty="0">
              <a:cs typeface="Traditional Arabic" pitchFamily="2" charset="-78"/>
            </a:endParaRPr>
          </a:p>
        </p:txBody>
      </p:sp>
      <p:graphicFrame>
        <p:nvGraphicFramePr>
          <p:cNvPr id="8" name="جدول 7"/>
          <p:cNvGraphicFramePr>
            <a:graphicFrameLocks noGrp="1"/>
          </p:cNvGraphicFramePr>
          <p:nvPr/>
        </p:nvGraphicFramePr>
        <p:xfrm>
          <a:off x="142877" y="1357298"/>
          <a:ext cx="7286643" cy="31089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165148"/>
                <a:gridCol w="2692614"/>
                <a:gridCol w="2428881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f </a:t>
                      </a:r>
                      <a:r>
                        <a:rPr lang="en-US" sz="2800" b="0" kern="12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( x , y )</a:t>
                      </a:r>
                      <a:endParaRPr lang="ar-SA" sz="2800" b="0" kern="1200" noProof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raditional Arabic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50 x + 30 y</a:t>
                      </a:r>
                      <a:endParaRPr lang="ar-SA" sz="2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( x , y )</a:t>
                      </a:r>
                      <a:endParaRPr lang="ar-SA" sz="28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raditional Arabic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0" kern="12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1100</a:t>
                      </a:r>
                      <a:endParaRPr lang="ar-SA" sz="2800" b="0" kern="1200" noProof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raditional Arabic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50 (10) + 30 (20)</a:t>
                      </a:r>
                      <a:endParaRPr kumimoji="0" lang="ar-SA" sz="2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( 10 , 20 )</a:t>
                      </a:r>
                      <a:endParaRPr lang="ar-SA" sz="28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raditional Arabic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0" kern="12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1700</a:t>
                      </a:r>
                      <a:endParaRPr lang="ar-SA" sz="2800" b="0" kern="1200" noProof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raditional Arabic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kern="12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50 (10) + 30 (40)</a:t>
                      </a:r>
                      <a:endParaRPr lang="ar-SA" sz="2800" b="0" kern="1200" noProof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raditional Arabic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( 10 , 40 )</a:t>
                      </a:r>
                      <a:endParaRPr lang="ar-SA" sz="28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raditional Arabic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0" kern="12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1200</a:t>
                      </a:r>
                      <a:endParaRPr lang="ar-SA" sz="2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kern="12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50 (15) + 30 (15)</a:t>
                      </a:r>
                      <a:endParaRPr lang="ar-SA" sz="2800" b="0" kern="1200" noProof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raditional Arabic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( 15 , 15 )</a:t>
                      </a:r>
                      <a:endParaRPr lang="ar-SA" sz="28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raditional Arabic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0" kern="12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1700</a:t>
                      </a:r>
                      <a:endParaRPr lang="ar-SA" sz="2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50</a:t>
                      </a:r>
                      <a:r>
                        <a:rPr lang="en-US" sz="2800" b="0" kern="12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 (25) + 30 (15)</a:t>
                      </a:r>
                      <a:endParaRPr lang="ar-SA" sz="2800" b="0" kern="1200" noProof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raditional Arabic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( 25 , 15 )</a:t>
                      </a:r>
                      <a:endParaRPr lang="ar-SA" sz="28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raditional Arabic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0" kern="12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2450</a:t>
                      </a:r>
                      <a:endParaRPr lang="ar-SA" sz="2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50</a:t>
                      </a:r>
                      <a:r>
                        <a:rPr lang="en-US" sz="2800" b="0" kern="12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 (25) + 30 (40)</a:t>
                      </a:r>
                      <a:endParaRPr lang="ar-SA" sz="2800" b="0" kern="1200" noProof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raditional Arabic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( 25 , 40 )</a:t>
                      </a:r>
                      <a:endParaRPr lang="ar-SA" sz="28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raditional Arabic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1" name="رابط كسهم مستقيم 10"/>
          <p:cNvCxnSpPr/>
          <p:nvPr/>
        </p:nvCxnSpPr>
        <p:spPr>
          <a:xfrm rot="10800000">
            <a:off x="6786578" y="4214818"/>
            <a:ext cx="642942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رابط كسهم مستقيم 15"/>
          <p:cNvCxnSpPr/>
          <p:nvPr/>
        </p:nvCxnSpPr>
        <p:spPr>
          <a:xfrm rot="10800000">
            <a:off x="6786578" y="2071678"/>
            <a:ext cx="642942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سحابة 19"/>
          <p:cNvSpPr/>
          <p:nvPr/>
        </p:nvSpPr>
        <p:spPr>
          <a:xfrm>
            <a:off x="7286644" y="3857628"/>
            <a:ext cx="1857356" cy="64294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/>
            <a:r>
              <a:rPr lang="ar-SA" sz="2000" dirty="0" smtClean="0">
                <a:solidFill>
                  <a:srgbClr val="000000"/>
                </a:solidFill>
              </a:rPr>
              <a:t>قيمة عظمى </a:t>
            </a:r>
            <a:endParaRPr lang="ar-SA" sz="2000" dirty="0">
              <a:solidFill>
                <a:srgbClr val="000000"/>
              </a:solidFill>
            </a:endParaRPr>
          </a:p>
        </p:txBody>
      </p:sp>
      <p:sp>
        <p:nvSpPr>
          <p:cNvPr id="21" name="سحابة 20"/>
          <p:cNvSpPr/>
          <p:nvPr/>
        </p:nvSpPr>
        <p:spPr>
          <a:xfrm>
            <a:off x="7286644" y="1785926"/>
            <a:ext cx="1857356" cy="64294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/>
            <a:r>
              <a:rPr lang="ar-SA" sz="2000" dirty="0" smtClean="0">
                <a:solidFill>
                  <a:srgbClr val="000000"/>
                </a:solidFill>
              </a:rPr>
              <a:t>قيمة صغرى </a:t>
            </a:r>
            <a:endParaRPr lang="ar-SA" sz="2000" dirty="0">
              <a:solidFill>
                <a:srgbClr val="000000"/>
              </a:solidFill>
            </a:endParaRPr>
          </a:p>
        </p:txBody>
      </p:sp>
      <p:sp>
        <p:nvSpPr>
          <p:cNvPr id="26" name="Text Box 4"/>
          <p:cNvSpPr txBox="1">
            <a:spLocks noChangeArrowheads="1"/>
          </p:cNvSpPr>
          <p:nvPr/>
        </p:nvSpPr>
        <p:spPr bwMode="auto">
          <a:xfrm>
            <a:off x="285720" y="5072074"/>
            <a:ext cx="842965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200" dirty="0" smtClean="0">
                <a:cs typeface="Traditional Arabic" pitchFamily="2" charset="-78"/>
              </a:rPr>
              <a:t>يجب على فهد صياغة </a:t>
            </a: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</a:rPr>
              <a:t>25</a:t>
            </a:r>
            <a:r>
              <a:rPr lang="ar-SA" sz="3200" dirty="0" smtClean="0">
                <a:cs typeface="Traditional Arabic" pitchFamily="2" charset="-78"/>
              </a:rPr>
              <a:t> عقداً و </a:t>
            </a: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</a:rPr>
              <a:t>40</a:t>
            </a:r>
            <a:r>
              <a:rPr lang="ar-SA" sz="3200" dirty="0" smtClean="0">
                <a:cs typeface="Traditional Arabic" pitchFamily="2" charset="-78"/>
              </a:rPr>
              <a:t> سواراً ليحصل على أكبر أجر .   </a:t>
            </a:r>
            <a:endParaRPr lang="en-US" sz="3200" dirty="0">
              <a:cs typeface="Traditional Arabic" pitchFamily="2" charset="-78"/>
            </a:endParaRP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3929122" y="785794"/>
            <a:ext cx="385758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3200" dirty="0" smtClean="0">
                <a:cs typeface="Traditional Arabic" pitchFamily="2" charset="-78"/>
              </a:rPr>
              <a:t>نوجد قيمة الدالة عند كل رأس .</a:t>
            </a:r>
            <a:endParaRPr lang="en-US" sz="3200" dirty="0">
              <a:cs typeface="Traditional Arabic" pitchFamily="2" charset="-78"/>
            </a:endParaRPr>
          </a:p>
        </p:txBody>
      </p:sp>
      <p:grpSp>
        <p:nvGrpSpPr>
          <p:cNvPr id="14" name="مجموعة 31"/>
          <p:cNvGrpSpPr/>
          <p:nvPr/>
        </p:nvGrpSpPr>
        <p:grpSpPr>
          <a:xfrm>
            <a:off x="7643834" y="772523"/>
            <a:ext cx="1355674" cy="584775"/>
            <a:chOff x="7788326" y="1000108"/>
            <a:chExt cx="1355674" cy="584775"/>
          </a:xfrm>
        </p:grpSpPr>
        <p:sp>
          <p:nvSpPr>
            <p:cNvPr id="15" name="Text Box 4"/>
            <p:cNvSpPr txBox="1">
              <a:spLocks noChangeArrowheads="1"/>
            </p:cNvSpPr>
            <p:nvPr/>
          </p:nvSpPr>
          <p:spPr bwMode="auto">
            <a:xfrm>
              <a:off x="7788326" y="1000108"/>
              <a:ext cx="1355674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ar-SA" sz="3200" dirty="0">
                  <a:solidFill>
                    <a:srgbClr val="FF0000"/>
                  </a:solidFill>
                  <a:cs typeface="Traditional Arabic" pitchFamily="2" charset="-78"/>
                </a:rPr>
                <a:t>الخطوة</a:t>
              </a:r>
              <a:r>
                <a:rPr lang="ar-SA" sz="2800" dirty="0">
                  <a:solidFill>
                    <a:srgbClr val="FF0000"/>
                  </a:solidFill>
                  <a:cs typeface="Traditional Arabic" pitchFamily="2" charset="-78"/>
                </a:rPr>
                <a:t>  </a:t>
              </a:r>
              <a:endParaRPr lang="en-US" sz="2800" dirty="0">
                <a:solidFill>
                  <a:srgbClr val="FF0000"/>
                </a:solidFill>
                <a:cs typeface="Traditional Arabic" pitchFamily="2" charset="-78"/>
              </a:endParaRPr>
            </a:p>
          </p:txBody>
        </p:sp>
        <p:pic>
          <p:nvPicPr>
            <p:cNvPr id="17" name="صورة 16" descr="1.BMP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8024839" y="1095361"/>
              <a:ext cx="333375" cy="333375"/>
            </a:xfrm>
            <a:prstGeom prst="rect">
              <a:avLst/>
            </a:prstGeom>
          </p:spPr>
        </p:pic>
      </p:grpSp>
      <p:grpSp>
        <p:nvGrpSpPr>
          <p:cNvPr id="18" name="مجموعة 31"/>
          <p:cNvGrpSpPr/>
          <p:nvPr/>
        </p:nvGrpSpPr>
        <p:grpSpPr>
          <a:xfrm>
            <a:off x="7788326" y="4572008"/>
            <a:ext cx="1355674" cy="584775"/>
            <a:chOff x="7788326" y="1000108"/>
            <a:chExt cx="1355674" cy="584775"/>
          </a:xfrm>
        </p:grpSpPr>
        <p:sp>
          <p:nvSpPr>
            <p:cNvPr id="19" name="Text Box 4"/>
            <p:cNvSpPr txBox="1">
              <a:spLocks noChangeArrowheads="1"/>
            </p:cNvSpPr>
            <p:nvPr/>
          </p:nvSpPr>
          <p:spPr bwMode="auto">
            <a:xfrm>
              <a:off x="7788326" y="1000108"/>
              <a:ext cx="1355674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ar-SA" sz="3200" dirty="0">
                  <a:solidFill>
                    <a:srgbClr val="FF0000"/>
                  </a:solidFill>
                  <a:cs typeface="Traditional Arabic" pitchFamily="2" charset="-78"/>
                </a:rPr>
                <a:t>الخطوة</a:t>
              </a:r>
              <a:r>
                <a:rPr lang="ar-SA" sz="2800" dirty="0">
                  <a:solidFill>
                    <a:srgbClr val="FF0000"/>
                  </a:solidFill>
                  <a:cs typeface="Traditional Arabic" pitchFamily="2" charset="-78"/>
                </a:rPr>
                <a:t>  </a:t>
              </a:r>
              <a:endParaRPr lang="en-US" sz="2800" dirty="0">
                <a:solidFill>
                  <a:srgbClr val="FF0000"/>
                </a:solidFill>
                <a:cs typeface="Traditional Arabic" pitchFamily="2" charset="-78"/>
              </a:endParaRPr>
            </a:p>
          </p:txBody>
        </p:sp>
        <p:pic>
          <p:nvPicPr>
            <p:cNvPr id="23" name="صورة 22" descr="1.BMP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8024839" y="1095361"/>
              <a:ext cx="333375" cy="333375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20" grpId="0" animBg="1"/>
      <p:bldP spid="21" grpId="0" animBg="1"/>
      <p:bldP spid="26" grpId="0" autoUpdateAnimBg="0"/>
      <p:bldP spid="13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ordArt 8"/>
          <p:cNvSpPr>
            <a:spLocks noChangeArrowheads="1" noChangeShapeType="1" noTextEdit="1"/>
          </p:cNvSpPr>
          <p:nvPr/>
        </p:nvSpPr>
        <p:spPr bwMode="auto">
          <a:xfrm>
            <a:off x="6500826" y="0"/>
            <a:ext cx="2470148" cy="642918"/>
          </a:xfrm>
          <a:prstGeom prst="rect">
            <a:avLst/>
          </a:prstGeom>
        </p:spPr>
        <p:txBody>
          <a:bodyPr wrap="none" fromWordArt="1">
            <a:prstTxWarp prst="textChevron">
              <a:avLst>
                <a:gd name="adj" fmla="val 0"/>
              </a:avLst>
            </a:prstTxWarp>
          </a:bodyPr>
          <a:lstStyle/>
          <a:p>
            <a:pPr algn="ctr"/>
            <a:r>
              <a:rPr lang="ar-SA" sz="3600" kern="10" dirty="0" smtClean="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  <a:gs pos="100000">
                      <a:srgbClr val="4D0808"/>
                    </a:gs>
                  </a:gsLst>
                  <a:path path="rect">
                    <a:fillToRect l="50000" t="50000" r="50000" b="50000"/>
                  </a:path>
                </a:gradFill>
                <a:cs typeface="DecoType Naskh Special"/>
              </a:rPr>
              <a:t>تحــــــــ من فهمك ــــــــــــــقق : </a:t>
            </a:r>
            <a:endParaRPr lang="ar-SA" sz="3600" kern="10" dirty="0">
              <a:ln w="28575">
                <a:solidFill>
                  <a:srgbClr val="00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  <a:gs pos="100000">
                    <a:srgbClr val="4D0808"/>
                  </a:gs>
                </a:gsLst>
                <a:path path="rect">
                  <a:fillToRect l="50000" t="50000" r="50000" b="50000"/>
                </a:path>
              </a:gradFill>
              <a:cs typeface="DecoType Naskh Special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0" y="571481"/>
            <a:ext cx="91440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</a:rPr>
              <a:t>(1A</a:t>
            </a:r>
            <a:r>
              <a:rPr lang="ar-SA" sz="3200" dirty="0" smtClean="0">
                <a:solidFill>
                  <a:srgbClr val="FF0000"/>
                </a:solidFill>
                <a:cs typeface="Traditional Arabic" pitchFamily="2" charset="-78"/>
              </a:rPr>
              <a:t> مثّلي نظام المتباينات الآتي بيانيّاً ، ثم حددي إحداثيات رؤوس منطقة الحل ، و أوجدي القيمة العظمى والقيمة الصغرى للدالة المعطاة في هذه المنطقة :               </a:t>
            </a: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</a:rPr>
              <a:t>-2  </a:t>
            </a: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  <a:sym typeface="Zawawi"/>
              </a:rPr>
              <a:t> x  6</a:t>
            </a:r>
            <a:r>
              <a:rPr lang="ar-SA" sz="3200" dirty="0" smtClean="0">
                <a:solidFill>
                  <a:srgbClr val="FF0000"/>
                </a:solidFill>
                <a:cs typeface="Traditional Arabic" pitchFamily="2" charset="-78"/>
              </a:rPr>
              <a:t>                                                                      </a:t>
            </a: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</a:rPr>
              <a:t>1  </a:t>
            </a: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  <a:sym typeface="Zawawi"/>
              </a:rPr>
              <a:t> y  5</a:t>
            </a:r>
          </a:p>
          <a:p>
            <a:pPr>
              <a:spcBef>
                <a:spcPts val="0"/>
              </a:spcBef>
            </a:pP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</a:rPr>
              <a:t>y  </a:t>
            </a: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  <a:sym typeface="Zawawi"/>
              </a:rPr>
              <a:t> x + 3</a:t>
            </a:r>
          </a:p>
          <a:p>
            <a:pPr>
              <a:spcBef>
                <a:spcPts val="0"/>
              </a:spcBef>
            </a:pP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</a:rPr>
              <a:t>f( x , y ) =  </a:t>
            </a: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  <a:sym typeface="Zawawi"/>
              </a:rPr>
              <a:t>- 5 x + 2 y</a:t>
            </a:r>
            <a:endParaRPr lang="ar-SA" sz="3200" dirty="0" smtClean="0">
              <a:solidFill>
                <a:srgbClr val="FF0000"/>
              </a:solidFill>
              <a:cs typeface="Traditional Arabic" pitchFamily="2" charset="-78"/>
              <a:sym typeface="Zawawi"/>
            </a:endParaRPr>
          </a:p>
        </p:txBody>
      </p:sp>
      <p:grpSp>
        <p:nvGrpSpPr>
          <p:cNvPr id="12" name="مجموعة 11"/>
          <p:cNvGrpSpPr/>
          <p:nvPr/>
        </p:nvGrpSpPr>
        <p:grpSpPr>
          <a:xfrm>
            <a:off x="7643834" y="3429000"/>
            <a:ext cx="1355674" cy="584775"/>
            <a:chOff x="7788326" y="1000108"/>
            <a:chExt cx="1355674" cy="584775"/>
          </a:xfrm>
        </p:grpSpPr>
        <p:sp>
          <p:nvSpPr>
            <p:cNvPr id="13" name="Text Box 4"/>
            <p:cNvSpPr txBox="1">
              <a:spLocks noChangeArrowheads="1"/>
            </p:cNvSpPr>
            <p:nvPr/>
          </p:nvSpPr>
          <p:spPr bwMode="auto">
            <a:xfrm>
              <a:off x="7788326" y="1000108"/>
              <a:ext cx="1355674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ar-SA" sz="3200" dirty="0">
                  <a:solidFill>
                    <a:srgbClr val="FF0000"/>
                  </a:solidFill>
                  <a:cs typeface="Traditional Arabic" pitchFamily="2" charset="-78"/>
                </a:rPr>
                <a:t>الخطوة</a:t>
              </a:r>
              <a:r>
                <a:rPr lang="ar-SA" sz="2800" dirty="0">
                  <a:solidFill>
                    <a:srgbClr val="FF0000"/>
                  </a:solidFill>
                  <a:cs typeface="Traditional Arabic" pitchFamily="2" charset="-78"/>
                </a:rPr>
                <a:t>  </a:t>
              </a:r>
              <a:endParaRPr lang="en-US" sz="2800" dirty="0">
                <a:solidFill>
                  <a:srgbClr val="FF0000"/>
                </a:solidFill>
                <a:cs typeface="Traditional Arabic" pitchFamily="2" charset="-78"/>
              </a:endParaRPr>
            </a:p>
          </p:txBody>
        </p:sp>
        <p:pic>
          <p:nvPicPr>
            <p:cNvPr id="14" name="صورة 13" descr="1.BMP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8024839" y="1095361"/>
              <a:ext cx="333375" cy="333375"/>
            </a:xfrm>
            <a:prstGeom prst="rect">
              <a:avLst/>
            </a:prstGeom>
          </p:spPr>
        </p:pic>
      </p:grp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4714876" y="3929066"/>
            <a:ext cx="421481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200" dirty="0" smtClean="0">
                <a:cs typeface="Traditional Arabic" pitchFamily="2" charset="-78"/>
              </a:rPr>
              <a:t>نمثّل المتباينات بيانيّاً ، ونحدّد إحداثيات الرؤوس . </a:t>
            </a:r>
            <a:endParaRPr lang="en-US" sz="3200" dirty="0">
              <a:cs typeface="Traditional Arabic" pitchFamily="2" charset="-78"/>
            </a:endParaRPr>
          </a:p>
        </p:txBody>
      </p:sp>
      <p:pic>
        <p:nvPicPr>
          <p:cNvPr id="16" name="صورة 15" descr="25-10-1432 11-13-50 م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2214554"/>
            <a:ext cx="4409524" cy="4390476"/>
          </a:xfrm>
          <a:prstGeom prst="rect">
            <a:avLst/>
          </a:prstGeom>
        </p:spPr>
      </p:pic>
      <p:cxnSp>
        <p:nvCxnSpPr>
          <p:cNvPr id="17" name="رابط كسهم مستقيم 16"/>
          <p:cNvCxnSpPr/>
          <p:nvPr/>
        </p:nvCxnSpPr>
        <p:spPr>
          <a:xfrm rot="16200000" flipH="1">
            <a:off x="-142909" y="4429131"/>
            <a:ext cx="4286284" cy="1"/>
          </a:xfrm>
          <a:prstGeom prst="straightConnector1">
            <a:avLst/>
          </a:prstGeom>
          <a:ln w="25400">
            <a:solidFill>
              <a:srgbClr val="0000FF"/>
            </a:solidFill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رابط مستقيم 20"/>
          <p:cNvCxnSpPr/>
          <p:nvPr/>
        </p:nvCxnSpPr>
        <p:spPr>
          <a:xfrm>
            <a:off x="2000232" y="2500306"/>
            <a:ext cx="2571768" cy="1588"/>
          </a:xfrm>
          <a:prstGeom prst="line">
            <a:avLst/>
          </a:prstGeom>
          <a:ln w="38100">
            <a:solidFill>
              <a:srgbClr val="800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رابط مستقيم 25"/>
          <p:cNvCxnSpPr/>
          <p:nvPr/>
        </p:nvCxnSpPr>
        <p:spPr>
          <a:xfrm>
            <a:off x="2000232" y="3141660"/>
            <a:ext cx="2571768" cy="1588"/>
          </a:xfrm>
          <a:prstGeom prst="line">
            <a:avLst/>
          </a:prstGeom>
          <a:ln w="38100">
            <a:solidFill>
              <a:srgbClr val="800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رابط مستقيم 26"/>
          <p:cNvCxnSpPr/>
          <p:nvPr/>
        </p:nvCxnSpPr>
        <p:spPr>
          <a:xfrm>
            <a:off x="2000232" y="3784602"/>
            <a:ext cx="2571768" cy="1588"/>
          </a:xfrm>
          <a:prstGeom prst="line">
            <a:avLst/>
          </a:prstGeom>
          <a:ln w="38100">
            <a:solidFill>
              <a:srgbClr val="800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رابط مستقيم 27"/>
          <p:cNvCxnSpPr/>
          <p:nvPr/>
        </p:nvCxnSpPr>
        <p:spPr>
          <a:xfrm>
            <a:off x="2000232" y="4427544"/>
            <a:ext cx="2571768" cy="1588"/>
          </a:xfrm>
          <a:prstGeom prst="line">
            <a:avLst/>
          </a:prstGeom>
          <a:ln w="38100">
            <a:solidFill>
              <a:srgbClr val="800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رابط مستقيم 28"/>
          <p:cNvCxnSpPr/>
          <p:nvPr/>
        </p:nvCxnSpPr>
        <p:spPr>
          <a:xfrm>
            <a:off x="2000232" y="5070486"/>
            <a:ext cx="2571768" cy="1588"/>
          </a:xfrm>
          <a:prstGeom prst="line">
            <a:avLst/>
          </a:prstGeom>
          <a:ln w="38100">
            <a:solidFill>
              <a:srgbClr val="800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رابط مستقيم 29"/>
          <p:cNvCxnSpPr/>
          <p:nvPr/>
        </p:nvCxnSpPr>
        <p:spPr>
          <a:xfrm>
            <a:off x="2000232" y="5641990"/>
            <a:ext cx="2571768" cy="1588"/>
          </a:xfrm>
          <a:prstGeom prst="line">
            <a:avLst/>
          </a:prstGeom>
          <a:ln w="38100">
            <a:solidFill>
              <a:srgbClr val="800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رابط مستقيم 30"/>
          <p:cNvCxnSpPr/>
          <p:nvPr/>
        </p:nvCxnSpPr>
        <p:spPr>
          <a:xfrm>
            <a:off x="2000232" y="6284932"/>
            <a:ext cx="2571768" cy="1588"/>
          </a:xfrm>
          <a:prstGeom prst="line">
            <a:avLst/>
          </a:prstGeom>
          <a:ln w="38100">
            <a:solidFill>
              <a:srgbClr val="800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رابط كسهم مستقيم 31"/>
          <p:cNvCxnSpPr/>
          <p:nvPr/>
        </p:nvCxnSpPr>
        <p:spPr>
          <a:xfrm rot="16200000" flipH="1">
            <a:off x="1571603" y="4429129"/>
            <a:ext cx="4286284" cy="1"/>
          </a:xfrm>
          <a:prstGeom prst="straightConnector1">
            <a:avLst/>
          </a:prstGeom>
          <a:ln w="25400">
            <a:solidFill>
              <a:srgbClr val="0000FF"/>
            </a:solidFill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رابط مستقيم 32"/>
          <p:cNvCxnSpPr/>
          <p:nvPr/>
        </p:nvCxnSpPr>
        <p:spPr>
          <a:xfrm>
            <a:off x="285720" y="2714620"/>
            <a:ext cx="3429024" cy="1588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رابط مستقيم 35"/>
          <p:cNvCxnSpPr/>
          <p:nvPr/>
        </p:nvCxnSpPr>
        <p:spPr>
          <a:xfrm>
            <a:off x="285720" y="3355974"/>
            <a:ext cx="3429024" cy="1588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رابط مستقيم 36"/>
          <p:cNvCxnSpPr/>
          <p:nvPr/>
        </p:nvCxnSpPr>
        <p:spPr>
          <a:xfrm>
            <a:off x="285720" y="3998916"/>
            <a:ext cx="3429024" cy="1588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رابط مستقيم 37"/>
          <p:cNvCxnSpPr/>
          <p:nvPr/>
        </p:nvCxnSpPr>
        <p:spPr>
          <a:xfrm>
            <a:off x="285720" y="4641858"/>
            <a:ext cx="3429024" cy="1588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رابط مستقيم 38"/>
          <p:cNvCxnSpPr/>
          <p:nvPr/>
        </p:nvCxnSpPr>
        <p:spPr>
          <a:xfrm>
            <a:off x="285720" y="5284800"/>
            <a:ext cx="3429024" cy="1588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رابط مستقيم 39"/>
          <p:cNvCxnSpPr/>
          <p:nvPr/>
        </p:nvCxnSpPr>
        <p:spPr>
          <a:xfrm>
            <a:off x="285720" y="5857892"/>
            <a:ext cx="3429024" cy="1588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رابط كسهم مستقيم 40"/>
          <p:cNvCxnSpPr/>
          <p:nvPr/>
        </p:nvCxnSpPr>
        <p:spPr>
          <a:xfrm>
            <a:off x="285720" y="4214818"/>
            <a:ext cx="4286280" cy="1588"/>
          </a:xfrm>
          <a:prstGeom prst="straightConnector1">
            <a:avLst/>
          </a:prstGeom>
          <a:ln w="25400">
            <a:solidFill>
              <a:srgbClr val="0000FF"/>
            </a:solidFill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رابط مستقيم 43"/>
          <p:cNvCxnSpPr/>
          <p:nvPr/>
        </p:nvCxnSpPr>
        <p:spPr>
          <a:xfrm rot="5400000" flipH="1" flipV="1">
            <a:off x="-463585" y="3250405"/>
            <a:ext cx="1928826" cy="1588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رابط مستقيم 46"/>
          <p:cNvCxnSpPr/>
          <p:nvPr/>
        </p:nvCxnSpPr>
        <p:spPr>
          <a:xfrm rot="5400000" flipH="1" flipV="1">
            <a:off x="179357" y="3249611"/>
            <a:ext cx="1928826" cy="1588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رابط مستقيم 47"/>
          <p:cNvCxnSpPr/>
          <p:nvPr/>
        </p:nvCxnSpPr>
        <p:spPr>
          <a:xfrm rot="5400000" flipH="1" flipV="1">
            <a:off x="822299" y="3249611"/>
            <a:ext cx="1928826" cy="1588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رابط مستقيم 48"/>
          <p:cNvCxnSpPr/>
          <p:nvPr/>
        </p:nvCxnSpPr>
        <p:spPr>
          <a:xfrm rot="5400000" flipH="1" flipV="1">
            <a:off x="1677967" y="3249611"/>
            <a:ext cx="1928826" cy="1588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رابط مستقيم 49"/>
          <p:cNvCxnSpPr/>
          <p:nvPr/>
        </p:nvCxnSpPr>
        <p:spPr>
          <a:xfrm rot="5400000" flipH="1" flipV="1">
            <a:off x="2320908" y="3249611"/>
            <a:ext cx="1928826" cy="1588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رابط مستقيم 50"/>
          <p:cNvCxnSpPr/>
          <p:nvPr/>
        </p:nvCxnSpPr>
        <p:spPr>
          <a:xfrm rot="5400000" flipH="1" flipV="1">
            <a:off x="2963850" y="3249611"/>
            <a:ext cx="1928826" cy="1588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رابط مستقيم 51"/>
          <p:cNvCxnSpPr/>
          <p:nvPr/>
        </p:nvCxnSpPr>
        <p:spPr>
          <a:xfrm rot="5400000" flipH="1" flipV="1">
            <a:off x="3392479" y="3249611"/>
            <a:ext cx="1928826" cy="1588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رابط كسهم مستقيم 52"/>
          <p:cNvCxnSpPr/>
          <p:nvPr/>
        </p:nvCxnSpPr>
        <p:spPr>
          <a:xfrm>
            <a:off x="285720" y="3357562"/>
            <a:ext cx="4286280" cy="1588"/>
          </a:xfrm>
          <a:prstGeom prst="straightConnector1">
            <a:avLst/>
          </a:prstGeom>
          <a:ln w="25400">
            <a:solidFill>
              <a:srgbClr val="0000FF"/>
            </a:solidFill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رابط مستقيم 53"/>
          <p:cNvCxnSpPr/>
          <p:nvPr/>
        </p:nvCxnSpPr>
        <p:spPr>
          <a:xfrm rot="5400000" flipH="1" flipV="1">
            <a:off x="-892213" y="4964123"/>
            <a:ext cx="3214710" cy="1588"/>
          </a:xfrm>
          <a:prstGeom prst="line">
            <a:avLst/>
          </a:prstGeom>
          <a:ln w="3810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رابط مستقيم 55"/>
          <p:cNvCxnSpPr/>
          <p:nvPr/>
        </p:nvCxnSpPr>
        <p:spPr>
          <a:xfrm rot="5400000" flipH="1" flipV="1">
            <a:off x="-249271" y="4964123"/>
            <a:ext cx="3214710" cy="1588"/>
          </a:xfrm>
          <a:prstGeom prst="line">
            <a:avLst/>
          </a:prstGeom>
          <a:ln w="3810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رابط مستقيم 56"/>
          <p:cNvCxnSpPr/>
          <p:nvPr/>
        </p:nvCxnSpPr>
        <p:spPr>
          <a:xfrm rot="5400000" flipH="1" flipV="1">
            <a:off x="393671" y="4964123"/>
            <a:ext cx="3214710" cy="1588"/>
          </a:xfrm>
          <a:prstGeom prst="line">
            <a:avLst/>
          </a:prstGeom>
          <a:ln w="3810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رابط مستقيم 57"/>
          <p:cNvCxnSpPr/>
          <p:nvPr/>
        </p:nvCxnSpPr>
        <p:spPr>
          <a:xfrm rot="5400000" flipH="1" flipV="1">
            <a:off x="1250927" y="4964123"/>
            <a:ext cx="3214710" cy="1588"/>
          </a:xfrm>
          <a:prstGeom prst="line">
            <a:avLst/>
          </a:prstGeom>
          <a:ln w="3810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رابط مستقيم 58"/>
          <p:cNvCxnSpPr/>
          <p:nvPr/>
        </p:nvCxnSpPr>
        <p:spPr>
          <a:xfrm rot="5400000" flipH="1" flipV="1">
            <a:off x="1893869" y="4964123"/>
            <a:ext cx="3214710" cy="1588"/>
          </a:xfrm>
          <a:prstGeom prst="line">
            <a:avLst/>
          </a:prstGeom>
          <a:ln w="3810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رابط مستقيم 59"/>
          <p:cNvCxnSpPr/>
          <p:nvPr/>
        </p:nvCxnSpPr>
        <p:spPr>
          <a:xfrm rot="5400000" flipH="1" flipV="1">
            <a:off x="2536811" y="4964123"/>
            <a:ext cx="3214710" cy="1588"/>
          </a:xfrm>
          <a:prstGeom prst="line">
            <a:avLst/>
          </a:prstGeom>
          <a:ln w="3810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رابط كسهم مستقيم 62"/>
          <p:cNvCxnSpPr/>
          <p:nvPr/>
        </p:nvCxnSpPr>
        <p:spPr>
          <a:xfrm rot="5400000">
            <a:off x="214282" y="2285992"/>
            <a:ext cx="3786214" cy="3643338"/>
          </a:xfrm>
          <a:prstGeom prst="straightConnector1">
            <a:avLst/>
          </a:prstGeom>
          <a:ln w="25400">
            <a:solidFill>
              <a:srgbClr val="0000FF"/>
            </a:solidFill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شكل بيضاوي 60"/>
          <p:cNvSpPr/>
          <p:nvPr/>
        </p:nvSpPr>
        <p:spPr>
          <a:xfrm>
            <a:off x="2392298" y="3714752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2" name="شكل بيضاوي 61"/>
          <p:cNvSpPr/>
          <p:nvPr/>
        </p:nvSpPr>
        <p:spPr>
          <a:xfrm>
            <a:off x="3000364" y="3071810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cxnSp>
        <p:nvCxnSpPr>
          <p:cNvPr id="74" name="رابط مستقيم 73"/>
          <p:cNvCxnSpPr/>
          <p:nvPr/>
        </p:nvCxnSpPr>
        <p:spPr>
          <a:xfrm rot="16200000" flipV="1">
            <a:off x="500034" y="5786454"/>
            <a:ext cx="928694" cy="642942"/>
          </a:xfrm>
          <a:prstGeom prst="line">
            <a:avLst/>
          </a:prstGeom>
          <a:ln w="38100">
            <a:solidFill>
              <a:srgbClr val="9966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رابط مستقيم 76"/>
          <p:cNvCxnSpPr/>
          <p:nvPr/>
        </p:nvCxnSpPr>
        <p:spPr>
          <a:xfrm rot="16200000" flipV="1">
            <a:off x="750067" y="5464983"/>
            <a:ext cx="1285884" cy="928694"/>
          </a:xfrm>
          <a:prstGeom prst="line">
            <a:avLst/>
          </a:prstGeom>
          <a:ln w="38100">
            <a:solidFill>
              <a:srgbClr val="9966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رابط مستقيم 78"/>
          <p:cNvCxnSpPr>
            <a:stCxn id="16" idx="2"/>
          </p:cNvCxnSpPr>
          <p:nvPr/>
        </p:nvCxnSpPr>
        <p:spPr>
          <a:xfrm rot="5400000" flipH="1">
            <a:off x="1014532" y="5200518"/>
            <a:ext cx="1604394" cy="1204630"/>
          </a:xfrm>
          <a:prstGeom prst="line">
            <a:avLst/>
          </a:prstGeom>
          <a:ln w="38100">
            <a:solidFill>
              <a:srgbClr val="9966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رابط مستقيم 80"/>
          <p:cNvCxnSpPr/>
          <p:nvPr/>
        </p:nvCxnSpPr>
        <p:spPr>
          <a:xfrm rot="16200000" flipV="1">
            <a:off x="1393009" y="4893479"/>
            <a:ext cx="1928826" cy="1571636"/>
          </a:xfrm>
          <a:prstGeom prst="line">
            <a:avLst/>
          </a:prstGeom>
          <a:ln w="38100">
            <a:solidFill>
              <a:srgbClr val="9966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رابط مستقيم 82"/>
          <p:cNvCxnSpPr/>
          <p:nvPr/>
        </p:nvCxnSpPr>
        <p:spPr>
          <a:xfrm rot="16200000" flipV="1">
            <a:off x="1643042" y="4572008"/>
            <a:ext cx="2143140" cy="1857388"/>
          </a:xfrm>
          <a:prstGeom prst="line">
            <a:avLst/>
          </a:prstGeom>
          <a:ln w="38100">
            <a:solidFill>
              <a:srgbClr val="9966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رابط مستقيم 84"/>
          <p:cNvCxnSpPr/>
          <p:nvPr/>
        </p:nvCxnSpPr>
        <p:spPr>
          <a:xfrm rot="16200000" flipV="1">
            <a:off x="2107389" y="4107661"/>
            <a:ext cx="2500330" cy="2428892"/>
          </a:xfrm>
          <a:prstGeom prst="line">
            <a:avLst/>
          </a:prstGeom>
          <a:ln w="38100">
            <a:solidFill>
              <a:srgbClr val="9966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رابط مستقيم 86"/>
          <p:cNvCxnSpPr/>
          <p:nvPr/>
        </p:nvCxnSpPr>
        <p:spPr>
          <a:xfrm rot="16200000" flipV="1">
            <a:off x="2464579" y="3750471"/>
            <a:ext cx="2143140" cy="2071702"/>
          </a:xfrm>
          <a:prstGeom prst="line">
            <a:avLst/>
          </a:prstGeom>
          <a:ln w="38100">
            <a:solidFill>
              <a:srgbClr val="9966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رابط مستقيم 88"/>
          <p:cNvCxnSpPr/>
          <p:nvPr/>
        </p:nvCxnSpPr>
        <p:spPr>
          <a:xfrm rot="16200000" flipV="1">
            <a:off x="2821769" y="3464719"/>
            <a:ext cx="1785950" cy="1714512"/>
          </a:xfrm>
          <a:prstGeom prst="line">
            <a:avLst/>
          </a:prstGeom>
          <a:ln w="38100">
            <a:solidFill>
              <a:srgbClr val="9966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رابط مستقيم 90"/>
          <p:cNvCxnSpPr>
            <a:stCxn id="16" idx="3"/>
          </p:cNvCxnSpPr>
          <p:nvPr/>
        </p:nvCxnSpPr>
        <p:spPr>
          <a:xfrm flipH="1" flipV="1">
            <a:off x="3214678" y="2928934"/>
            <a:ext cx="1409128" cy="1480858"/>
          </a:xfrm>
          <a:prstGeom prst="line">
            <a:avLst/>
          </a:prstGeom>
          <a:ln w="38100">
            <a:solidFill>
              <a:srgbClr val="9966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رابط مستقيم 92"/>
          <p:cNvCxnSpPr/>
          <p:nvPr/>
        </p:nvCxnSpPr>
        <p:spPr>
          <a:xfrm rot="16200000" flipV="1">
            <a:off x="3474527" y="2688717"/>
            <a:ext cx="1143008" cy="1051938"/>
          </a:xfrm>
          <a:prstGeom prst="line">
            <a:avLst/>
          </a:prstGeom>
          <a:ln w="38100">
            <a:solidFill>
              <a:srgbClr val="9966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رابط مستقيم 94"/>
          <p:cNvCxnSpPr/>
          <p:nvPr/>
        </p:nvCxnSpPr>
        <p:spPr>
          <a:xfrm rot="16200000" flipV="1">
            <a:off x="3831717" y="2402965"/>
            <a:ext cx="785819" cy="694748"/>
          </a:xfrm>
          <a:prstGeom prst="line">
            <a:avLst/>
          </a:prstGeom>
          <a:ln w="38100">
            <a:solidFill>
              <a:srgbClr val="9966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رابط مستقيم 96"/>
          <p:cNvCxnSpPr/>
          <p:nvPr/>
        </p:nvCxnSpPr>
        <p:spPr>
          <a:xfrm rot="5400000">
            <a:off x="3286910" y="3785396"/>
            <a:ext cx="857256" cy="1588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رابط مستقيم 99"/>
          <p:cNvCxnSpPr/>
          <p:nvPr/>
        </p:nvCxnSpPr>
        <p:spPr>
          <a:xfrm rot="10800000">
            <a:off x="2857490" y="3357562"/>
            <a:ext cx="857254" cy="1588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رابط مستقيم 103"/>
          <p:cNvCxnSpPr/>
          <p:nvPr/>
        </p:nvCxnSpPr>
        <p:spPr>
          <a:xfrm rot="10800000" flipV="1">
            <a:off x="2000232" y="3357561"/>
            <a:ext cx="858844" cy="857256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رابط مستقيم 105"/>
          <p:cNvCxnSpPr/>
          <p:nvPr/>
        </p:nvCxnSpPr>
        <p:spPr>
          <a:xfrm rot="10800000">
            <a:off x="2000232" y="4213229"/>
            <a:ext cx="1714510" cy="1588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شكل بيضاوي 107"/>
          <p:cNvSpPr/>
          <p:nvPr/>
        </p:nvSpPr>
        <p:spPr>
          <a:xfrm>
            <a:off x="3643306" y="4178256"/>
            <a:ext cx="108000" cy="1080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rgbClr val="0000FF"/>
              </a:solidFill>
            </a:endParaRPr>
          </a:p>
        </p:txBody>
      </p:sp>
      <p:sp>
        <p:nvSpPr>
          <p:cNvPr id="109" name="شكل بيضاوي 108"/>
          <p:cNvSpPr/>
          <p:nvPr/>
        </p:nvSpPr>
        <p:spPr>
          <a:xfrm>
            <a:off x="3678182" y="3321000"/>
            <a:ext cx="108000" cy="1080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rgbClr val="0000FF"/>
              </a:solidFill>
            </a:endParaRPr>
          </a:p>
        </p:txBody>
      </p:sp>
      <p:sp>
        <p:nvSpPr>
          <p:cNvPr id="110" name="شكل بيضاوي 109"/>
          <p:cNvSpPr/>
          <p:nvPr/>
        </p:nvSpPr>
        <p:spPr>
          <a:xfrm>
            <a:off x="2786050" y="3286124"/>
            <a:ext cx="108000" cy="1080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rgbClr val="0000FF"/>
              </a:solidFill>
            </a:endParaRPr>
          </a:p>
        </p:txBody>
      </p:sp>
      <p:sp>
        <p:nvSpPr>
          <p:cNvPr id="111" name="شكل بيضاوي 110"/>
          <p:cNvSpPr/>
          <p:nvPr/>
        </p:nvSpPr>
        <p:spPr>
          <a:xfrm>
            <a:off x="1963670" y="4143380"/>
            <a:ext cx="108000" cy="1080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rgbClr val="0000FF"/>
              </a:solidFill>
            </a:endParaRPr>
          </a:p>
        </p:txBody>
      </p:sp>
      <p:sp>
        <p:nvSpPr>
          <p:cNvPr id="112" name="Text Box 4"/>
          <p:cNvSpPr txBox="1">
            <a:spLocks noChangeArrowheads="1"/>
          </p:cNvSpPr>
          <p:nvPr/>
        </p:nvSpPr>
        <p:spPr bwMode="auto">
          <a:xfrm>
            <a:off x="4572000" y="5137864"/>
            <a:ext cx="4572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200" dirty="0" smtClean="0">
                <a:cs typeface="Traditional Arabic" pitchFamily="2" charset="-78"/>
              </a:rPr>
              <a:t>إحداثيات الرؤوس هي :            </a:t>
            </a:r>
            <a:r>
              <a:rPr lang="en-US" sz="3200" dirty="0" smtClean="0">
                <a:cs typeface="Traditional Arabic" pitchFamily="2" charset="-78"/>
              </a:rPr>
              <a:t>(2,5) , (6,5) , (6,1) , (-2,1)</a:t>
            </a:r>
            <a:endParaRPr lang="en-US" sz="3200" dirty="0">
              <a:cs typeface="Traditional Arabic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indefinite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0" fill="hold">
                      <p:stCondLst>
                        <p:cond delay="indefinite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2" fill="hold">
                      <p:stCondLst>
                        <p:cond delay="indefinite"/>
                      </p:stCondLst>
                      <p:childTnLst>
                        <p:par>
                          <p:cTn id="303" fill="hold">
                            <p:stCondLst>
                              <p:cond delay="0"/>
                            </p:stCondLst>
                            <p:childTnLst>
                              <p:par>
                                <p:cTn id="30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9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0" fill="hold">
                      <p:stCondLst>
                        <p:cond delay="indefinite"/>
                      </p:stCondLst>
                      <p:childTnLst>
                        <p:par>
                          <p:cTn id="311" fill="hold">
                            <p:stCondLst>
                              <p:cond delay="0"/>
                            </p:stCondLst>
                            <p:childTnLst>
                              <p:par>
                                <p:cTn id="31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2" fill="hold">
                      <p:stCondLst>
                        <p:cond delay="indefinite"/>
                      </p:stCondLst>
                      <p:childTnLst>
                        <p:par>
                          <p:cTn id="323" fill="hold">
                            <p:stCondLst>
                              <p:cond delay="0"/>
                            </p:stCondLst>
                            <p:childTnLst>
                              <p:par>
                                <p:cTn id="32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4" fill="hold">
                      <p:stCondLst>
                        <p:cond delay="indefinite"/>
                      </p:stCondLst>
                      <p:childTnLst>
                        <p:par>
                          <p:cTn id="335" fill="hold">
                            <p:stCondLst>
                              <p:cond delay="0"/>
                            </p:stCondLst>
                            <p:childTnLst>
                              <p:par>
                                <p:cTn id="33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1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6" fill="hold">
                      <p:stCondLst>
                        <p:cond delay="indefinite"/>
                      </p:stCondLst>
                      <p:childTnLst>
                        <p:par>
                          <p:cTn id="347" fill="hold">
                            <p:stCondLst>
                              <p:cond delay="0"/>
                            </p:stCondLst>
                            <p:childTnLst>
                              <p:par>
                                <p:cTn id="34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3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8" fill="hold">
                      <p:stCondLst>
                        <p:cond delay="indefinite"/>
                      </p:stCondLst>
                      <p:childTnLst>
                        <p:par>
                          <p:cTn id="359" fill="hold">
                            <p:stCondLst>
                              <p:cond delay="0"/>
                            </p:stCondLst>
                            <p:childTnLst>
                              <p:par>
                                <p:cTn id="36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5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0" fill="hold">
                      <p:stCondLst>
                        <p:cond delay="indefinite"/>
                      </p:stCondLst>
                      <p:childTnLst>
                        <p:par>
                          <p:cTn id="371" fill="hold">
                            <p:stCondLst>
                              <p:cond delay="0"/>
                            </p:stCondLst>
                            <p:childTnLst>
                              <p:par>
                                <p:cTn id="37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7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2" fill="hold">
                      <p:stCondLst>
                        <p:cond delay="indefinite"/>
                      </p:stCondLst>
                      <p:childTnLst>
                        <p:par>
                          <p:cTn id="383" fill="hold">
                            <p:stCondLst>
                              <p:cond delay="0"/>
                            </p:stCondLst>
                            <p:childTnLst>
                              <p:par>
                                <p:cTn id="38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9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0" fill="hold">
                      <p:stCondLst>
                        <p:cond delay="indefinite"/>
                      </p:stCondLst>
                      <p:childTnLst>
                        <p:par>
                          <p:cTn id="391" fill="hold">
                            <p:stCondLst>
                              <p:cond delay="0"/>
                            </p:stCondLst>
                            <p:childTnLst>
                              <p:par>
                                <p:cTn id="39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7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8" fill="hold">
                      <p:stCondLst>
                        <p:cond delay="indefinite"/>
                      </p:stCondLst>
                      <p:childTnLst>
                        <p:par>
                          <p:cTn id="399" fill="hold">
                            <p:stCondLst>
                              <p:cond delay="0"/>
                            </p:stCondLst>
                            <p:childTnLst>
                              <p:par>
                                <p:cTn id="40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5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6" fill="hold">
                      <p:stCondLst>
                        <p:cond delay="indefinite"/>
                      </p:stCondLst>
                      <p:childTnLst>
                        <p:par>
                          <p:cTn id="407" fill="hold">
                            <p:stCondLst>
                              <p:cond delay="0"/>
                            </p:stCondLst>
                            <p:childTnLst>
                              <p:par>
                                <p:cTn id="40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3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8" fill="hold">
                      <p:stCondLst>
                        <p:cond delay="indefinite"/>
                      </p:stCondLst>
                      <p:childTnLst>
                        <p:par>
                          <p:cTn id="419" fill="hold">
                            <p:stCondLst>
                              <p:cond delay="0"/>
                            </p:stCondLst>
                            <p:childTnLst>
                              <p:par>
                                <p:cTn id="42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5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0" fill="hold">
                      <p:stCondLst>
                        <p:cond delay="indefinite"/>
                      </p:stCondLst>
                      <p:childTnLst>
                        <p:par>
                          <p:cTn id="431" fill="hold">
                            <p:stCondLst>
                              <p:cond delay="0"/>
                            </p:stCondLst>
                            <p:childTnLst>
                              <p:par>
                                <p:cTn id="43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7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2" fill="hold">
                      <p:stCondLst>
                        <p:cond delay="indefinite"/>
                      </p:stCondLst>
                      <p:childTnLst>
                        <p:par>
                          <p:cTn id="443" fill="hold">
                            <p:stCondLst>
                              <p:cond delay="0"/>
                            </p:stCondLst>
                            <p:childTnLst>
                              <p:par>
                                <p:cTn id="44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9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4" fill="hold">
                      <p:stCondLst>
                        <p:cond delay="indefinite"/>
                      </p:stCondLst>
                      <p:childTnLst>
                        <p:par>
                          <p:cTn id="455" fill="hold">
                            <p:stCondLst>
                              <p:cond delay="0"/>
                            </p:stCondLst>
                            <p:childTnLst>
                              <p:par>
                                <p:cTn id="45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1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6" fill="hold">
                      <p:stCondLst>
                        <p:cond delay="indefinite"/>
                      </p:stCondLst>
                      <p:childTnLst>
                        <p:par>
                          <p:cTn id="467" fill="hold">
                            <p:stCondLst>
                              <p:cond delay="0"/>
                            </p:stCondLst>
                            <p:childTnLst>
                              <p:par>
                                <p:cTn id="46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3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8" fill="hold">
                      <p:stCondLst>
                        <p:cond delay="indefinite"/>
                      </p:stCondLst>
                      <p:childTnLst>
                        <p:par>
                          <p:cTn id="479" fill="hold">
                            <p:stCondLst>
                              <p:cond delay="0"/>
                            </p:stCondLst>
                            <p:childTnLst>
                              <p:par>
                                <p:cTn id="48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5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0" fill="hold">
                      <p:stCondLst>
                        <p:cond delay="indefinite"/>
                      </p:stCondLst>
                      <p:childTnLst>
                        <p:par>
                          <p:cTn id="491" fill="hold">
                            <p:stCondLst>
                              <p:cond delay="0"/>
                            </p:stCondLst>
                            <p:childTnLst>
                              <p:par>
                                <p:cTn id="49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7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2" fill="hold">
                      <p:stCondLst>
                        <p:cond delay="indefinite"/>
                      </p:stCondLst>
                      <p:childTnLst>
                        <p:par>
                          <p:cTn id="503" fill="hold">
                            <p:stCondLst>
                              <p:cond delay="0"/>
                            </p:stCondLst>
                            <p:childTnLst>
                              <p:par>
                                <p:cTn id="50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9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4" fill="hold">
                      <p:stCondLst>
                        <p:cond delay="indefinite"/>
                      </p:stCondLst>
                      <p:childTnLst>
                        <p:par>
                          <p:cTn id="515" fill="hold">
                            <p:stCondLst>
                              <p:cond delay="0"/>
                            </p:stCondLst>
                            <p:childTnLst>
                              <p:par>
                                <p:cTn id="51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1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6" fill="hold">
                      <p:stCondLst>
                        <p:cond delay="indefinite"/>
                      </p:stCondLst>
                      <p:childTnLst>
                        <p:par>
                          <p:cTn id="527" fill="hold">
                            <p:stCondLst>
                              <p:cond delay="0"/>
                            </p:stCondLst>
                            <p:childTnLst>
                              <p:par>
                                <p:cTn id="52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3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8" fill="hold">
                      <p:stCondLst>
                        <p:cond delay="indefinite"/>
                      </p:stCondLst>
                      <p:childTnLst>
                        <p:par>
                          <p:cTn id="539" fill="hold">
                            <p:stCondLst>
                              <p:cond delay="0"/>
                            </p:stCondLst>
                            <p:childTnLst>
                              <p:par>
                                <p:cTn id="540" presetID="23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>
                                      <p:cBhvr override="childStyle">
                                        <p:cTn id="54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54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54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54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5" fill="hold">
                      <p:stCondLst>
                        <p:cond delay="indefinite"/>
                      </p:stCondLst>
                      <p:childTnLst>
                        <p:par>
                          <p:cTn id="546" fill="hold">
                            <p:stCondLst>
                              <p:cond delay="0"/>
                            </p:stCondLst>
                            <p:childTnLst>
                              <p:par>
                                <p:cTn id="547" presetID="23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>
                                      <p:cBhvr override="childStyle">
                                        <p:cTn id="54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54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55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55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2" fill="hold">
                      <p:stCondLst>
                        <p:cond delay="indefinite"/>
                      </p:stCondLst>
                      <p:childTnLst>
                        <p:par>
                          <p:cTn id="553" fill="hold">
                            <p:stCondLst>
                              <p:cond delay="0"/>
                            </p:stCondLst>
                            <p:childTnLst>
                              <p:par>
                                <p:cTn id="554" presetID="23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>
                                      <p:cBhvr override="childStyle">
                                        <p:cTn id="55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55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55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55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9" fill="hold">
                      <p:stCondLst>
                        <p:cond delay="indefinite"/>
                      </p:stCondLst>
                      <p:childTnLst>
                        <p:par>
                          <p:cTn id="560" fill="hold">
                            <p:stCondLst>
                              <p:cond delay="0"/>
                            </p:stCondLst>
                            <p:childTnLst>
                              <p:par>
                                <p:cTn id="561" presetID="23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>
                                      <p:cBhvr override="childStyle">
                                        <p:cTn id="5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5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56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56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6" fill="hold">
                      <p:stCondLst>
                        <p:cond delay="indefinite"/>
                      </p:stCondLst>
                      <p:childTnLst>
                        <p:par>
                          <p:cTn id="567" fill="hold">
                            <p:stCondLst>
                              <p:cond delay="0"/>
                            </p:stCondLst>
                            <p:childTnLst>
                              <p:par>
                                <p:cTn id="568" presetID="23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>
                                      <p:cBhvr override="childStyle">
                                        <p:cTn id="56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57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57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57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3" fill="hold">
                      <p:stCondLst>
                        <p:cond delay="indefinite"/>
                      </p:stCondLst>
                      <p:childTnLst>
                        <p:par>
                          <p:cTn id="574" fill="hold">
                            <p:stCondLst>
                              <p:cond delay="0"/>
                            </p:stCondLst>
                            <p:childTnLst>
                              <p:par>
                                <p:cTn id="57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7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8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9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0" fill="hold">
                      <p:stCondLst>
                        <p:cond delay="indefinite"/>
                      </p:stCondLst>
                      <p:childTnLst>
                        <p:par>
                          <p:cTn id="581" fill="hold">
                            <p:stCondLst>
                              <p:cond delay="0"/>
                            </p:stCondLst>
                            <p:childTnLst>
                              <p:par>
                                <p:cTn id="58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4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5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6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7" fill="hold">
                      <p:stCondLst>
                        <p:cond delay="indefinite"/>
                      </p:stCondLst>
                      <p:childTnLst>
                        <p:par>
                          <p:cTn id="588" fill="hold">
                            <p:stCondLst>
                              <p:cond delay="0"/>
                            </p:stCondLst>
                            <p:childTnLst>
                              <p:par>
                                <p:cTn id="58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1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2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3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4" fill="hold">
                      <p:stCondLst>
                        <p:cond delay="indefinite"/>
                      </p:stCondLst>
                      <p:childTnLst>
                        <p:par>
                          <p:cTn id="595" fill="hold">
                            <p:stCondLst>
                              <p:cond delay="0"/>
                            </p:stCondLst>
                            <p:childTnLst>
                              <p:par>
                                <p:cTn id="596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8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9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0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1" fill="hold">
                      <p:stCondLst>
                        <p:cond delay="indefinite"/>
                      </p:stCondLst>
                      <p:childTnLst>
                        <p:par>
                          <p:cTn id="602" fill="hold">
                            <p:stCondLst>
                              <p:cond delay="0"/>
                            </p:stCondLst>
                            <p:childTnLst>
                              <p:par>
                                <p:cTn id="60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5" dur="770" decel="100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06" dur="770" decel="100000"/>
                                        <p:tgtEl>
                                          <p:spTgt spid="10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0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08" dur="77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0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10" dur="77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2" fill="hold">
                      <p:stCondLst>
                        <p:cond delay="indefinite"/>
                      </p:stCondLst>
                      <p:childTnLst>
                        <p:par>
                          <p:cTn id="613" fill="hold">
                            <p:stCondLst>
                              <p:cond delay="0"/>
                            </p:stCondLst>
                            <p:childTnLst>
                              <p:par>
                                <p:cTn id="61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6" dur="770" decel="100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7" dur="770" decel="100000"/>
                                        <p:tgtEl>
                                          <p:spTgt spid="10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19" dur="77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21" dur="77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3" fill="hold">
                      <p:stCondLst>
                        <p:cond delay="indefinite"/>
                      </p:stCondLst>
                      <p:childTnLst>
                        <p:par>
                          <p:cTn id="624" fill="hold">
                            <p:stCondLst>
                              <p:cond delay="0"/>
                            </p:stCondLst>
                            <p:childTnLst>
                              <p:par>
                                <p:cTn id="62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7" dur="770" decel="100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8" dur="770" decel="100000"/>
                                        <p:tgtEl>
                                          <p:spTgt spid="1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30" dur="77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32" dur="77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4" fill="hold">
                      <p:stCondLst>
                        <p:cond delay="indefinite"/>
                      </p:stCondLst>
                      <p:childTnLst>
                        <p:par>
                          <p:cTn id="635" fill="hold">
                            <p:stCondLst>
                              <p:cond delay="0"/>
                            </p:stCondLst>
                            <p:childTnLst>
                              <p:par>
                                <p:cTn id="63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8" dur="770" decel="100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9" dur="770" decel="100000"/>
                                        <p:tgtEl>
                                          <p:spTgt spid="11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41" dur="77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43" dur="77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5" fill="hold">
                      <p:stCondLst>
                        <p:cond delay="indefinite"/>
                      </p:stCondLst>
                      <p:childTnLst>
                        <p:par>
                          <p:cTn id="646" fill="hold">
                            <p:stCondLst>
                              <p:cond delay="0"/>
                            </p:stCondLst>
                            <p:childTnLst>
                              <p:par>
                                <p:cTn id="6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48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  <p:bldP spid="15" grpId="0" autoUpdateAnimBg="0"/>
      <p:bldP spid="61" grpId="0" animBg="1"/>
      <p:bldP spid="62" grpId="0" animBg="1"/>
      <p:bldP spid="108" grpId="0" animBg="1"/>
      <p:bldP spid="109" grpId="0" animBg="1"/>
      <p:bldP spid="110" grpId="0" animBg="1"/>
      <p:bldP spid="111" grpId="0" animBg="1"/>
      <p:bldP spid="112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مجموعة 31"/>
          <p:cNvGrpSpPr/>
          <p:nvPr/>
        </p:nvGrpSpPr>
        <p:grpSpPr>
          <a:xfrm>
            <a:off x="7643834" y="129581"/>
            <a:ext cx="1355674" cy="584775"/>
            <a:chOff x="7788326" y="1000108"/>
            <a:chExt cx="1355674" cy="584775"/>
          </a:xfrm>
        </p:grpSpPr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7788326" y="1000108"/>
              <a:ext cx="1355674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ar-SA" sz="3200" dirty="0">
                  <a:solidFill>
                    <a:srgbClr val="FF0000"/>
                  </a:solidFill>
                  <a:cs typeface="Traditional Arabic" pitchFamily="2" charset="-78"/>
                </a:rPr>
                <a:t>الخطوة</a:t>
              </a:r>
              <a:r>
                <a:rPr lang="ar-SA" sz="2800" dirty="0">
                  <a:solidFill>
                    <a:srgbClr val="FF0000"/>
                  </a:solidFill>
                  <a:cs typeface="Traditional Arabic" pitchFamily="2" charset="-78"/>
                </a:rPr>
                <a:t>  </a:t>
              </a:r>
              <a:endParaRPr lang="en-US" sz="2800" dirty="0">
                <a:solidFill>
                  <a:srgbClr val="FF0000"/>
                </a:solidFill>
                <a:cs typeface="Traditional Arabic" pitchFamily="2" charset="-78"/>
              </a:endParaRPr>
            </a:p>
          </p:txBody>
        </p:sp>
        <p:pic>
          <p:nvPicPr>
            <p:cNvPr id="6" name="صورة 5" descr="1.BMP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8024839" y="1095361"/>
              <a:ext cx="333375" cy="333375"/>
            </a:xfrm>
            <a:prstGeom prst="rect">
              <a:avLst/>
            </a:prstGeom>
          </p:spPr>
        </p:pic>
      </p:grp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286116" y="142852"/>
            <a:ext cx="442912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3200" dirty="0" smtClean="0">
                <a:cs typeface="Traditional Arabic" pitchFamily="2" charset="-78"/>
              </a:rPr>
              <a:t>نوجد قيمة الدالة عند كل رأس .</a:t>
            </a:r>
            <a:endParaRPr lang="en-US" sz="3200" dirty="0">
              <a:cs typeface="Traditional Arabic" pitchFamily="2" charset="-78"/>
            </a:endParaRPr>
          </a:p>
        </p:txBody>
      </p:sp>
      <p:graphicFrame>
        <p:nvGraphicFramePr>
          <p:cNvPr id="8" name="جدول 7"/>
          <p:cNvGraphicFramePr>
            <a:graphicFrameLocks noGrp="1"/>
          </p:cNvGraphicFramePr>
          <p:nvPr/>
        </p:nvGraphicFramePr>
        <p:xfrm>
          <a:off x="214282" y="1071546"/>
          <a:ext cx="7000923" cy="25908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333641"/>
                <a:gridCol w="2333641"/>
                <a:gridCol w="2333641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f </a:t>
                      </a:r>
                      <a:r>
                        <a:rPr lang="en-US" sz="2800" b="0" kern="12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( x , y )</a:t>
                      </a:r>
                      <a:endParaRPr lang="ar-SA" sz="2800" b="0" kern="1200" noProof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raditional Arabic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- 5 x + 2 y</a:t>
                      </a:r>
                      <a:endParaRPr lang="ar-SA" sz="2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( x , y )</a:t>
                      </a:r>
                      <a:endParaRPr lang="ar-SA" sz="28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raditional Arabic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0" kern="12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0</a:t>
                      </a:r>
                      <a:endParaRPr lang="ar-SA" sz="2800" b="0" kern="1200" noProof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raditional Arabic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- 5 (2) + 2 (5)</a:t>
                      </a:r>
                      <a:endParaRPr kumimoji="0" lang="ar-SA" sz="2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( 2 , 5 )</a:t>
                      </a:r>
                      <a:endParaRPr lang="ar-SA" sz="28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raditional Arabic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0" kern="12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-20</a:t>
                      </a:r>
                      <a:endParaRPr lang="ar-SA" sz="2800" b="0" kern="1200" noProof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raditional Arabic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kern="12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- 5 (6) + 2 (5)</a:t>
                      </a:r>
                      <a:endParaRPr lang="ar-SA" sz="2800" b="0" kern="1200" noProof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raditional Arabic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( 6 , 5 )</a:t>
                      </a:r>
                      <a:endParaRPr lang="ar-SA" sz="28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raditional Arabic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0" kern="12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-28</a:t>
                      </a:r>
                      <a:endParaRPr lang="ar-SA" sz="2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kern="12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- 5 (6) + 2 (1)</a:t>
                      </a:r>
                      <a:endParaRPr lang="ar-SA" sz="2800" b="0" kern="1200" noProof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raditional Arabic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( 6 , 1 )</a:t>
                      </a:r>
                      <a:endParaRPr lang="ar-SA" sz="28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raditional Arabic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0" kern="12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12</a:t>
                      </a:r>
                      <a:endParaRPr lang="ar-SA" sz="2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- </a:t>
                      </a:r>
                      <a:r>
                        <a:rPr lang="en-US" sz="2800" b="0" kern="12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5 (-2) + 2 (1)</a:t>
                      </a:r>
                      <a:endParaRPr lang="ar-SA" sz="2800" b="0" kern="1200" noProof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raditional Arabic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( -2 , 1 )</a:t>
                      </a:r>
                      <a:endParaRPr lang="ar-SA" sz="28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raditional Arabic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1" name="رابط كسهم مستقيم 10"/>
          <p:cNvCxnSpPr/>
          <p:nvPr/>
        </p:nvCxnSpPr>
        <p:spPr>
          <a:xfrm rot="10800000">
            <a:off x="6572264" y="3429000"/>
            <a:ext cx="642942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رابط كسهم مستقيم 15"/>
          <p:cNvCxnSpPr/>
          <p:nvPr/>
        </p:nvCxnSpPr>
        <p:spPr>
          <a:xfrm rot="10800000">
            <a:off x="6572264" y="2857496"/>
            <a:ext cx="642942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سحابة 19"/>
          <p:cNvSpPr/>
          <p:nvPr/>
        </p:nvSpPr>
        <p:spPr>
          <a:xfrm>
            <a:off x="7286644" y="3143248"/>
            <a:ext cx="1857356" cy="64294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/>
            <a:r>
              <a:rPr lang="ar-SA" sz="2000" dirty="0" smtClean="0">
                <a:solidFill>
                  <a:srgbClr val="000000"/>
                </a:solidFill>
              </a:rPr>
              <a:t>قيمة عظمى </a:t>
            </a:r>
            <a:endParaRPr lang="ar-SA" sz="2000" dirty="0">
              <a:solidFill>
                <a:srgbClr val="000000"/>
              </a:solidFill>
            </a:endParaRPr>
          </a:p>
        </p:txBody>
      </p:sp>
      <p:sp>
        <p:nvSpPr>
          <p:cNvPr id="21" name="سحابة 20"/>
          <p:cNvSpPr/>
          <p:nvPr/>
        </p:nvSpPr>
        <p:spPr>
          <a:xfrm>
            <a:off x="7286644" y="2428868"/>
            <a:ext cx="1857356" cy="64294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/>
            <a:r>
              <a:rPr lang="ar-SA" sz="2000" dirty="0" smtClean="0">
                <a:solidFill>
                  <a:srgbClr val="000000"/>
                </a:solidFill>
              </a:rPr>
              <a:t>قيمة صغرى </a:t>
            </a:r>
            <a:endParaRPr lang="ar-SA" sz="2000" dirty="0">
              <a:solidFill>
                <a:srgbClr val="000000"/>
              </a:solidFill>
            </a:endParaRPr>
          </a:p>
        </p:txBody>
      </p:sp>
      <p:sp>
        <p:nvSpPr>
          <p:cNvPr id="22" name="Text Box 4"/>
          <p:cNvSpPr txBox="1">
            <a:spLocks noChangeArrowheads="1"/>
          </p:cNvSpPr>
          <p:nvPr/>
        </p:nvSpPr>
        <p:spPr bwMode="auto">
          <a:xfrm>
            <a:off x="428596" y="3987233"/>
            <a:ext cx="842965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200" dirty="0" smtClean="0">
                <a:cs typeface="Traditional Arabic" pitchFamily="2" charset="-78"/>
              </a:rPr>
              <a:t>القيمة العظمى للدالة تساوي </a:t>
            </a: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</a:rPr>
              <a:t>12</a:t>
            </a:r>
            <a:r>
              <a:rPr lang="ar-SA" sz="3200" dirty="0" smtClean="0">
                <a:cs typeface="Traditional Arabic" pitchFamily="2" charset="-78"/>
              </a:rPr>
              <a:t>وتكون عند النقطة </a:t>
            </a: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</a:rPr>
              <a:t>(-2,1)</a:t>
            </a:r>
            <a:r>
              <a:rPr lang="ar-SA" sz="3200" dirty="0" smtClean="0">
                <a:solidFill>
                  <a:srgbClr val="FF0000"/>
                </a:solidFill>
                <a:cs typeface="Traditional Arabic" pitchFamily="2" charset="-78"/>
              </a:rPr>
              <a:t> .</a:t>
            </a:r>
            <a:r>
              <a:rPr lang="ar-SA" sz="3200" dirty="0" smtClean="0">
                <a:cs typeface="Traditional Arabic" pitchFamily="2" charset="-78"/>
              </a:rPr>
              <a:t>           </a:t>
            </a:r>
            <a:endParaRPr lang="en-US" sz="3200" dirty="0">
              <a:cs typeface="Traditional Arabic" pitchFamily="2" charset="-78"/>
            </a:endParaRPr>
          </a:p>
        </p:txBody>
      </p:sp>
      <p:sp>
        <p:nvSpPr>
          <p:cNvPr id="26" name="Text Box 4"/>
          <p:cNvSpPr txBox="1">
            <a:spLocks noChangeArrowheads="1"/>
          </p:cNvSpPr>
          <p:nvPr/>
        </p:nvSpPr>
        <p:spPr bwMode="auto">
          <a:xfrm>
            <a:off x="357158" y="4572008"/>
            <a:ext cx="842965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200" dirty="0" smtClean="0">
                <a:cs typeface="Traditional Arabic" pitchFamily="2" charset="-78"/>
              </a:rPr>
              <a:t>والقيمة الصغرى للدالة تساوى  </a:t>
            </a: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</a:rPr>
              <a:t>-28</a:t>
            </a:r>
            <a:r>
              <a:rPr lang="ar-SA" sz="3200" dirty="0" smtClean="0">
                <a:cs typeface="Traditional Arabic" pitchFamily="2" charset="-78"/>
              </a:rPr>
              <a:t> وتكون عند النقطة </a:t>
            </a: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</a:rPr>
              <a:t>(6,1)</a:t>
            </a:r>
            <a:r>
              <a:rPr lang="ar-SA" sz="3200" dirty="0" smtClean="0">
                <a:solidFill>
                  <a:srgbClr val="FF0000"/>
                </a:solidFill>
                <a:cs typeface="Traditional Arabic" pitchFamily="2" charset="-78"/>
              </a:rPr>
              <a:t> .</a:t>
            </a:r>
            <a:r>
              <a:rPr lang="ar-SA" sz="3200" dirty="0" smtClean="0">
                <a:cs typeface="Traditional Arabic" pitchFamily="2" charset="-78"/>
              </a:rPr>
              <a:t>      </a:t>
            </a:r>
            <a:endParaRPr lang="en-US" sz="3200" dirty="0">
              <a:cs typeface="Traditional Arabic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2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20" grpId="0" animBg="1"/>
      <p:bldP spid="21" grpId="0" animBg="1"/>
      <p:bldP spid="22" grpId="0" autoUpdateAnimBg="0"/>
      <p:bldP spid="26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ordArt 8"/>
          <p:cNvSpPr>
            <a:spLocks noChangeArrowheads="1" noChangeShapeType="1" noTextEdit="1"/>
          </p:cNvSpPr>
          <p:nvPr/>
        </p:nvSpPr>
        <p:spPr bwMode="auto">
          <a:xfrm>
            <a:off x="6500826" y="0"/>
            <a:ext cx="2470148" cy="642918"/>
          </a:xfrm>
          <a:prstGeom prst="rect">
            <a:avLst/>
          </a:prstGeom>
        </p:spPr>
        <p:txBody>
          <a:bodyPr wrap="none" fromWordArt="1">
            <a:prstTxWarp prst="textChevron">
              <a:avLst>
                <a:gd name="adj" fmla="val 0"/>
              </a:avLst>
            </a:prstTxWarp>
          </a:bodyPr>
          <a:lstStyle/>
          <a:p>
            <a:pPr algn="ctr"/>
            <a:r>
              <a:rPr lang="ar-SA" sz="3600" kern="10" dirty="0" smtClean="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  <a:gs pos="100000">
                      <a:srgbClr val="4D0808"/>
                    </a:gs>
                  </a:gsLst>
                  <a:path path="rect">
                    <a:fillToRect l="50000" t="50000" r="50000" b="50000"/>
                  </a:path>
                </a:gradFill>
                <a:cs typeface="DecoType Naskh Special"/>
              </a:rPr>
              <a:t>تحــــــــ من فهمك ــــــــــــــقق : </a:t>
            </a:r>
            <a:endParaRPr lang="ar-SA" sz="3600" kern="10" dirty="0">
              <a:ln w="28575">
                <a:solidFill>
                  <a:srgbClr val="00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  <a:gs pos="100000">
                    <a:srgbClr val="4D0808"/>
                  </a:gs>
                </a:gsLst>
                <a:path path="rect">
                  <a:fillToRect l="50000" t="50000" r="50000" b="50000"/>
                </a:path>
              </a:gradFill>
              <a:cs typeface="DecoType Naskh Special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0" y="571481"/>
            <a:ext cx="91440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</a:rPr>
              <a:t>(1B</a:t>
            </a:r>
            <a:r>
              <a:rPr lang="ar-SA" sz="3200" dirty="0" smtClean="0">
                <a:solidFill>
                  <a:srgbClr val="FF0000"/>
                </a:solidFill>
                <a:cs typeface="Traditional Arabic" pitchFamily="2" charset="-78"/>
              </a:rPr>
              <a:t> مثّلي نظام المتباينات الآتي بيانيّاً ، ثم حددي إحداثيات رؤوس منطقة الحل ، و أوجدي القيمة العظمى والقيمة الصغرى للدالة المعطاة في هذه المنطقة :               </a:t>
            </a: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</a:rPr>
              <a:t>-6  </a:t>
            </a: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  <a:sym typeface="Zawawi"/>
              </a:rPr>
              <a:t> y  -2</a:t>
            </a:r>
            <a:r>
              <a:rPr lang="ar-SA" sz="3200" dirty="0" smtClean="0">
                <a:solidFill>
                  <a:srgbClr val="FF0000"/>
                </a:solidFill>
                <a:cs typeface="Traditional Arabic" pitchFamily="2" charset="-78"/>
              </a:rPr>
              <a:t>                     </a:t>
            </a:r>
          </a:p>
          <a:p>
            <a:pPr>
              <a:spcBef>
                <a:spcPts val="0"/>
              </a:spcBef>
            </a:pP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  <a:sym typeface="Zawawi"/>
              </a:rPr>
              <a:t>y  - x + 2</a:t>
            </a:r>
          </a:p>
          <a:p>
            <a:pPr>
              <a:spcBef>
                <a:spcPts val="0"/>
              </a:spcBef>
            </a:pP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</a:rPr>
              <a:t>y  </a:t>
            </a: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  <a:sym typeface="Zawawi"/>
              </a:rPr>
              <a:t>  2 x + 2</a:t>
            </a:r>
          </a:p>
          <a:p>
            <a:pPr>
              <a:spcBef>
                <a:spcPts val="0"/>
              </a:spcBef>
            </a:pP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</a:rPr>
              <a:t>f( x , y ) =  </a:t>
            </a: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  <a:sym typeface="Zawawi"/>
              </a:rPr>
              <a:t>6 x + 4 y</a:t>
            </a:r>
            <a:endParaRPr lang="ar-SA" sz="3200" dirty="0" smtClean="0">
              <a:solidFill>
                <a:srgbClr val="FF0000"/>
              </a:solidFill>
              <a:cs typeface="Traditional Arabic" pitchFamily="2" charset="-78"/>
              <a:sym typeface="Zawawi"/>
            </a:endParaRPr>
          </a:p>
        </p:txBody>
      </p:sp>
      <p:grpSp>
        <p:nvGrpSpPr>
          <p:cNvPr id="2" name="مجموعة 11"/>
          <p:cNvGrpSpPr/>
          <p:nvPr/>
        </p:nvGrpSpPr>
        <p:grpSpPr>
          <a:xfrm>
            <a:off x="7643834" y="3429000"/>
            <a:ext cx="1355674" cy="584775"/>
            <a:chOff x="7788326" y="1000108"/>
            <a:chExt cx="1355674" cy="584775"/>
          </a:xfrm>
        </p:grpSpPr>
        <p:sp>
          <p:nvSpPr>
            <p:cNvPr id="13" name="Text Box 4"/>
            <p:cNvSpPr txBox="1">
              <a:spLocks noChangeArrowheads="1"/>
            </p:cNvSpPr>
            <p:nvPr/>
          </p:nvSpPr>
          <p:spPr bwMode="auto">
            <a:xfrm>
              <a:off x="7788326" y="1000108"/>
              <a:ext cx="1355674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ar-SA" sz="3200" dirty="0">
                  <a:solidFill>
                    <a:srgbClr val="FF0000"/>
                  </a:solidFill>
                  <a:cs typeface="Traditional Arabic" pitchFamily="2" charset="-78"/>
                </a:rPr>
                <a:t>الخطوة</a:t>
              </a:r>
              <a:r>
                <a:rPr lang="ar-SA" sz="2800" dirty="0">
                  <a:solidFill>
                    <a:srgbClr val="FF0000"/>
                  </a:solidFill>
                  <a:cs typeface="Traditional Arabic" pitchFamily="2" charset="-78"/>
                </a:rPr>
                <a:t>  </a:t>
              </a:r>
              <a:endParaRPr lang="en-US" sz="2800" dirty="0">
                <a:solidFill>
                  <a:srgbClr val="FF0000"/>
                </a:solidFill>
                <a:cs typeface="Traditional Arabic" pitchFamily="2" charset="-78"/>
              </a:endParaRPr>
            </a:p>
          </p:txBody>
        </p:sp>
        <p:pic>
          <p:nvPicPr>
            <p:cNvPr id="14" name="صورة 13" descr="1.BMP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8024839" y="1095361"/>
              <a:ext cx="333375" cy="333375"/>
            </a:xfrm>
            <a:prstGeom prst="rect">
              <a:avLst/>
            </a:prstGeom>
          </p:spPr>
        </p:pic>
      </p:grp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4714876" y="3929066"/>
            <a:ext cx="421481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200" dirty="0" smtClean="0">
                <a:cs typeface="Traditional Arabic" pitchFamily="2" charset="-78"/>
              </a:rPr>
              <a:t>نمثّل المتباينات بيانيّاً ، ونحدّد إحداثيات الرؤوس . </a:t>
            </a:r>
            <a:endParaRPr lang="en-US" sz="3200" dirty="0">
              <a:cs typeface="Traditional Arabic" pitchFamily="2" charset="-78"/>
            </a:endParaRPr>
          </a:p>
        </p:txBody>
      </p:sp>
      <p:pic>
        <p:nvPicPr>
          <p:cNvPr id="16" name="صورة 15" descr="25-10-1432 11-13-50 م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5720" y="2214554"/>
            <a:ext cx="4409524" cy="4390476"/>
          </a:xfrm>
          <a:prstGeom prst="rect">
            <a:avLst/>
          </a:prstGeom>
        </p:spPr>
      </p:pic>
      <p:cxnSp>
        <p:nvCxnSpPr>
          <p:cNvPr id="31" name="رابط مستقيم 30"/>
          <p:cNvCxnSpPr/>
          <p:nvPr/>
        </p:nvCxnSpPr>
        <p:spPr>
          <a:xfrm rot="5400000">
            <a:off x="-322297" y="5678503"/>
            <a:ext cx="1643074" cy="1588"/>
          </a:xfrm>
          <a:prstGeom prst="line">
            <a:avLst/>
          </a:prstGeom>
          <a:ln w="38100">
            <a:solidFill>
              <a:srgbClr val="800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رابط مستقيم 39"/>
          <p:cNvCxnSpPr/>
          <p:nvPr/>
        </p:nvCxnSpPr>
        <p:spPr>
          <a:xfrm rot="5400000">
            <a:off x="-1000164" y="4000504"/>
            <a:ext cx="3429024" cy="1588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رابط كسهم مستقيم 40"/>
          <p:cNvCxnSpPr/>
          <p:nvPr/>
        </p:nvCxnSpPr>
        <p:spPr>
          <a:xfrm>
            <a:off x="285720" y="4856172"/>
            <a:ext cx="4357718" cy="1588"/>
          </a:xfrm>
          <a:prstGeom prst="straightConnector1">
            <a:avLst/>
          </a:prstGeom>
          <a:ln w="25400">
            <a:solidFill>
              <a:srgbClr val="0000FF"/>
            </a:solidFill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رابط مستقيم 51"/>
          <p:cNvCxnSpPr/>
          <p:nvPr/>
        </p:nvCxnSpPr>
        <p:spPr>
          <a:xfrm rot="5400000" flipH="1" flipV="1">
            <a:off x="214282" y="2714620"/>
            <a:ext cx="928694" cy="785818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رابط مستقيم 59"/>
          <p:cNvCxnSpPr/>
          <p:nvPr/>
        </p:nvCxnSpPr>
        <p:spPr>
          <a:xfrm rot="10800000">
            <a:off x="3143240" y="2713031"/>
            <a:ext cx="1428760" cy="1588"/>
          </a:xfrm>
          <a:prstGeom prst="line">
            <a:avLst/>
          </a:prstGeom>
          <a:ln w="3810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رابط كسهم مستقيم 62"/>
          <p:cNvCxnSpPr/>
          <p:nvPr/>
        </p:nvCxnSpPr>
        <p:spPr>
          <a:xfrm rot="5400000">
            <a:off x="107123" y="3393281"/>
            <a:ext cx="4286284" cy="2071702"/>
          </a:xfrm>
          <a:prstGeom prst="straightConnector1">
            <a:avLst/>
          </a:prstGeom>
          <a:ln w="25400">
            <a:solidFill>
              <a:srgbClr val="0000FF"/>
            </a:solidFill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رابط مستقيم 99"/>
          <p:cNvCxnSpPr/>
          <p:nvPr/>
        </p:nvCxnSpPr>
        <p:spPr>
          <a:xfrm rot="10800000">
            <a:off x="2071670" y="4857760"/>
            <a:ext cx="1285884" cy="1588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 Box 4"/>
          <p:cNvSpPr txBox="1">
            <a:spLocks noChangeArrowheads="1"/>
          </p:cNvSpPr>
          <p:nvPr/>
        </p:nvSpPr>
        <p:spPr bwMode="auto">
          <a:xfrm>
            <a:off x="4572000" y="5000636"/>
            <a:ext cx="4572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200" dirty="0" smtClean="0">
                <a:cs typeface="Traditional Arabic" pitchFamily="2" charset="-78"/>
              </a:rPr>
              <a:t>إحداثيات الرؤوس هي :                </a:t>
            </a:r>
            <a:r>
              <a:rPr lang="en-US" sz="3200" dirty="0" smtClean="0">
                <a:cs typeface="Traditional Arabic" pitchFamily="2" charset="-78"/>
              </a:rPr>
              <a:t>(-2,-2),(4,-2),(8,-6),(-4,-6)</a:t>
            </a:r>
            <a:endParaRPr lang="en-US" sz="3200" dirty="0">
              <a:cs typeface="Traditional Arabic" pitchFamily="2" charset="-78"/>
            </a:endParaRPr>
          </a:p>
        </p:txBody>
      </p:sp>
      <p:cxnSp>
        <p:nvCxnSpPr>
          <p:cNvPr id="67" name="رابط مستقيم 66"/>
          <p:cNvCxnSpPr/>
          <p:nvPr/>
        </p:nvCxnSpPr>
        <p:spPr>
          <a:xfrm rot="5400000">
            <a:off x="322233" y="5678503"/>
            <a:ext cx="1643074" cy="1588"/>
          </a:xfrm>
          <a:prstGeom prst="line">
            <a:avLst/>
          </a:prstGeom>
          <a:ln w="38100">
            <a:solidFill>
              <a:srgbClr val="800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رابط مستقيم 67"/>
          <p:cNvCxnSpPr/>
          <p:nvPr/>
        </p:nvCxnSpPr>
        <p:spPr>
          <a:xfrm rot="5400000">
            <a:off x="965175" y="5678503"/>
            <a:ext cx="1643074" cy="1588"/>
          </a:xfrm>
          <a:prstGeom prst="line">
            <a:avLst/>
          </a:prstGeom>
          <a:ln w="38100">
            <a:solidFill>
              <a:srgbClr val="800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رابط مستقيم 68"/>
          <p:cNvCxnSpPr/>
          <p:nvPr/>
        </p:nvCxnSpPr>
        <p:spPr>
          <a:xfrm rot="5400000">
            <a:off x="1608117" y="5678503"/>
            <a:ext cx="1643074" cy="1588"/>
          </a:xfrm>
          <a:prstGeom prst="line">
            <a:avLst/>
          </a:prstGeom>
          <a:ln w="38100">
            <a:solidFill>
              <a:srgbClr val="800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رابط مستقيم 69"/>
          <p:cNvCxnSpPr/>
          <p:nvPr/>
        </p:nvCxnSpPr>
        <p:spPr>
          <a:xfrm rot="5400000">
            <a:off x="2251059" y="5678503"/>
            <a:ext cx="1643074" cy="1588"/>
          </a:xfrm>
          <a:prstGeom prst="line">
            <a:avLst/>
          </a:prstGeom>
          <a:ln w="38100">
            <a:solidFill>
              <a:srgbClr val="800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رابط مستقيم 70"/>
          <p:cNvCxnSpPr/>
          <p:nvPr/>
        </p:nvCxnSpPr>
        <p:spPr>
          <a:xfrm rot="5400000">
            <a:off x="2894001" y="5678503"/>
            <a:ext cx="1643074" cy="1588"/>
          </a:xfrm>
          <a:prstGeom prst="line">
            <a:avLst/>
          </a:prstGeom>
          <a:ln w="38100">
            <a:solidFill>
              <a:srgbClr val="800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رابط مستقيم 71"/>
          <p:cNvCxnSpPr/>
          <p:nvPr/>
        </p:nvCxnSpPr>
        <p:spPr>
          <a:xfrm rot="5400000">
            <a:off x="3536943" y="5678503"/>
            <a:ext cx="1643074" cy="1588"/>
          </a:xfrm>
          <a:prstGeom prst="line">
            <a:avLst/>
          </a:prstGeom>
          <a:ln w="38100">
            <a:solidFill>
              <a:srgbClr val="800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رابط كسهم مستقيم 112"/>
          <p:cNvCxnSpPr/>
          <p:nvPr/>
        </p:nvCxnSpPr>
        <p:spPr>
          <a:xfrm rot="16200000" flipH="1">
            <a:off x="642910" y="2214554"/>
            <a:ext cx="4000528" cy="4000528"/>
          </a:xfrm>
          <a:prstGeom prst="straightConnector1">
            <a:avLst/>
          </a:prstGeom>
          <a:ln w="25400">
            <a:solidFill>
              <a:srgbClr val="0000FF"/>
            </a:solidFill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رابط كسهم مستقيم 72"/>
          <p:cNvCxnSpPr/>
          <p:nvPr/>
        </p:nvCxnSpPr>
        <p:spPr>
          <a:xfrm flipV="1">
            <a:off x="285720" y="5643578"/>
            <a:ext cx="4357718" cy="38544"/>
          </a:xfrm>
          <a:prstGeom prst="straightConnector1">
            <a:avLst/>
          </a:prstGeom>
          <a:ln w="25400">
            <a:solidFill>
              <a:srgbClr val="0000FF"/>
            </a:solidFill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رابط مستقيم 98"/>
          <p:cNvCxnSpPr/>
          <p:nvPr/>
        </p:nvCxnSpPr>
        <p:spPr>
          <a:xfrm rot="5400000">
            <a:off x="-356428" y="3999710"/>
            <a:ext cx="3429024" cy="1588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رابط مستقيم 100"/>
          <p:cNvCxnSpPr/>
          <p:nvPr/>
        </p:nvCxnSpPr>
        <p:spPr>
          <a:xfrm rot="5400000">
            <a:off x="286514" y="3999710"/>
            <a:ext cx="3429024" cy="1588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رابط مستقيم 101"/>
          <p:cNvCxnSpPr/>
          <p:nvPr/>
        </p:nvCxnSpPr>
        <p:spPr>
          <a:xfrm rot="5400000">
            <a:off x="929456" y="3999710"/>
            <a:ext cx="3429024" cy="1588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رابط مستقيم 102"/>
          <p:cNvCxnSpPr/>
          <p:nvPr/>
        </p:nvCxnSpPr>
        <p:spPr>
          <a:xfrm rot="5400000">
            <a:off x="1572398" y="3999710"/>
            <a:ext cx="3429024" cy="1588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رابط مستقيم 104"/>
          <p:cNvCxnSpPr/>
          <p:nvPr/>
        </p:nvCxnSpPr>
        <p:spPr>
          <a:xfrm rot="5400000">
            <a:off x="2213751" y="3999710"/>
            <a:ext cx="3429024" cy="1588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رابط مستقيم 106"/>
          <p:cNvCxnSpPr/>
          <p:nvPr/>
        </p:nvCxnSpPr>
        <p:spPr>
          <a:xfrm rot="5400000">
            <a:off x="2856694" y="3999710"/>
            <a:ext cx="3429024" cy="1588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شكل بيضاوي 61"/>
          <p:cNvSpPr/>
          <p:nvPr/>
        </p:nvSpPr>
        <p:spPr>
          <a:xfrm>
            <a:off x="2392298" y="3929066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1" name="شكل بيضاوي 60"/>
          <p:cNvSpPr/>
          <p:nvPr/>
        </p:nvSpPr>
        <p:spPr>
          <a:xfrm>
            <a:off x="2820926" y="4357694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cxnSp>
        <p:nvCxnSpPr>
          <p:cNvPr id="121" name="رابط مستقيم 120"/>
          <p:cNvCxnSpPr/>
          <p:nvPr/>
        </p:nvCxnSpPr>
        <p:spPr>
          <a:xfrm rot="5400000" flipH="1" flipV="1">
            <a:off x="179357" y="3035297"/>
            <a:ext cx="1357322" cy="1144596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رابط مستقيم 122"/>
          <p:cNvCxnSpPr/>
          <p:nvPr/>
        </p:nvCxnSpPr>
        <p:spPr>
          <a:xfrm rot="5400000" flipH="1" flipV="1">
            <a:off x="143638" y="3499644"/>
            <a:ext cx="1857388" cy="1430348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رابط مستقيم 124"/>
          <p:cNvCxnSpPr/>
          <p:nvPr/>
        </p:nvCxnSpPr>
        <p:spPr>
          <a:xfrm rot="5400000" flipH="1" flipV="1">
            <a:off x="-32" y="4071942"/>
            <a:ext cx="2500330" cy="1928826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رابط مستقيم 126"/>
          <p:cNvCxnSpPr/>
          <p:nvPr/>
        </p:nvCxnSpPr>
        <p:spPr>
          <a:xfrm rot="5400000" flipH="1" flipV="1">
            <a:off x="750849" y="4606921"/>
            <a:ext cx="2286040" cy="1644662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رابط مستقيم 128"/>
          <p:cNvCxnSpPr/>
          <p:nvPr/>
        </p:nvCxnSpPr>
        <p:spPr>
          <a:xfrm rot="5400000" flipH="1" flipV="1">
            <a:off x="1858150" y="5142718"/>
            <a:ext cx="1785950" cy="1073158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رابط مستقيم 130"/>
          <p:cNvCxnSpPr/>
          <p:nvPr/>
        </p:nvCxnSpPr>
        <p:spPr>
          <a:xfrm rot="5400000" flipH="1" flipV="1">
            <a:off x="3001158" y="5714222"/>
            <a:ext cx="1071570" cy="644530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رابط مستقيم 132"/>
          <p:cNvCxnSpPr/>
          <p:nvPr/>
        </p:nvCxnSpPr>
        <p:spPr>
          <a:xfrm rot="5400000" flipH="1" flipV="1">
            <a:off x="3822695" y="6107131"/>
            <a:ext cx="571504" cy="358778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شكل بيضاوي 134"/>
          <p:cNvSpPr/>
          <p:nvPr/>
        </p:nvSpPr>
        <p:spPr>
          <a:xfrm>
            <a:off x="2606612" y="3500438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36" name="شكل بيضاوي 135"/>
          <p:cNvSpPr/>
          <p:nvPr/>
        </p:nvSpPr>
        <p:spPr>
          <a:xfrm>
            <a:off x="1963670" y="4821198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cxnSp>
        <p:nvCxnSpPr>
          <p:cNvPr id="148" name="رابط مستقيم 147"/>
          <p:cNvCxnSpPr/>
          <p:nvPr/>
        </p:nvCxnSpPr>
        <p:spPr>
          <a:xfrm rot="10800000">
            <a:off x="2857488" y="3143248"/>
            <a:ext cx="1785950" cy="1588"/>
          </a:xfrm>
          <a:prstGeom prst="line">
            <a:avLst/>
          </a:prstGeom>
          <a:ln w="3810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رابط مستقيم 149"/>
          <p:cNvCxnSpPr/>
          <p:nvPr/>
        </p:nvCxnSpPr>
        <p:spPr>
          <a:xfrm rot="10800000">
            <a:off x="2643174" y="3571876"/>
            <a:ext cx="1928826" cy="1588"/>
          </a:xfrm>
          <a:prstGeom prst="line">
            <a:avLst/>
          </a:prstGeom>
          <a:ln w="3810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رابط مستقيم 151"/>
          <p:cNvCxnSpPr/>
          <p:nvPr/>
        </p:nvCxnSpPr>
        <p:spPr>
          <a:xfrm rot="10800000">
            <a:off x="2500298" y="4000504"/>
            <a:ext cx="2071702" cy="1588"/>
          </a:xfrm>
          <a:prstGeom prst="line">
            <a:avLst/>
          </a:prstGeom>
          <a:ln w="3810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رابط مستقيم 153"/>
          <p:cNvCxnSpPr/>
          <p:nvPr/>
        </p:nvCxnSpPr>
        <p:spPr>
          <a:xfrm rot="10800000">
            <a:off x="2143108" y="4641857"/>
            <a:ext cx="2428892" cy="1588"/>
          </a:xfrm>
          <a:prstGeom prst="line">
            <a:avLst/>
          </a:prstGeom>
          <a:ln w="3810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رابط مستقيم 155"/>
          <p:cNvCxnSpPr/>
          <p:nvPr/>
        </p:nvCxnSpPr>
        <p:spPr>
          <a:xfrm rot="10800000">
            <a:off x="1928795" y="5072074"/>
            <a:ext cx="2714647" cy="1588"/>
          </a:xfrm>
          <a:prstGeom prst="line">
            <a:avLst/>
          </a:prstGeom>
          <a:ln w="3810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رابط مستقيم 158"/>
          <p:cNvCxnSpPr/>
          <p:nvPr/>
        </p:nvCxnSpPr>
        <p:spPr>
          <a:xfrm rot="10800000">
            <a:off x="1785920" y="5429264"/>
            <a:ext cx="2786081" cy="1588"/>
          </a:xfrm>
          <a:prstGeom prst="line">
            <a:avLst/>
          </a:prstGeom>
          <a:ln w="3810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رابط مستقيم 160"/>
          <p:cNvCxnSpPr/>
          <p:nvPr/>
        </p:nvCxnSpPr>
        <p:spPr>
          <a:xfrm rot="10800000">
            <a:off x="1571606" y="5857892"/>
            <a:ext cx="3000395" cy="1588"/>
          </a:xfrm>
          <a:prstGeom prst="line">
            <a:avLst/>
          </a:prstGeom>
          <a:ln w="3810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رابط مستقيم 162"/>
          <p:cNvCxnSpPr/>
          <p:nvPr/>
        </p:nvCxnSpPr>
        <p:spPr>
          <a:xfrm rot="10800000">
            <a:off x="1357290" y="6286520"/>
            <a:ext cx="3286150" cy="1588"/>
          </a:xfrm>
          <a:prstGeom prst="line">
            <a:avLst/>
          </a:prstGeom>
          <a:ln w="3810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رابط مستقيم 96"/>
          <p:cNvCxnSpPr/>
          <p:nvPr/>
        </p:nvCxnSpPr>
        <p:spPr>
          <a:xfrm rot="16200000" flipH="1">
            <a:off x="3286116" y="4857760"/>
            <a:ext cx="785818" cy="785818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رابط مستقيم 105"/>
          <p:cNvCxnSpPr/>
          <p:nvPr/>
        </p:nvCxnSpPr>
        <p:spPr>
          <a:xfrm rot="10800000">
            <a:off x="1643042" y="5643578"/>
            <a:ext cx="2500328" cy="1588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رابط مستقيم 103"/>
          <p:cNvCxnSpPr>
            <a:stCxn id="136" idx="7"/>
          </p:cNvCxnSpPr>
          <p:nvPr/>
        </p:nvCxnSpPr>
        <p:spPr>
          <a:xfrm rot="16200000" flipH="1" flipV="1">
            <a:off x="1446166" y="5033890"/>
            <a:ext cx="806564" cy="412812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شكل بيضاوي 107"/>
          <p:cNvSpPr/>
          <p:nvPr/>
        </p:nvSpPr>
        <p:spPr>
          <a:xfrm>
            <a:off x="1963670" y="4821198"/>
            <a:ext cx="108000" cy="1080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rgbClr val="0000FF"/>
              </a:solidFill>
            </a:endParaRPr>
          </a:p>
        </p:txBody>
      </p:sp>
      <p:sp>
        <p:nvSpPr>
          <p:cNvPr id="109" name="شكل بيضاوي 108"/>
          <p:cNvSpPr/>
          <p:nvPr/>
        </p:nvSpPr>
        <p:spPr>
          <a:xfrm>
            <a:off x="3286116" y="4821198"/>
            <a:ext cx="108000" cy="1080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rgbClr val="0000FF"/>
              </a:solidFill>
            </a:endParaRPr>
          </a:p>
        </p:txBody>
      </p:sp>
      <p:sp>
        <p:nvSpPr>
          <p:cNvPr id="110" name="شكل بيضاوي 109"/>
          <p:cNvSpPr/>
          <p:nvPr/>
        </p:nvSpPr>
        <p:spPr>
          <a:xfrm>
            <a:off x="4071934" y="5607016"/>
            <a:ext cx="108000" cy="1080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rgbClr val="0000FF"/>
              </a:solidFill>
            </a:endParaRPr>
          </a:p>
        </p:txBody>
      </p:sp>
      <p:sp>
        <p:nvSpPr>
          <p:cNvPr id="111" name="شكل بيضاوي 110"/>
          <p:cNvSpPr/>
          <p:nvPr/>
        </p:nvSpPr>
        <p:spPr>
          <a:xfrm>
            <a:off x="1571604" y="5607016"/>
            <a:ext cx="108000" cy="1080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9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7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2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5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>
                      <p:stCondLst>
                        <p:cond delay="indefinite"/>
                      </p:stCondLst>
                      <p:childTnLst>
                        <p:par>
                          <p:cTn id="283" fill="hold">
                            <p:stCondLst>
                              <p:cond delay="0"/>
                            </p:stCondLst>
                            <p:childTnLst>
                              <p:par>
                                <p:cTn id="28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4" fill="hold">
                      <p:stCondLst>
                        <p:cond delay="indefinite"/>
                      </p:stCondLst>
                      <p:childTnLst>
                        <p:par>
                          <p:cTn id="295" fill="hold">
                            <p:stCondLst>
                              <p:cond delay="0"/>
                            </p:stCondLst>
                            <p:childTnLst>
                              <p:par>
                                <p:cTn id="29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6" fill="hold">
                      <p:stCondLst>
                        <p:cond delay="indefinite"/>
                      </p:stCondLst>
                      <p:childTnLst>
                        <p:par>
                          <p:cTn id="307" fill="hold">
                            <p:stCondLst>
                              <p:cond delay="0"/>
                            </p:stCondLst>
                            <p:childTnLst>
                              <p:par>
                                <p:cTn id="30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8" fill="hold">
                      <p:stCondLst>
                        <p:cond delay="indefinite"/>
                      </p:stCondLst>
                      <p:childTnLst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0" fill="hold">
                      <p:stCondLst>
                        <p:cond delay="indefinite"/>
                      </p:stCondLst>
                      <p:childTnLst>
                        <p:par>
                          <p:cTn id="331" fill="hold">
                            <p:stCondLst>
                              <p:cond delay="0"/>
                            </p:stCondLst>
                            <p:childTnLst>
                              <p:par>
                                <p:cTn id="33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7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2" fill="hold">
                      <p:stCondLst>
                        <p:cond delay="indefinite"/>
                      </p:stCondLst>
                      <p:childTnLst>
                        <p:par>
                          <p:cTn id="343" fill="hold">
                            <p:stCondLst>
                              <p:cond delay="0"/>
                            </p:stCondLst>
                            <p:childTnLst>
                              <p:par>
                                <p:cTn id="34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6" dur="1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7" dur="1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8" dur="1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9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0" fill="hold">
                      <p:stCondLst>
                        <p:cond delay="indefinite"/>
                      </p:stCondLst>
                      <p:childTnLst>
                        <p:par>
                          <p:cTn id="351" fill="hold">
                            <p:stCondLst>
                              <p:cond delay="0"/>
                            </p:stCondLst>
                            <p:childTnLst>
                              <p:par>
                                <p:cTn id="35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4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5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6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7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8" fill="hold">
                      <p:stCondLst>
                        <p:cond delay="indefinite"/>
                      </p:stCondLst>
                      <p:childTnLst>
                        <p:par>
                          <p:cTn id="359" fill="hold">
                            <p:stCondLst>
                              <p:cond delay="0"/>
                            </p:stCondLst>
                            <p:childTnLst>
                              <p:par>
                                <p:cTn id="36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5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6" fill="hold">
                      <p:stCondLst>
                        <p:cond delay="indefinite"/>
                      </p:stCondLst>
                      <p:childTnLst>
                        <p:par>
                          <p:cTn id="367" fill="hold">
                            <p:stCondLst>
                              <p:cond delay="0"/>
                            </p:stCondLst>
                            <p:childTnLst>
                              <p:par>
                                <p:cTn id="36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3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8" fill="hold">
                      <p:stCondLst>
                        <p:cond delay="indefinite"/>
                      </p:stCondLst>
                      <p:childTnLst>
                        <p:par>
                          <p:cTn id="379" fill="hold">
                            <p:stCondLst>
                              <p:cond delay="0"/>
                            </p:stCondLst>
                            <p:childTnLst>
                              <p:par>
                                <p:cTn id="38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5" dur="1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0" fill="hold">
                      <p:stCondLst>
                        <p:cond delay="indefinite"/>
                      </p:stCondLst>
                      <p:childTnLst>
                        <p:par>
                          <p:cTn id="391" fill="hold">
                            <p:stCondLst>
                              <p:cond delay="0"/>
                            </p:stCondLst>
                            <p:childTnLst>
                              <p:par>
                                <p:cTn id="39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7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2" fill="hold">
                      <p:stCondLst>
                        <p:cond delay="indefinite"/>
                      </p:stCondLst>
                      <p:childTnLst>
                        <p:par>
                          <p:cTn id="403" fill="hold">
                            <p:stCondLst>
                              <p:cond delay="0"/>
                            </p:stCondLst>
                            <p:childTnLst>
                              <p:par>
                                <p:cTn id="40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9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4" fill="hold">
                      <p:stCondLst>
                        <p:cond delay="indefinite"/>
                      </p:stCondLst>
                      <p:childTnLst>
                        <p:par>
                          <p:cTn id="415" fill="hold">
                            <p:stCondLst>
                              <p:cond delay="0"/>
                            </p:stCondLst>
                            <p:childTnLst>
                              <p:par>
                                <p:cTn id="41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1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6" fill="hold">
                      <p:stCondLst>
                        <p:cond delay="indefinite"/>
                      </p:stCondLst>
                      <p:childTnLst>
                        <p:par>
                          <p:cTn id="427" fill="hold">
                            <p:stCondLst>
                              <p:cond delay="0"/>
                            </p:stCondLst>
                            <p:childTnLst>
                              <p:par>
                                <p:cTn id="42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3" dur="1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8" fill="hold">
                      <p:stCondLst>
                        <p:cond delay="indefinite"/>
                      </p:stCondLst>
                      <p:childTnLst>
                        <p:par>
                          <p:cTn id="439" fill="hold">
                            <p:stCondLst>
                              <p:cond delay="0"/>
                            </p:stCondLst>
                            <p:childTnLst>
                              <p:par>
                                <p:cTn id="44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5" dur="1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0" fill="hold">
                      <p:stCondLst>
                        <p:cond delay="indefinite"/>
                      </p:stCondLst>
                      <p:childTnLst>
                        <p:par>
                          <p:cTn id="451" fill="hold">
                            <p:stCondLst>
                              <p:cond delay="0"/>
                            </p:stCondLst>
                            <p:childTnLst>
                              <p:par>
                                <p:cTn id="45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7" dur="1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2" fill="hold">
                      <p:stCondLst>
                        <p:cond delay="indefinite"/>
                      </p:stCondLst>
                      <p:childTnLst>
                        <p:par>
                          <p:cTn id="463" fill="hold">
                            <p:stCondLst>
                              <p:cond delay="0"/>
                            </p:stCondLst>
                            <p:childTnLst>
                              <p:par>
                                <p:cTn id="46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9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4" fill="hold">
                      <p:stCondLst>
                        <p:cond delay="indefinite"/>
                      </p:stCondLst>
                      <p:childTnLst>
                        <p:par>
                          <p:cTn id="475" fill="hold">
                            <p:stCondLst>
                              <p:cond delay="0"/>
                            </p:stCondLst>
                            <p:childTnLst>
                              <p:par>
                                <p:cTn id="476" presetID="23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>
                                      <p:cBhvr override="childStyle">
                                        <p:cTn id="47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47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47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48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1" fill="hold">
                      <p:stCondLst>
                        <p:cond delay="indefinite"/>
                      </p:stCondLst>
                      <p:childTnLst>
                        <p:par>
                          <p:cTn id="482" fill="hold">
                            <p:stCondLst>
                              <p:cond delay="0"/>
                            </p:stCondLst>
                            <p:childTnLst>
                              <p:par>
                                <p:cTn id="483" presetID="23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>
                                      <p:cBhvr override="childStyle">
                                        <p:cTn id="48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48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48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48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8" fill="hold">
                      <p:stCondLst>
                        <p:cond delay="indefinite"/>
                      </p:stCondLst>
                      <p:childTnLst>
                        <p:par>
                          <p:cTn id="489" fill="hold">
                            <p:stCondLst>
                              <p:cond delay="0"/>
                            </p:stCondLst>
                            <p:childTnLst>
                              <p:par>
                                <p:cTn id="490" presetID="23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>
                                      <p:cBhvr override="childStyle">
                                        <p:cTn id="49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49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49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49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5" fill="hold">
                      <p:stCondLst>
                        <p:cond delay="indefinite"/>
                      </p:stCondLst>
                      <p:childTnLst>
                        <p:par>
                          <p:cTn id="496" fill="hold">
                            <p:stCondLst>
                              <p:cond delay="0"/>
                            </p:stCondLst>
                            <p:childTnLst>
                              <p:par>
                                <p:cTn id="497" presetID="23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>
                                      <p:cBhvr override="childStyle">
                                        <p:cTn id="498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499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500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501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2" fill="hold">
                      <p:stCondLst>
                        <p:cond delay="indefinite"/>
                      </p:stCondLst>
                      <p:childTnLst>
                        <p:par>
                          <p:cTn id="503" fill="hold">
                            <p:stCondLst>
                              <p:cond delay="0"/>
                            </p:stCondLst>
                            <p:childTnLst>
                              <p:par>
                                <p:cTn id="504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6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7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8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9" fill="hold">
                      <p:stCondLst>
                        <p:cond delay="indefinite"/>
                      </p:stCondLst>
                      <p:childTnLst>
                        <p:par>
                          <p:cTn id="510" fill="hold">
                            <p:stCondLst>
                              <p:cond delay="0"/>
                            </p:stCondLst>
                            <p:childTnLst>
                              <p:par>
                                <p:cTn id="511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3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4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5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6" fill="hold">
                      <p:stCondLst>
                        <p:cond delay="indefinite"/>
                      </p:stCondLst>
                      <p:childTnLst>
                        <p:par>
                          <p:cTn id="517" fill="hold">
                            <p:stCondLst>
                              <p:cond delay="0"/>
                            </p:stCondLst>
                            <p:childTnLst>
                              <p:par>
                                <p:cTn id="518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0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1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2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3" fill="hold">
                      <p:stCondLst>
                        <p:cond delay="indefinite"/>
                      </p:stCondLst>
                      <p:childTnLst>
                        <p:par>
                          <p:cTn id="524" fill="hold">
                            <p:stCondLst>
                              <p:cond delay="0"/>
                            </p:stCondLst>
                            <p:childTnLst>
                              <p:par>
                                <p:cTn id="52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7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8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9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0" fill="hold">
                      <p:stCondLst>
                        <p:cond delay="indefinite"/>
                      </p:stCondLst>
                      <p:childTnLst>
                        <p:par>
                          <p:cTn id="531" fill="hold">
                            <p:stCondLst>
                              <p:cond delay="0"/>
                            </p:stCondLst>
                            <p:childTnLst>
                              <p:par>
                                <p:cTn id="53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4" dur="770" decel="100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5" dur="770" decel="100000"/>
                                        <p:tgtEl>
                                          <p:spTgt spid="10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37" dur="77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39" dur="77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1" fill="hold">
                      <p:stCondLst>
                        <p:cond delay="indefinite"/>
                      </p:stCondLst>
                      <p:childTnLst>
                        <p:par>
                          <p:cTn id="542" fill="hold">
                            <p:stCondLst>
                              <p:cond delay="0"/>
                            </p:stCondLst>
                            <p:childTnLst>
                              <p:par>
                                <p:cTn id="54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5" dur="770" decel="100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6" dur="770" decel="100000"/>
                                        <p:tgtEl>
                                          <p:spTgt spid="10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48" dur="77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50" dur="77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2" fill="hold">
                      <p:stCondLst>
                        <p:cond delay="indefinite"/>
                      </p:stCondLst>
                      <p:childTnLst>
                        <p:par>
                          <p:cTn id="553" fill="hold">
                            <p:stCondLst>
                              <p:cond delay="0"/>
                            </p:stCondLst>
                            <p:childTnLst>
                              <p:par>
                                <p:cTn id="55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6" dur="770" decel="100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7" dur="770" decel="100000"/>
                                        <p:tgtEl>
                                          <p:spTgt spid="1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5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59" dur="77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61" dur="77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3" fill="hold">
                      <p:stCondLst>
                        <p:cond delay="indefinite"/>
                      </p:stCondLst>
                      <p:childTnLst>
                        <p:par>
                          <p:cTn id="564" fill="hold">
                            <p:stCondLst>
                              <p:cond delay="0"/>
                            </p:stCondLst>
                            <p:childTnLst>
                              <p:par>
                                <p:cTn id="56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7" dur="770" decel="100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8" dur="770" decel="100000"/>
                                        <p:tgtEl>
                                          <p:spTgt spid="11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70" dur="77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72" dur="77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4" fill="hold">
                      <p:stCondLst>
                        <p:cond delay="indefinite"/>
                      </p:stCondLst>
                      <p:childTnLst>
                        <p:par>
                          <p:cTn id="575" fill="hold">
                            <p:stCondLst>
                              <p:cond delay="0"/>
                            </p:stCondLst>
                            <p:childTnLst>
                              <p:par>
                                <p:cTn id="5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577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  <p:bldP spid="15" grpId="0" autoUpdateAnimBg="0"/>
      <p:bldP spid="112" grpId="0" autoUpdateAnimBg="0"/>
      <p:bldP spid="62" grpId="0" animBg="1"/>
      <p:bldP spid="61" grpId="0" animBg="1"/>
      <p:bldP spid="135" grpId="0" animBg="1"/>
      <p:bldP spid="136" grpId="0" animBg="1"/>
      <p:bldP spid="108" grpId="0" animBg="1"/>
      <p:bldP spid="109" grpId="0" animBg="1"/>
      <p:bldP spid="110" grpId="0" animBg="1"/>
      <p:bldP spid="1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31"/>
          <p:cNvGrpSpPr/>
          <p:nvPr/>
        </p:nvGrpSpPr>
        <p:grpSpPr>
          <a:xfrm>
            <a:off x="7643834" y="129581"/>
            <a:ext cx="1355674" cy="584775"/>
            <a:chOff x="7788326" y="1000108"/>
            <a:chExt cx="1355674" cy="584775"/>
          </a:xfrm>
        </p:grpSpPr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7788326" y="1000108"/>
              <a:ext cx="1355674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ar-SA" sz="3200" dirty="0">
                  <a:solidFill>
                    <a:srgbClr val="FF0000"/>
                  </a:solidFill>
                  <a:cs typeface="Traditional Arabic" pitchFamily="2" charset="-78"/>
                </a:rPr>
                <a:t>الخطوة</a:t>
              </a:r>
              <a:r>
                <a:rPr lang="ar-SA" sz="2800" dirty="0">
                  <a:solidFill>
                    <a:srgbClr val="FF0000"/>
                  </a:solidFill>
                  <a:cs typeface="Traditional Arabic" pitchFamily="2" charset="-78"/>
                </a:rPr>
                <a:t>  </a:t>
              </a:r>
              <a:endParaRPr lang="en-US" sz="2800" dirty="0">
                <a:solidFill>
                  <a:srgbClr val="FF0000"/>
                </a:solidFill>
                <a:cs typeface="Traditional Arabic" pitchFamily="2" charset="-78"/>
              </a:endParaRPr>
            </a:p>
          </p:txBody>
        </p:sp>
        <p:pic>
          <p:nvPicPr>
            <p:cNvPr id="6" name="صورة 5" descr="1.BMP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8024839" y="1095361"/>
              <a:ext cx="333375" cy="333375"/>
            </a:xfrm>
            <a:prstGeom prst="rect">
              <a:avLst/>
            </a:prstGeom>
          </p:spPr>
        </p:pic>
      </p:grp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286116" y="142852"/>
            <a:ext cx="442912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3200" dirty="0" smtClean="0">
                <a:cs typeface="Traditional Arabic" pitchFamily="2" charset="-78"/>
              </a:rPr>
              <a:t>نوجد قيمة الدالة عند كل رأس .</a:t>
            </a:r>
            <a:endParaRPr lang="en-US" sz="3200" dirty="0">
              <a:cs typeface="Traditional Arabic" pitchFamily="2" charset="-78"/>
            </a:endParaRPr>
          </a:p>
        </p:txBody>
      </p:sp>
      <p:graphicFrame>
        <p:nvGraphicFramePr>
          <p:cNvPr id="8" name="جدول 7"/>
          <p:cNvGraphicFramePr>
            <a:graphicFrameLocks noGrp="1"/>
          </p:cNvGraphicFramePr>
          <p:nvPr/>
        </p:nvGraphicFramePr>
        <p:xfrm>
          <a:off x="214282" y="1071546"/>
          <a:ext cx="7000923" cy="25908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333641"/>
                <a:gridCol w="2333641"/>
                <a:gridCol w="2333641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f </a:t>
                      </a:r>
                      <a:r>
                        <a:rPr lang="en-US" sz="2800" b="0" kern="12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( x , y )</a:t>
                      </a:r>
                      <a:endParaRPr lang="ar-SA" sz="2800" b="0" kern="1200" noProof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raditional Arabic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6 x + 4 y</a:t>
                      </a:r>
                      <a:endParaRPr lang="ar-SA" sz="2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( x , y )</a:t>
                      </a:r>
                      <a:endParaRPr lang="ar-SA" sz="28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raditional Arabic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0" kern="12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-20</a:t>
                      </a:r>
                      <a:endParaRPr lang="ar-SA" sz="2800" b="0" kern="1200" noProof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raditional Arabic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6 (-2) + 4 (-2)</a:t>
                      </a:r>
                      <a:endParaRPr kumimoji="0" lang="ar-SA" sz="2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( -2 , -2 )</a:t>
                      </a:r>
                      <a:endParaRPr lang="ar-SA" sz="28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raditional Arabic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0" kern="12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16</a:t>
                      </a:r>
                      <a:endParaRPr lang="ar-SA" sz="2800" b="0" kern="1200" noProof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raditional Arabic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kern="12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6 (4) + 4 (-2)</a:t>
                      </a:r>
                      <a:endParaRPr lang="ar-SA" sz="2800" b="0" kern="1200" noProof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raditional Arabic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( 4 , -2 )</a:t>
                      </a:r>
                      <a:endParaRPr lang="ar-SA" sz="28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raditional Arabic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0" kern="12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24</a:t>
                      </a:r>
                      <a:endParaRPr lang="ar-SA" sz="2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kern="12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6 (8) + 4 (-6)</a:t>
                      </a:r>
                      <a:endParaRPr lang="ar-SA" sz="2800" b="0" kern="1200" noProof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raditional Arabic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( 8 , -6 )</a:t>
                      </a:r>
                      <a:endParaRPr lang="ar-SA" sz="28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raditional Arabic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0" kern="12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-48</a:t>
                      </a:r>
                      <a:endParaRPr lang="ar-SA" sz="2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kern="12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6 (-4) + 4 (-6)</a:t>
                      </a:r>
                      <a:endParaRPr lang="ar-SA" sz="2800" b="0" kern="1200" noProof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raditional Arabic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( -4 , -6 )</a:t>
                      </a:r>
                      <a:endParaRPr lang="ar-SA" sz="28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raditional Arabic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1" name="رابط كسهم مستقيم 10"/>
          <p:cNvCxnSpPr/>
          <p:nvPr/>
        </p:nvCxnSpPr>
        <p:spPr>
          <a:xfrm rot="10800000">
            <a:off x="6572264" y="2928934"/>
            <a:ext cx="642942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رابط كسهم مستقيم 15"/>
          <p:cNvCxnSpPr/>
          <p:nvPr/>
        </p:nvCxnSpPr>
        <p:spPr>
          <a:xfrm rot="10800000">
            <a:off x="6572264" y="3498850"/>
            <a:ext cx="642942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سحابة 19"/>
          <p:cNvSpPr/>
          <p:nvPr/>
        </p:nvSpPr>
        <p:spPr>
          <a:xfrm>
            <a:off x="7286676" y="2571744"/>
            <a:ext cx="1857356" cy="64294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/>
            <a:r>
              <a:rPr lang="ar-SA" sz="2000" dirty="0" smtClean="0">
                <a:solidFill>
                  <a:srgbClr val="000000"/>
                </a:solidFill>
              </a:rPr>
              <a:t>قيمة عظمى </a:t>
            </a:r>
            <a:endParaRPr lang="ar-SA" sz="2000" dirty="0">
              <a:solidFill>
                <a:srgbClr val="000000"/>
              </a:solidFill>
            </a:endParaRPr>
          </a:p>
        </p:txBody>
      </p:sp>
      <p:sp>
        <p:nvSpPr>
          <p:cNvPr id="21" name="سحابة 20"/>
          <p:cNvSpPr/>
          <p:nvPr/>
        </p:nvSpPr>
        <p:spPr>
          <a:xfrm>
            <a:off x="7286644" y="3214686"/>
            <a:ext cx="1857356" cy="64294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/>
            <a:r>
              <a:rPr lang="ar-SA" sz="2000" dirty="0" smtClean="0">
                <a:solidFill>
                  <a:srgbClr val="000000"/>
                </a:solidFill>
              </a:rPr>
              <a:t>قيمة صغرى </a:t>
            </a:r>
            <a:endParaRPr lang="ar-SA" sz="2000" dirty="0">
              <a:solidFill>
                <a:srgbClr val="000000"/>
              </a:solidFill>
            </a:endParaRPr>
          </a:p>
        </p:txBody>
      </p:sp>
      <p:sp>
        <p:nvSpPr>
          <p:cNvPr id="22" name="Text Box 4"/>
          <p:cNvSpPr txBox="1">
            <a:spLocks noChangeArrowheads="1"/>
          </p:cNvSpPr>
          <p:nvPr/>
        </p:nvSpPr>
        <p:spPr bwMode="auto">
          <a:xfrm>
            <a:off x="428596" y="3987233"/>
            <a:ext cx="842965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200" dirty="0" smtClean="0">
                <a:cs typeface="Traditional Arabic" pitchFamily="2" charset="-78"/>
              </a:rPr>
              <a:t>القيمة العظمى للدالة تساوي </a:t>
            </a:r>
            <a:r>
              <a:rPr lang="en-US" sz="3200" dirty="0" smtClean="0">
                <a:cs typeface="Traditional Arabic" pitchFamily="2" charset="-78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</a:rPr>
              <a:t>24</a:t>
            </a:r>
            <a:r>
              <a:rPr lang="ar-SA" sz="3200" dirty="0" smtClean="0">
                <a:cs typeface="Traditional Arabic" pitchFamily="2" charset="-78"/>
              </a:rPr>
              <a:t>وتكون عند النقطة </a:t>
            </a: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</a:rPr>
              <a:t>(8,-6)</a:t>
            </a:r>
            <a:r>
              <a:rPr lang="ar-SA" sz="3200" dirty="0" smtClean="0">
                <a:solidFill>
                  <a:srgbClr val="FF0000"/>
                </a:solidFill>
                <a:cs typeface="Traditional Arabic" pitchFamily="2" charset="-78"/>
              </a:rPr>
              <a:t> .</a:t>
            </a:r>
            <a:r>
              <a:rPr lang="ar-SA" sz="3200" dirty="0" smtClean="0">
                <a:cs typeface="Traditional Arabic" pitchFamily="2" charset="-78"/>
              </a:rPr>
              <a:t>           </a:t>
            </a:r>
            <a:endParaRPr lang="en-US" sz="3200" dirty="0">
              <a:cs typeface="Traditional Arabic" pitchFamily="2" charset="-78"/>
            </a:endParaRPr>
          </a:p>
        </p:txBody>
      </p:sp>
      <p:sp>
        <p:nvSpPr>
          <p:cNvPr id="26" name="Text Box 4"/>
          <p:cNvSpPr txBox="1">
            <a:spLocks noChangeArrowheads="1"/>
          </p:cNvSpPr>
          <p:nvPr/>
        </p:nvSpPr>
        <p:spPr bwMode="auto">
          <a:xfrm>
            <a:off x="357158" y="4572008"/>
            <a:ext cx="842965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200" dirty="0" smtClean="0">
                <a:cs typeface="Traditional Arabic" pitchFamily="2" charset="-78"/>
              </a:rPr>
              <a:t>والقيمة الصغرى للدالة تساوى  </a:t>
            </a: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</a:rPr>
              <a:t>-48</a:t>
            </a:r>
            <a:r>
              <a:rPr lang="ar-SA" sz="3200" dirty="0" smtClean="0">
                <a:cs typeface="Traditional Arabic" pitchFamily="2" charset="-78"/>
              </a:rPr>
              <a:t> وتكون عند النقطة </a:t>
            </a: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</a:rPr>
              <a:t>(-4,-6)</a:t>
            </a:r>
            <a:r>
              <a:rPr lang="ar-SA" sz="3200" dirty="0" smtClean="0">
                <a:solidFill>
                  <a:srgbClr val="FF0000"/>
                </a:solidFill>
                <a:cs typeface="Traditional Arabic" pitchFamily="2" charset="-78"/>
              </a:rPr>
              <a:t> .</a:t>
            </a:r>
            <a:r>
              <a:rPr lang="ar-SA" sz="3200" dirty="0" smtClean="0">
                <a:cs typeface="Traditional Arabic" pitchFamily="2" charset="-78"/>
              </a:rPr>
              <a:t>      </a:t>
            </a:r>
            <a:endParaRPr lang="en-US" sz="3200" dirty="0">
              <a:cs typeface="Traditional Arabic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2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20" grpId="0" animBg="1"/>
      <p:bldP spid="21" grpId="0" animBg="1"/>
      <p:bldP spid="22" grpId="0" autoUpdateAnimBg="0"/>
      <p:bldP spid="26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ordArt 8"/>
          <p:cNvSpPr>
            <a:spLocks noChangeArrowheads="1" noChangeShapeType="1" noTextEdit="1"/>
          </p:cNvSpPr>
          <p:nvPr/>
        </p:nvSpPr>
        <p:spPr bwMode="auto">
          <a:xfrm>
            <a:off x="6500826" y="0"/>
            <a:ext cx="2470148" cy="642918"/>
          </a:xfrm>
          <a:prstGeom prst="rect">
            <a:avLst/>
          </a:prstGeom>
        </p:spPr>
        <p:txBody>
          <a:bodyPr wrap="none" fromWordArt="1">
            <a:prstTxWarp prst="textChevron">
              <a:avLst>
                <a:gd name="adj" fmla="val 0"/>
              </a:avLst>
            </a:prstTxWarp>
          </a:bodyPr>
          <a:lstStyle/>
          <a:p>
            <a:pPr algn="ctr"/>
            <a:r>
              <a:rPr lang="ar-SA" sz="3600" kern="10" dirty="0" smtClean="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  <a:gs pos="100000">
                      <a:srgbClr val="4D0808"/>
                    </a:gs>
                  </a:gsLst>
                  <a:path path="rect">
                    <a:fillToRect l="50000" t="50000" r="50000" b="50000"/>
                  </a:path>
                </a:gradFill>
                <a:cs typeface="DecoType Naskh Special"/>
              </a:rPr>
              <a:t>تحــــــــ من فهمك ــــــــــــــقق : </a:t>
            </a:r>
            <a:endParaRPr lang="ar-SA" sz="3600" kern="10" dirty="0">
              <a:ln w="28575">
                <a:solidFill>
                  <a:srgbClr val="00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  <a:gs pos="100000">
                    <a:srgbClr val="4D0808"/>
                  </a:gs>
                </a:gsLst>
                <a:path path="rect">
                  <a:fillToRect l="50000" t="50000" r="50000" b="50000"/>
                </a:path>
              </a:gradFill>
              <a:cs typeface="DecoType Naskh Special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0" y="571481"/>
            <a:ext cx="91440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</a:rPr>
              <a:t>(2A</a:t>
            </a:r>
            <a:r>
              <a:rPr lang="ar-SA" sz="3200" dirty="0" smtClean="0">
                <a:solidFill>
                  <a:srgbClr val="FF0000"/>
                </a:solidFill>
                <a:cs typeface="Traditional Arabic" pitchFamily="2" charset="-78"/>
              </a:rPr>
              <a:t> مثّلي نظام المتباينات الآتي بيانيّاً ، ثم حددي إحداثيات رؤوس منطقة الحل ، و أوجدي القيمة العظمى والقيمة الصغرى للدالة المعطاة في هذه المنطقة :               </a:t>
            </a: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  <a:sym typeface="Zawawi"/>
              </a:rPr>
              <a:t>y  8</a:t>
            </a:r>
            <a:r>
              <a:rPr lang="ar-SA" sz="3200" dirty="0" smtClean="0">
                <a:solidFill>
                  <a:srgbClr val="FF0000"/>
                </a:solidFill>
                <a:cs typeface="Traditional Arabic" pitchFamily="2" charset="-78"/>
              </a:rPr>
              <a:t>                     </a:t>
            </a:r>
          </a:p>
          <a:p>
            <a:pPr>
              <a:spcBef>
                <a:spcPts val="0"/>
              </a:spcBef>
            </a:pP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  <a:sym typeface="Zawawi"/>
              </a:rPr>
              <a:t>y  - x + 4</a:t>
            </a:r>
          </a:p>
          <a:p>
            <a:pPr>
              <a:spcBef>
                <a:spcPts val="0"/>
              </a:spcBef>
            </a:pP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</a:rPr>
              <a:t>y  </a:t>
            </a: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  <a:sym typeface="Zawawi"/>
              </a:rPr>
              <a:t>  - x + 10</a:t>
            </a:r>
          </a:p>
          <a:p>
            <a:pPr>
              <a:spcBef>
                <a:spcPts val="0"/>
              </a:spcBef>
            </a:pP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</a:rPr>
              <a:t>f( x , y ) =  </a:t>
            </a: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  <a:sym typeface="Zawawi"/>
              </a:rPr>
              <a:t>-6 x + 8 y</a:t>
            </a:r>
            <a:endParaRPr lang="ar-SA" sz="3200" dirty="0" smtClean="0">
              <a:solidFill>
                <a:srgbClr val="FF0000"/>
              </a:solidFill>
              <a:cs typeface="Traditional Arabic" pitchFamily="2" charset="-78"/>
              <a:sym typeface="Zawawi"/>
            </a:endParaRPr>
          </a:p>
        </p:txBody>
      </p:sp>
      <p:grpSp>
        <p:nvGrpSpPr>
          <p:cNvPr id="2" name="مجموعة 11"/>
          <p:cNvGrpSpPr/>
          <p:nvPr/>
        </p:nvGrpSpPr>
        <p:grpSpPr>
          <a:xfrm>
            <a:off x="7643834" y="3429000"/>
            <a:ext cx="1355674" cy="584775"/>
            <a:chOff x="7788326" y="1000108"/>
            <a:chExt cx="1355674" cy="584775"/>
          </a:xfrm>
        </p:grpSpPr>
        <p:sp>
          <p:nvSpPr>
            <p:cNvPr id="13" name="Text Box 4"/>
            <p:cNvSpPr txBox="1">
              <a:spLocks noChangeArrowheads="1"/>
            </p:cNvSpPr>
            <p:nvPr/>
          </p:nvSpPr>
          <p:spPr bwMode="auto">
            <a:xfrm>
              <a:off x="7788326" y="1000108"/>
              <a:ext cx="1355674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ar-SA" sz="3200" dirty="0">
                  <a:solidFill>
                    <a:srgbClr val="FF0000"/>
                  </a:solidFill>
                  <a:cs typeface="Traditional Arabic" pitchFamily="2" charset="-78"/>
                </a:rPr>
                <a:t>الخطوة</a:t>
              </a:r>
              <a:r>
                <a:rPr lang="ar-SA" sz="2800" dirty="0">
                  <a:solidFill>
                    <a:srgbClr val="FF0000"/>
                  </a:solidFill>
                  <a:cs typeface="Traditional Arabic" pitchFamily="2" charset="-78"/>
                </a:rPr>
                <a:t>  </a:t>
              </a:r>
              <a:endParaRPr lang="en-US" sz="2800" dirty="0">
                <a:solidFill>
                  <a:srgbClr val="FF0000"/>
                </a:solidFill>
                <a:cs typeface="Traditional Arabic" pitchFamily="2" charset="-78"/>
              </a:endParaRPr>
            </a:p>
          </p:txBody>
        </p:sp>
        <p:pic>
          <p:nvPicPr>
            <p:cNvPr id="14" name="صورة 13" descr="1.BMP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8024839" y="1095361"/>
              <a:ext cx="333375" cy="333375"/>
            </a:xfrm>
            <a:prstGeom prst="rect">
              <a:avLst/>
            </a:prstGeom>
          </p:spPr>
        </p:pic>
      </p:grp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4714876" y="3929066"/>
            <a:ext cx="421481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200" dirty="0" smtClean="0">
                <a:cs typeface="Traditional Arabic" pitchFamily="2" charset="-78"/>
              </a:rPr>
              <a:t>نمثّل المتباينات بيانيّاً ، ونحدّد إحداثيات الرؤوس . </a:t>
            </a:r>
            <a:endParaRPr lang="en-US" sz="3200" dirty="0">
              <a:cs typeface="Traditional Arabic" pitchFamily="2" charset="-78"/>
            </a:endParaRPr>
          </a:p>
        </p:txBody>
      </p:sp>
      <p:pic>
        <p:nvPicPr>
          <p:cNvPr id="16" name="صورة 15" descr="25-10-1432 11-13-50 م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5720" y="2214554"/>
            <a:ext cx="4409524" cy="4390476"/>
          </a:xfrm>
          <a:prstGeom prst="rect">
            <a:avLst/>
          </a:prstGeom>
        </p:spPr>
      </p:pic>
      <p:cxnSp>
        <p:nvCxnSpPr>
          <p:cNvPr id="31" name="رابط مستقيم 30"/>
          <p:cNvCxnSpPr/>
          <p:nvPr/>
        </p:nvCxnSpPr>
        <p:spPr>
          <a:xfrm rot="5400000">
            <a:off x="-1356560" y="4642652"/>
            <a:ext cx="3857652" cy="1588"/>
          </a:xfrm>
          <a:prstGeom prst="line">
            <a:avLst/>
          </a:prstGeom>
          <a:ln w="38100">
            <a:solidFill>
              <a:srgbClr val="800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رابط مستقيم 39"/>
          <p:cNvCxnSpPr/>
          <p:nvPr/>
        </p:nvCxnSpPr>
        <p:spPr>
          <a:xfrm rot="5400000">
            <a:off x="2214546" y="2285992"/>
            <a:ext cx="928694" cy="928694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رابط كسهم مستقيم 40"/>
          <p:cNvCxnSpPr/>
          <p:nvPr/>
        </p:nvCxnSpPr>
        <p:spPr>
          <a:xfrm>
            <a:off x="285720" y="2714620"/>
            <a:ext cx="4357718" cy="1588"/>
          </a:xfrm>
          <a:prstGeom prst="straightConnector1">
            <a:avLst/>
          </a:prstGeom>
          <a:ln w="25400">
            <a:solidFill>
              <a:srgbClr val="0000FF"/>
            </a:solidFill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رابط مستقيم 51"/>
          <p:cNvCxnSpPr/>
          <p:nvPr/>
        </p:nvCxnSpPr>
        <p:spPr>
          <a:xfrm flipV="1">
            <a:off x="357158" y="2428868"/>
            <a:ext cx="2214578" cy="1714512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 Box 4"/>
          <p:cNvSpPr txBox="1">
            <a:spLocks noChangeArrowheads="1"/>
          </p:cNvSpPr>
          <p:nvPr/>
        </p:nvSpPr>
        <p:spPr bwMode="auto">
          <a:xfrm>
            <a:off x="4572000" y="5000636"/>
            <a:ext cx="4572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200" dirty="0" smtClean="0">
                <a:cs typeface="Traditional Arabic" pitchFamily="2" charset="-78"/>
              </a:rPr>
              <a:t>إحداثيات الرؤوس هي :                </a:t>
            </a:r>
            <a:r>
              <a:rPr lang="en-US" sz="3200" dirty="0" smtClean="0">
                <a:cs typeface="Traditional Arabic" pitchFamily="2" charset="-78"/>
              </a:rPr>
              <a:t>(2,8),(-4,8)</a:t>
            </a:r>
            <a:endParaRPr lang="en-US" sz="3200" dirty="0">
              <a:cs typeface="Traditional Arabic" pitchFamily="2" charset="-78"/>
            </a:endParaRPr>
          </a:p>
        </p:txBody>
      </p:sp>
      <p:cxnSp>
        <p:nvCxnSpPr>
          <p:cNvPr id="67" name="رابط مستقيم 66"/>
          <p:cNvCxnSpPr/>
          <p:nvPr/>
        </p:nvCxnSpPr>
        <p:spPr>
          <a:xfrm rot="5400000">
            <a:off x="-713618" y="4642652"/>
            <a:ext cx="3857652" cy="1588"/>
          </a:xfrm>
          <a:prstGeom prst="line">
            <a:avLst/>
          </a:prstGeom>
          <a:ln w="38100">
            <a:solidFill>
              <a:srgbClr val="800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رابط مستقيم 67"/>
          <p:cNvCxnSpPr/>
          <p:nvPr/>
        </p:nvCxnSpPr>
        <p:spPr>
          <a:xfrm rot="5400000">
            <a:off x="-70676" y="4642652"/>
            <a:ext cx="3857652" cy="1588"/>
          </a:xfrm>
          <a:prstGeom prst="line">
            <a:avLst/>
          </a:prstGeom>
          <a:ln w="38100">
            <a:solidFill>
              <a:srgbClr val="800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رابط مستقيم 68"/>
          <p:cNvCxnSpPr>
            <a:endCxn id="16" idx="2"/>
          </p:cNvCxnSpPr>
          <p:nvPr/>
        </p:nvCxnSpPr>
        <p:spPr>
          <a:xfrm rot="5400000">
            <a:off x="550979" y="4654123"/>
            <a:ext cx="3890410" cy="11404"/>
          </a:xfrm>
          <a:prstGeom prst="line">
            <a:avLst/>
          </a:prstGeom>
          <a:ln w="38100">
            <a:solidFill>
              <a:srgbClr val="800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رابط كسهم مستقيم 112"/>
          <p:cNvCxnSpPr/>
          <p:nvPr/>
        </p:nvCxnSpPr>
        <p:spPr>
          <a:xfrm>
            <a:off x="2285984" y="2143116"/>
            <a:ext cx="2409260" cy="2338114"/>
          </a:xfrm>
          <a:prstGeom prst="straightConnector1">
            <a:avLst/>
          </a:prstGeom>
          <a:ln w="25400">
            <a:solidFill>
              <a:srgbClr val="0000FF"/>
            </a:solidFill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رابط كسهم مستقيم 72"/>
          <p:cNvCxnSpPr/>
          <p:nvPr/>
        </p:nvCxnSpPr>
        <p:spPr>
          <a:xfrm rot="16200000" flipH="1">
            <a:off x="1214414" y="2285992"/>
            <a:ext cx="3500462" cy="3500462"/>
          </a:xfrm>
          <a:prstGeom prst="straightConnector1">
            <a:avLst/>
          </a:prstGeom>
          <a:ln w="25400">
            <a:solidFill>
              <a:srgbClr val="0000FF"/>
            </a:solidFill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رابط مستقيم 98"/>
          <p:cNvCxnSpPr/>
          <p:nvPr/>
        </p:nvCxnSpPr>
        <p:spPr>
          <a:xfrm rot="5400000">
            <a:off x="2536017" y="2464587"/>
            <a:ext cx="1500198" cy="1143008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رابط مستقيم 100"/>
          <p:cNvCxnSpPr/>
          <p:nvPr/>
        </p:nvCxnSpPr>
        <p:spPr>
          <a:xfrm rot="5400000">
            <a:off x="2857488" y="2571744"/>
            <a:ext cx="2000264" cy="1428760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رابط مستقيم 101"/>
          <p:cNvCxnSpPr/>
          <p:nvPr/>
        </p:nvCxnSpPr>
        <p:spPr>
          <a:xfrm rot="5400000">
            <a:off x="3393273" y="3464719"/>
            <a:ext cx="1500198" cy="1000132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رابط مستقيم 102"/>
          <p:cNvCxnSpPr/>
          <p:nvPr/>
        </p:nvCxnSpPr>
        <p:spPr>
          <a:xfrm rot="5400000">
            <a:off x="3893339" y="4464851"/>
            <a:ext cx="857256" cy="500066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رابط مستقيم 104"/>
          <p:cNvCxnSpPr/>
          <p:nvPr/>
        </p:nvCxnSpPr>
        <p:spPr>
          <a:xfrm rot="5400000">
            <a:off x="4250529" y="5036355"/>
            <a:ext cx="500066" cy="285752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رابط مستقيم 106"/>
          <p:cNvCxnSpPr/>
          <p:nvPr/>
        </p:nvCxnSpPr>
        <p:spPr>
          <a:xfrm rot="10800000" flipV="1">
            <a:off x="1785918" y="2285992"/>
            <a:ext cx="571504" cy="500066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شكل بيضاوي 61"/>
          <p:cNvSpPr/>
          <p:nvPr/>
        </p:nvSpPr>
        <p:spPr>
          <a:xfrm>
            <a:off x="2463736" y="3463876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1" name="شكل بيضاوي 60"/>
          <p:cNvSpPr/>
          <p:nvPr/>
        </p:nvSpPr>
        <p:spPr>
          <a:xfrm>
            <a:off x="2428860" y="2249430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cxnSp>
        <p:nvCxnSpPr>
          <p:cNvPr id="127" name="رابط مستقيم 126"/>
          <p:cNvCxnSpPr/>
          <p:nvPr/>
        </p:nvCxnSpPr>
        <p:spPr>
          <a:xfrm flipV="1">
            <a:off x="285720" y="2714620"/>
            <a:ext cx="2573356" cy="2357454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رابط مستقيم 128"/>
          <p:cNvCxnSpPr/>
          <p:nvPr/>
        </p:nvCxnSpPr>
        <p:spPr>
          <a:xfrm flipV="1">
            <a:off x="285720" y="3000372"/>
            <a:ext cx="2859108" cy="2857520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رابط مستقيم 130"/>
          <p:cNvCxnSpPr/>
          <p:nvPr/>
        </p:nvCxnSpPr>
        <p:spPr>
          <a:xfrm rot="5400000" flipH="1" flipV="1">
            <a:off x="250795" y="3392487"/>
            <a:ext cx="3286148" cy="3073422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رابط مستقيم 132"/>
          <p:cNvCxnSpPr/>
          <p:nvPr/>
        </p:nvCxnSpPr>
        <p:spPr>
          <a:xfrm rot="5400000" flipH="1" flipV="1">
            <a:off x="1179489" y="3963991"/>
            <a:ext cx="2928958" cy="2287604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شكل بيضاوي 134"/>
          <p:cNvSpPr/>
          <p:nvPr/>
        </p:nvSpPr>
        <p:spPr>
          <a:xfrm>
            <a:off x="3463868" y="3321000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36" name="شكل بيضاوي 135"/>
          <p:cNvSpPr/>
          <p:nvPr/>
        </p:nvSpPr>
        <p:spPr>
          <a:xfrm>
            <a:off x="3286116" y="4357694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cxnSp>
        <p:nvCxnSpPr>
          <p:cNvPr id="97" name="رابط مستقيم 96"/>
          <p:cNvCxnSpPr/>
          <p:nvPr/>
        </p:nvCxnSpPr>
        <p:spPr>
          <a:xfrm>
            <a:off x="1643042" y="2714620"/>
            <a:ext cx="1214446" cy="1588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رابط مستقيم 105"/>
          <p:cNvCxnSpPr/>
          <p:nvPr/>
        </p:nvCxnSpPr>
        <p:spPr>
          <a:xfrm rot="16200000" flipV="1">
            <a:off x="1643042" y="2714620"/>
            <a:ext cx="3000396" cy="3000396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شكل بيضاوي 109"/>
          <p:cNvSpPr/>
          <p:nvPr/>
        </p:nvSpPr>
        <p:spPr>
          <a:xfrm>
            <a:off x="1606480" y="2678058"/>
            <a:ext cx="108000" cy="1080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rgbClr val="0000FF"/>
              </a:solidFill>
            </a:endParaRPr>
          </a:p>
        </p:txBody>
      </p:sp>
      <p:cxnSp>
        <p:nvCxnSpPr>
          <p:cNvPr id="65" name="رابط مستقيم 64"/>
          <p:cNvCxnSpPr/>
          <p:nvPr/>
        </p:nvCxnSpPr>
        <p:spPr>
          <a:xfrm rot="5400000">
            <a:off x="1192333" y="4654123"/>
            <a:ext cx="3890410" cy="11404"/>
          </a:xfrm>
          <a:prstGeom prst="line">
            <a:avLst/>
          </a:prstGeom>
          <a:ln w="38100">
            <a:solidFill>
              <a:srgbClr val="800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رابط مستقيم 73"/>
          <p:cNvCxnSpPr/>
          <p:nvPr/>
        </p:nvCxnSpPr>
        <p:spPr>
          <a:xfrm rot="5400000">
            <a:off x="2478217" y="4654123"/>
            <a:ext cx="3890410" cy="11404"/>
          </a:xfrm>
          <a:prstGeom prst="line">
            <a:avLst/>
          </a:prstGeom>
          <a:ln w="38100">
            <a:solidFill>
              <a:srgbClr val="800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رابط مستقيم 116"/>
          <p:cNvCxnSpPr>
            <a:stCxn id="16" idx="2"/>
          </p:cNvCxnSpPr>
          <p:nvPr/>
        </p:nvCxnSpPr>
        <p:spPr>
          <a:xfrm rot="5400000" flipH="1" flipV="1">
            <a:off x="2122615" y="4439809"/>
            <a:ext cx="2533088" cy="1797354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رابط مستقيم 118"/>
          <p:cNvCxnSpPr/>
          <p:nvPr/>
        </p:nvCxnSpPr>
        <p:spPr>
          <a:xfrm rot="5400000" flipH="1" flipV="1">
            <a:off x="2863190" y="4852058"/>
            <a:ext cx="2071702" cy="1368726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رابط مستقيم 65"/>
          <p:cNvCxnSpPr/>
          <p:nvPr/>
        </p:nvCxnSpPr>
        <p:spPr>
          <a:xfrm rot="5400000">
            <a:off x="1835275" y="4654123"/>
            <a:ext cx="3890410" cy="11404"/>
          </a:xfrm>
          <a:prstGeom prst="line">
            <a:avLst/>
          </a:prstGeom>
          <a:ln w="38100">
            <a:solidFill>
              <a:srgbClr val="800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رابط مستقيم 99"/>
          <p:cNvCxnSpPr/>
          <p:nvPr/>
        </p:nvCxnSpPr>
        <p:spPr>
          <a:xfrm rot="16200000" flipV="1">
            <a:off x="2857488" y="2714620"/>
            <a:ext cx="1785950" cy="178595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شكل بيضاوي 107"/>
          <p:cNvSpPr/>
          <p:nvPr/>
        </p:nvSpPr>
        <p:spPr>
          <a:xfrm>
            <a:off x="2857488" y="2678058"/>
            <a:ext cx="108000" cy="1080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2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5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0" dur="1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1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1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3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8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1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>
                      <p:stCondLst>
                        <p:cond delay="indefinite"/>
                      </p:stCondLst>
                      <p:childTnLst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>
                      <p:stCondLst>
                        <p:cond delay="indefinite"/>
                      </p:stCondLst>
                      <p:childTnLst>
                        <p:par>
                          <p:cTn id="287" fill="hold">
                            <p:stCondLst>
                              <p:cond delay="0"/>
                            </p:stCondLst>
                            <p:childTnLst>
                              <p:par>
                                <p:cTn id="28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0" fill="hold">
                      <p:stCondLst>
                        <p:cond delay="indefinite"/>
                      </p:stCondLst>
                      <p:childTnLst>
                        <p:par>
                          <p:cTn id="311" fill="hold">
                            <p:stCondLst>
                              <p:cond delay="0"/>
                            </p:stCondLst>
                            <p:childTnLst>
                              <p:par>
                                <p:cTn id="31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7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2" fill="hold">
                      <p:stCondLst>
                        <p:cond delay="indefinite"/>
                      </p:stCondLst>
                      <p:childTnLst>
                        <p:par>
                          <p:cTn id="323" fill="hold">
                            <p:stCondLst>
                              <p:cond delay="0"/>
                            </p:stCondLst>
                            <p:childTnLst>
                              <p:par>
                                <p:cTn id="32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4" fill="hold">
                      <p:stCondLst>
                        <p:cond delay="indefinite"/>
                      </p:stCondLst>
                      <p:childTnLst>
                        <p:par>
                          <p:cTn id="335" fill="hold">
                            <p:stCondLst>
                              <p:cond delay="0"/>
                            </p:stCondLst>
                            <p:childTnLst>
                              <p:par>
                                <p:cTn id="33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1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6" fill="hold">
                      <p:stCondLst>
                        <p:cond delay="indefinite"/>
                      </p:stCondLst>
                      <p:childTnLst>
                        <p:par>
                          <p:cTn id="347" fill="hold">
                            <p:stCondLst>
                              <p:cond delay="0"/>
                            </p:stCondLst>
                            <p:childTnLst>
                              <p:par>
                                <p:cTn id="348" presetID="23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>
                                      <p:cBhvr override="childStyle">
                                        <p:cTn id="34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35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35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35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3" fill="hold">
                      <p:stCondLst>
                        <p:cond delay="indefinite"/>
                      </p:stCondLst>
                      <p:childTnLst>
                        <p:par>
                          <p:cTn id="354" fill="hold">
                            <p:stCondLst>
                              <p:cond delay="0"/>
                            </p:stCondLst>
                            <p:childTnLst>
                              <p:par>
                                <p:cTn id="355" presetID="23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>
                                      <p:cBhvr override="childStyle">
                                        <p:cTn id="35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35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35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35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0" fill="hold">
                      <p:stCondLst>
                        <p:cond delay="indefinite"/>
                      </p:stCondLst>
                      <p:childTnLst>
                        <p:par>
                          <p:cTn id="361" fill="hold">
                            <p:stCondLst>
                              <p:cond delay="0"/>
                            </p:stCondLst>
                            <p:childTnLst>
                              <p:par>
                                <p:cTn id="362" presetID="23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>
                                      <p:cBhvr override="childStyle">
                                        <p:cTn id="363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364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365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366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7" fill="hold">
                      <p:stCondLst>
                        <p:cond delay="indefinite"/>
                      </p:stCondLst>
                      <p:childTnLst>
                        <p:par>
                          <p:cTn id="368" fill="hold">
                            <p:stCondLst>
                              <p:cond delay="0"/>
                            </p:stCondLst>
                            <p:childTnLst>
                              <p:par>
                                <p:cTn id="36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1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2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3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4" fill="hold">
                      <p:stCondLst>
                        <p:cond delay="indefinite"/>
                      </p:stCondLst>
                      <p:childTnLst>
                        <p:par>
                          <p:cTn id="375" fill="hold">
                            <p:stCondLst>
                              <p:cond delay="0"/>
                            </p:stCondLst>
                            <p:childTnLst>
                              <p:par>
                                <p:cTn id="376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8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0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1" fill="hold">
                      <p:stCondLst>
                        <p:cond delay="indefinite"/>
                      </p:stCondLst>
                      <p:childTnLst>
                        <p:par>
                          <p:cTn id="382" fill="hold">
                            <p:stCondLst>
                              <p:cond delay="0"/>
                            </p:stCondLst>
                            <p:childTnLst>
                              <p:par>
                                <p:cTn id="383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5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6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7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8" fill="hold">
                      <p:stCondLst>
                        <p:cond delay="indefinite"/>
                      </p:stCondLst>
                      <p:childTnLst>
                        <p:par>
                          <p:cTn id="389" fill="hold">
                            <p:stCondLst>
                              <p:cond delay="0"/>
                            </p:stCondLst>
                            <p:childTnLst>
                              <p:par>
                                <p:cTn id="39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2" dur="770" decel="100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3" dur="770" decel="100000"/>
                                        <p:tgtEl>
                                          <p:spTgt spid="10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9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95" dur="77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9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97" dur="77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9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9" fill="hold">
                      <p:stCondLst>
                        <p:cond delay="indefinite"/>
                      </p:stCondLst>
                      <p:childTnLst>
                        <p:par>
                          <p:cTn id="400" fill="hold">
                            <p:stCondLst>
                              <p:cond delay="0"/>
                            </p:stCondLst>
                            <p:childTnLst>
                              <p:par>
                                <p:cTn id="40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3" dur="770" decel="100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4" dur="770" decel="100000"/>
                                        <p:tgtEl>
                                          <p:spTgt spid="1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0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06" dur="77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0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08" dur="77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0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0" fill="hold">
                      <p:stCondLst>
                        <p:cond delay="indefinite"/>
                      </p:stCondLst>
                      <p:childTnLst>
                        <p:par>
                          <p:cTn id="411" fill="hold">
                            <p:stCondLst>
                              <p:cond delay="0"/>
                            </p:stCondLst>
                            <p:childTnLst>
                              <p:par>
                                <p:cTn id="4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  <p:bldP spid="15" grpId="0" autoUpdateAnimBg="0"/>
      <p:bldP spid="112" grpId="0" autoUpdateAnimBg="0"/>
      <p:bldP spid="62" grpId="0" animBg="1"/>
      <p:bldP spid="61" grpId="0" animBg="1"/>
      <p:bldP spid="135" grpId="0" animBg="1"/>
      <p:bldP spid="136" grpId="0" animBg="1"/>
      <p:bldP spid="110" grpId="0" animBg="1"/>
      <p:bldP spid="10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31"/>
          <p:cNvGrpSpPr/>
          <p:nvPr/>
        </p:nvGrpSpPr>
        <p:grpSpPr>
          <a:xfrm>
            <a:off x="7643834" y="129581"/>
            <a:ext cx="1355674" cy="584775"/>
            <a:chOff x="7788326" y="1000108"/>
            <a:chExt cx="1355674" cy="584775"/>
          </a:xfrm>
        </p:grpSpPr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7788326" y="1000108"/>
              <a:ext cx="1355674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ar-SA" sz="3200" dirty="0">
                  <a:solidFill>
                    <a:srgbClr val="FF0000"/>
                  </a:solidFill>
                  <a:cs typeface="Traditional Arabic" pitchFamily="2" charset="-78"/>
                </a:rPr>
                <a:t>الخطوة</a:t>
              </a:r>
              <a:r>
                <a:rPr lang="ar-SA" sz="2800" dirty="0">
                  <a:solidFill>
                    <a:srgbClr val="FF0000"/>
                  </a:solidFill>
                  <a:cs typeface="Traditional Arabic" pitchFamily="2" charset="-78"/>
                </a:rPr>
                <a:t>  </a:t>
              </a:r>
              <a:endParaRPr lang="en-US" sz="2800" dirty="0">
                <a:solidFill>
                  <a:srgbClr val="FF0000"/>
                </a:solidFill>
                <a:cs typeface="Traditional Arabic" pitchFamily="2" charset="-78"/>
              </a:endParaRPr>
            </a:p>
          </p:txBody>
        </p:sp>
        <p:pic>
          <p:nvPicPr>
            <p:cNvPr id="6" name="صورة 5" descr="1.BMP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8024839" y="1095361"/>
              <a:ext cx="333375" cy="333375"/>
            </a:xfrm>
            <a:prstGeom prst="rect">
              <a:avLst/>
            </a:prstGeom>
          </p:spPr>
        </p:pic>
      </p:grp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286116" y="142852"/>
            <a:ext cx="442912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3200" dirty="0" smtClean="0">
                <a:cs typeface="Traditional Arabic" pitchFamily="2" charset="-78"/>
              </a:rPr>
              <a:t>نوجد قيمة الدالة عند كل رأس .</a:t>
            </a:r>
            <a:endParaRPr lang="en-US" sz="3200" dirty="0">
              <a:cs typeface="Traditional Arabic" pitchFamily="2" charset="-78"/>
            </a:endParaRPr>
          </a:p>
        </p:txBody>
      </p:sp>
      <p:graphicFrame>
        <p:nvGraphicFramePr>
          <p:cNvPr id="8" name="جدول 7"/>
          <p:cNvGraphicFramePr>
            <a:graphicFrameLocks noGrp="1"/>
          </p:cNvGraphicFramePr>
          <p:nvPr/>
        </p:nvGraphicFramePr>
        <p:xfrm>
          <a:off x="214282" y="1071546"/>
          <a:ext cx="7000923" cy="15544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333641"/>
                <a:gridCol w="2333641"/>
                <a:gridCol w="2333641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f </a:t>
                      </a:r>
                      <a:r>
                        <a:rPr lang="en-US" sz="2800" b="0" kern="12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( x , y )</a:t>
                      </a:r>
                      <a:endParaRPr lang="ar-SA" sz="2800" b="0" kern="1200" noProof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raditional Arabic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-6 x + 8 y</a:t>
                      </a:r>
                      <a:endParaRPr lang="ar-SA" sz="2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( x , y )</a:t>
                      </a:r>
                      <a:endParaRPr lang="ar-SA" sz="28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raditional Arabic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0" kern="12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52</a:t>
                      </a:r>
                      <a:endParaRPr lang="ar-SA" sz="2800" b="0" kern="1200" noProof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raditional Arabic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-6 (2) + 8 (8)</a:t>
                      </a:r>
                      <a:endParaRPr kumimoji="0" lang="ar-SA" sz="2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(2 , 8 )</a:t>
                      </a:r>
                      <a:endParaRPr lang="ar-SA" sz="28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raditional Arabic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0" kern="12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88</a:t>
                      </a:r>
                      <a:endParaRPr lang="ar-SA" sz="2800" b="0" kern="1200" noProof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raditional Arabic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kern="12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-6 (-4) + 8 (8)</a:t>
                      </a:r>
                      <a:endParaRPr lang="ar-SA" sz="2800" b="0" kern="1200" noProof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raditional Arabic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( -4 , 8 )</a:t>
                      </a:r>
                      <a:endParaRPr lang="ar-SA" sz="28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raditional Arabic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1" name="رابط كسهم مستقيم 10"/>
          <p:cNvCxnSpPr/>
          <p:nvPr/>
        </p:nvCxnSpPr>
        <p:spPr>
          <a:xfrm rot="10800000">
            <a:off x="6572264" y="2357430"/>
            <a:ext cx="642942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سحابة 19"/>
          <p:cNvSpPr/>
          <p:nvPr/>
        </p:nvSpPr>
        <p:spPr>
          <a:xfrm>
            <a:off x="7286644" y="2000240"/>
            <a:ext cx="1857356" cy="64294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/>
            <a:r>
              <a:rPr lang="ar-SA" sz="2000" dirty="0" smtClean="0">
                <a:solidFill>
                  <a:srgbClr val="000000"/>
                </a:solidFill>
              </a:rPr>
              <a:t>قيمة عظمى </a:t>
            </a:r>
            <a:endParaRPr lang="ar-SA" sz="2000" dirty="0">
              <a:solidFill>
                <a:srgbClr val="000000"/>
              </a:solidFill>
            </a:endParaRPr>
          </a:p>
        </p:txBody>
      </p:sp>
      <p:sp>
        <p:nvSpPr>
          <p:cNvPr id="22" name="Text Box 4"/>
          <p:cNvSpPr txBox="1">
            <a:spLocks noChangeArrowheads="1"/>
          </p:cNvSpPr>
          <p:nvPr/>
        </p:nvSpPr>
        <p:spPr bwMode="auto">
          <a:xfrm>
            <a:off x="500034" y="3000372"/>
            <a:ext cx="842965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200" dirty="0" smtClean="0">
                <a:cs typeface="Traditional Arabic" pitchFamily="2" charset="-78"/>
              </a:rPr>
              <a:t>القيمة العظمى للدالة تساوي </a:t>
            </a:r>
            <a:r>
              <a:rPr lang="en-US" sz="3200" dirty="0" smtClean="0">
                <a:cs typeface="Traditional Arabic" pitchFamily="2" charset="-78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</a:rPr>
              <a:t>88</a:t>
            </a:r>
            <a:r>
              <a:rPr lang="ar-SA" sz="3200" dirty="0" smtClean="0">
                <a:cs typeface="Traditional Arabic" pitchFamily="2" charset="-78"/>
              </a:rPr>
              <a:t>وتكون عند النقطة </a:t>
            </a: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</a:rPr>
              <a:t>(-4,8)</a:t>
            </a:r>
            <a:r>
              <a:rPr lang="ar-SA" sz="3200" dirty="0" smtClean="0">
                <a:solidFill>
                  <a:srgbClr val="FF0000"/>
                </a:solidFill>
                <a:cs typeface="Traditional Arabic" pitchFamily="2" charset="-78"/>
              </a:rPr>
              <a:t> .</a:t>
            </a:r>
            <a:r>
              <a:rPr lang="ar-SA" sz="3200" dirty="0" smtClean="0">
                <a:cs typeface="Traditional Arabic" pitchFamily="2" charset="-78"/>
              </a:rPr>
              <a:t>           </a:t>
            </a:r>
            <a:endParaRPr lang="en-US" sz="3200" dirty="0">
              <a:cs typeface="Traditional Arabic" pitchFamily="2" charset="-78"/>
            </a:endParaRPr>
          </a:p>
        </p:txBody>
      </p:sp>
      <p:sp>
        <p:nvSpPr>
          <p:cNvPr id="26" name="Text Box 4"/>
          <p:cNvSpPr txBox="1">
            <a:spLocks noChangeArrowheads="1"/>
          </p:cNvSpPr>
          <p:nvPr/>
        </p:nvSpPr>
        <p:spPr bwMode="auto">
          <a:xfrm>
            <a:off x="285720" y="3643314"/>
            <a:ext cx="842965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200" dirty="0" smtClean="0">
                <a:cs typeface="Traditional Arabic" pitchFamily="2" charset="-78"/>
              </a:rPr>
              <a:t>ولا توجد قيمة صغرى للدالة ، لأن هناك نقطة أخرى في منطقة الحل وهي </a:t>
            </a:r>
            <a:r>
              <a:rPr lang="en-US" sz="3200" dirty="0" smtClean="0">
                <a:cs typeface="Traditional Arabic" pitchFamily="2" charset="-78"/>
              </a:rPr>
              <a:t>(7,0)</a:t>
            </a:r>
            <a:r>
              <a:rPr lang="ar-SA" sz="3200" dirty="0" smtClean="0">
                <a:cs typeface="Traditional Arabic" pitchFamily="2" charset="-78"/>
              </a:rPr>
              <a:t> وتُعطي القيمة </a:t>
            </a:r>
            <a:r>
              <a:rPr lang="en-US" sz="3200" dirty="0" smtClean="0">
                <a:cs typeface="Traditional Arabic" pitchFamily="2" charset="-78"/>
              </a:rPr>
              <a:t>-42</a:t>
            </a:r>
            <a:r>
              <a:rPr lang="ar-SA" sz="3200" dirty="0" smtClean="0">
                <a:cs typeface="Traditional Arabic" pitchFamily="2" charset="-78"/>
              </a:rPr>
              <a:t> للدالة وهي أقل من  </a:t>
            </a:r>
            <a:r>
              <a:rPr lang="en-US" sz="3200" dirty="0" smtClean="0">
                <a:cs typeface="Traditional Arabic" pitchFamily="2" charset="-78"/>
              </a:rPr>
              <a:t>52</a:t>
            </a:r>
            <a:r>
              <a:rPr lang="ar-SA" sz="3200" dirty="0" smtClean="0">
                <a:cs typeface="Traditional Arabic" pitchFamily="2" charset="-78"/>
              </a:rPr>
              <a:t> . </a:t>
            </a:r>
            <a:endParaRPr lang="en-US" sz="3200" dirty="0">
              <a:cs typeface="Traditional Arabic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2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20" grpId="0" animBg="1"/>
      <p:bldP spid="22" grpId="0" autoUpdateAnimBg="0"/>
      <p:bldP spid="26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ordArt 8"/>
          <p:cNvSpPr>
            <a:spLocks noChangeArrowheads="1" noChangeShapeType="1" noTextEdit="1"/>
          </p:cNvSpPr>
          <p:nvPr/>
        </p:nvSpPr>
        <p:spPr bwMode="auto">
          <a:xfrm>
            <a:off x="6500826" y="0"/>
            <a:ext cx="2470148" cy="642918"/>
          </a:xfrm>
          <a:prstGeom prst="rect">
            <a:avLst/>
          </a:prstGeom>
        </p:spPr>
        <p:txBody>
          <a:bodyPr wrap="none" fromWordArt="1">
            <a:prstTxWarp prst="textChevron">
              <a:avLst>
                <a:gd name="adj" fmla="val 0"/>
              </a:avLst>
            </a:prstTxWarp>
          </a:bodyPr>
          <a:lstStyle/>
          <a:p>
            <a:pPr algn="ctr"/>
            <a:r>
              <a:rPr lang="ar-SA" sz="3600" kern="10" dirty="0" smtClean="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  <a:gs pos="100000">
                      <a:srgbClr val="4D0808"/>
                    </a:gs>
                  </a:gsLst>
                  <a:path path="rect">
                    <a:fillToRect l="50000" t="50000" r="50000" b="50000"/>
                  </a:path>
                </a:gradFill>
                <a:cs typeface="DecoType Naskh Special"/>
              </a:rPr>
              <a:t>تحــــــــ من فهمك ــــــــــــــقق : </a:t>
            </a:r>
            <a:endParaRPr lang="ar-SA" sz="3600" kern="10" dirty="0">
              <a:ln w="28575">
                <a:solidFill>
                  <a:srgbClr val="00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  <a:gs pos="100000">
                    <a:srgbClr val="4D0808"/>
                  </a:gs>
                </a:gsLst>
                <a:path path="rect">
                  <a:fillToRect l="50000" t="50000" r="50000" b="50000"/>
                </a:path>
              </a:gradFill>
              <a:cs typeface="DecoType Naskh Special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0" y="571481"/>
            <a:ext cx="91440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</a:rPr>
              <a:t>(2B</a:t>
            </a:r>
            <a:r>
              <a:rPr lang="ar-SA" sz="3200" dirty="0" smtClean="0">
                <a:solidFill>
                  <a:srgbClr val="FF0000"/>
                </a:solidFill>
                <a:cs typeface="Traditional Arabic" pitchFamily="2" charset="-78"/>
              </a:rPr>
              <a:t> مثّلي نظام المتباينات الآتي بيانيّاً ، ثم حددي إحداثيات رؤوس منطقة الحل ، و أوجدي القيمة العظمى والقيمة الصغرى للدالة المعطاة في هذه المنطقة :               </a:t>
            </a: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  <a:sym typeface="Zawawi"/>
              </a:rPr>
              <a:t>y  x - 9</a:t>
            </a:r>
            <a:r>
              <a:rPr lang="ar-SA" sz="3200" dirty="0" smtClean="0">
                <a:solidFill>
                  <a:srgbClr val="FF0000"/>
                </a:solidFill>
                <a:cs typeface="Traditional Arabic" pitchFamily="2" charset="-78"/>
              </a:rPr>
              <a:t>                     </a:t>
            </a:r>
          </a:p>
          <a:p>
            <a:pPr>
              <a:spcBef>
                <a:spcPts val="0"/>
              </a:spcBef>
            </a:pP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  <a:sym typeface="Zawawi"/>
              </a:rPr>
              <a:t>y  - 4x + 16</a:t>
            </a:r>
          </a:p>
          <a:p>
            <a:pPr>
              <a:spcBef>
                <a:spcPts val="0"/>
              </a:spcBef>
            </a:pP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</a:rPr>
              <a:t>y  </a:t>
            </a: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  <a:sym typeface="Zawawi"/>
              </a:rPr>
              <a:t>  - 4x - 4</a:t>
            </a:r>
          </a:p>
          <a:p>
            <a:pPr>
              <a:spcBef>
                <a:spcPts val="0"/>
              </a:spcBef>
            </a:pP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</a:rPr>
              <a:t>f( x , y ) =  </a:t>
            </a: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  <a:sym typeface="Zawawi"/>
              </a:rPr>
              <a:t>10 x + 7 y</a:t>
            </a:r>
            <a:endParaRPr lang="ar-SA" sz="3200" dirty="0" smtClean="0">
              <a:solidFill>
                <a:srgbClr val="FF0000"/>
              </a:solidFill>
              <a:cs typeface="Traditional Arabic" pitchFamily="2" charset="-78"/>
              <a:sym typeface="Zawawi"/>
            </a:endParaRPr>
          </a:p>
        </p:txBody>
      </p:sp>
      <p:grpSp>
        <p:nvGrpSpPr>
          <p:cNvPr id="2" name="مجموعة 11"/>
          <p:cNvGrpSpPr/>
          <p:nvPr/>
        </p:nvGrpSpPr>
        <p:grpSpPr>
          <a:xfrm>
            <a:off x="7643834" y="3429000"/>
            <a:ext cx="1355674" cy="584775"/>
            <a:chOff x="7788326" y="1000108"/>
            <a:chExt cx="1355674" cy="584775"/>
          </a:xfrm>
        </p:grpSpPr>
        <p:sp>
          <p:nvSpPr>
            <p:cNvPr id="13" name="Text Box 4"/>
            <p:cNvSpPr txBox="1">
              <a:spLocks noChangeArrowheads="1"/>
            </p:cNvSpPr>
            <p:nvPr/>
          </p:nvSpPr>
          <p:spPr bwMode="auto">
            <a:xfrm>
              <a:off x="7788326" y="1000108"/>
              <a:ext cx="1355674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ar-SA" sz="3200" dirty="0">
                  <a:solidFill>
                    <a:srgbClr val="FF0000"/>
                  </a:solidFill>
                  <a:cs typeface="Traditional Arabic" pitchFamily="2" charset="-78"/>
                </a:rPr>
                <a:t>الخطوة</a:t>
              </a:r>
              <a:r>
                <a:rPr lang="ar-SA" sz="2800" dirty="0">
                  <a:solidFill>
                    <a:srgbClr val="FF0000"/>
                  </a:solidFill>
                  <a:cs typeface="Traditional Arabic" pitchFamily="2" charset="-78"/>
                </a:rPr>
                <a:t>  </a:t>
              </a:r>
              <a:endParaRPr lang="en-US" sz="2800" dirty="0">
                <a:solidFill>
                  <a:srgbClr val="FF0000"/>
                </a:solidFill>
                <a:cs typeface="Traditional Arabic" pitchFamily="2" charset="-78"/>
              </a:endParaRPr>
            </a:p>
          </p:txBody>
        </p:sp>
        <p:pic>
          <p:nvPicPr>
            <p:cNvPr id="14" name="صورة 13" descr="1.BMP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8024839" y="1095361"/>
              <a:ext cx="333375" cy="333375"/>
            </a:xfrm>
            <a:prstGeom prst="rect">
              <a:avLst/>
            </a:prstGeom>
          </p:spPr>
        </p:pic>
      </p:grp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4714876" y="3929066"/>
            <a:ext cx="421481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200" dirty="0" smtClean="0">
                <a:cs typeface="Traditional Arabic" pitchFamily="2" charset="-78"/>
              </a:rPr>
              <a:t>نمثّل المتباينات بيانيّاً ، ونحدّد إحداثيات الرؤوس . </a:t>
            </a:r>
            <a:endParaRPr lang="en-US" sz="3200" dirty="0">
              <a:cs typeface="Traditional Arabic" pitchFamily="2" charset="-78"/>
            </a:endParaRPr>
          </a:p>
        </p:txBody>
      </p:sp>
      <p:pic>
        <p:nvPicPr>
          <p:cNvPr id="16" name="صورة 15" descr="25-10-1432 11-13-50 م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5720" y="2214554"/>
            <a:ext cx="4409524" cy="4390476"/>
          </a:xfrm>
          <a:prstGeom prst="rect">
            <a:avLst/>
          </a:prstGeom>
        </p:spPr>
      </p:pic>
      <p:cxnSp>
        <p:nvCxnSpPr>
          <p:cNvPr id="31" name="رابط مستقيم 30"/>
          <p:cNvCxnSpPr/>
          <p:nvPr/>
        </p:nvCxnSpPr>
        <p:spPr>
          <a:xfrm>
            <a:off x="285720" y="5929330"/>
            <a:ext cx="2071702" cy="571504"/>
          </a:xfrm>
          <a:prstGeom prst="line">
            <a:avLst/>
          </a:prstGeom>
          <a:ln w="38100">
            <a:solidFill>
              <a:srgbClr val="800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رابط كسهم مستقيم 40"/>
          <p:cNvCxnSpPr/>
          <p:nvPr/>
        </p:nvCxnSpPr>
        <p:spPr>
          <a:xfrm flipV="1">
            <a:off x="2214546" y="4143380"/>
            <a:ext cx="2500330" cy="2428892"/>
          </a:xfrm>
          <a:prstGeom prst="straightConnector1">
            <a:avLst/>
          </a:prstGeom>
          <a:ln w="25400">
            <a:solidFill>
              <a:srgbClr val="0000FF"/>
            </a:solidFill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رابط مستقيم 51"/>
          <p:cNvCxnSpPr/>
          <p:nvPr/>
        </p:nvCxnSpPr>
        <p:spPr>
          <a:xfrm>
            <a:off x="1857356" y="2714620"/>
            <a:ext cx="2786082" cy="1588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 Box 4"/>
          <p:cNvSpPr txBox="1">
            <a:spLocks noChangeArrowheads="1"/>
          </p:cNvSpPr>
          <p:nvPr/>
        </p:nvSpPr>
        <p:spPr bwMode="auto">
          <a:xfrm>
            <a:off x="4572000" y="5000636"/>
            <a:ext cx="4572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200" dirty="0" smtClean="0">
                <a:cs typeface="Traditional Arabic" pitchFamily="2" charset="-78"/>
              </a:rPr>
              <a:t>إحداثيات الرؤوس هي :                </a:t>
            </a:r>
            <a:r>
              <a:rPr lang="en-US" sz="3200" dirty="0" smtClean="0">
                <a:cs typeface="Traditional Arabic" pitchFamily="2" charset="-78"/>
              </a:rPr>
              <a:t>(5,-4),(1,-8)</a:t>
            </a:r>
            <a:endParaRPr lang="en-US" sz="3200" dirty="0">
              <a:cs typeface="Traditional Arabic" pitchFamily="2" charset="-78"/>
            </a:endParaRPr>
          </a:p>
        </p:txBody>
      </p:sp>
      <p:cxnSp>
        <p:nvCxnSpPr>
          <p:cNvPr id="107" name="رابط مستقيم 106"/>
          <p:cNvCxnSpPr/>
          <p:nvPr/>
        </p:nvCxnSpPr>
        <p:spPr>
          <a:xfrm rot="10800000">
            <a:off x="357158" y="2500306"/>
            <a:ext cx="2643206" cy="1588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شكل بيضاوي 135"/>
          <p:cNvSpPr/>
          <p:nvPr/>
        </p:nvSpPr>
        <p:spPr>
          <a:xfrm>
            <a:off x="2463736" y="6249958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cxnSp>
        <p:nvCxnSpPr>
          <p:cNvPr id="55" name="رابط مستقيم 54"/>
          <p:cNvCxnSpPr/>
          <p:nvPr/>
        </p:nvCxnSpPr>
        <p:spPr>
          <a:xfrm>
            <a:off x="285720" y="5429264"/>
            <a:ext cx="2286016" cy="785818"/>
          </a:xfrm>
          <a:prstGeom prst="line">
            <a:avLst/>
          </a:prstGeom>
          <a:ln w="38100">
            <a:solidFill>
              <a:srgbClr val="800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رابط مستقيم 56"/>
          <p:cNvCxnSpPr/>
          <p:nvPr/>
        </p:nvCxnSpPr>
        <p:spPr>
          <a:xfrm>
            <a:off x="285720" y="4643446"/>
            <a:ext cx="2571768" cy="1357322"/>
          </a:xfrm>
          <a:prstGeom prst="line">
            <a:avLst/>
          </a:prstGeom>
          <a:ln w="38100">
            <a:solidFill>
              <a:srgbClr val="800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رابط مستقيم 58"/>
          <p:cNvCxnSpPr/>
          <p:nvPr/>
        </p:nvCxnSpPr>
        <p:spPr>
          <a:xfrm>
            <a:off x="285720" y="3786190"/>
            <a:ext cx="2857520" cy="1928826"/>
          </a:xfrm>
          <a:prstGeom prst="line">
            <a:avLst/>
          </a:prstGeom>
          <a:ln w="38100">
            <a:solidFill>
              <a:srgbClr val="800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رابط مستقيم 62"/>
          <p:cNvCxnSpPr/>
          <p:nvPr/>
        </p:nvCxnSpPr>
        <p:spPr>
          <a:xfrm>
            <a:off x="357158" y="2428868"/>
            <a:ext cx="3143272" cy="2928958"/>
          </a:xfrm>
          <a:prstGeom prst="line">
            <a:avLst/>
          </a:prstGeom>
          <a:ln w="38100">
            <a:solidFill>
              <a:srgbClr val="800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رابط مستقيم 69"/>
          <p:cNvCxnSpPr/>
          <p:nvPr/>
        </p:nvCxnSpPr>
        <p:spPr>
          <a:xfrm rot="16200000" flipH="1">
            <a:off x="1357290" y="2357430"/>
            <a:ext cx="2643206" cy="2500330"/>
          </a:xfrm>
          <a:prstGeom prst="line">
            <a:avLst/>
          </a:prstGeom>
          <a:ln w="38100">
            <a:solidFill>
              <a:srgbClr val="800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رابط مستقيم 71"/>
          <p:cNvCxnSpPr>
            <a:stCxn id="16" idx="0"/>
          </p:cNvCxnSpPr>
          <p:nvPr/>
        </p:nvCxnSpPr>
        <p:spPr>
          <a:xfrm rot="16200000" flipH="1">
            <a:off x="2138200" y="2566836"/>
            <a:ext cx="2428892" cy="1724328"/>
          </a:xfrm>
          <a:prstGeom prst="line">
            <a:avLst/>
          </a:prstGeom>
          <a:ln w="38100">
            <a:solidFill>
              <a:srgbClr val="800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رابط مستقيم 76"/>
          <p:cNvCxnSpPr/>
          <p:nvPr/>
        </p:nvCxnSpPr>
        <p:spPr>
          <a:xfrm rot="16200000" flipH="1">
            <a:off x="3076710" y="2924026"/>
            <a:ext cx="2071702" cy="795634"/>
          </a:xfrm>
          <a:prstGeom prst="line">
            <a:avLst/>
          </a:prstGeom>
          <a:ln w="38100">
            <a:solidFill>
              <a:srgbClr val="800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رابط كسهم مستقيم 80"/>
          <p:cNvCxnSpPr/>
          <p:nvPr/>
        </p:nvCxnSpPr>
        <p:spPr>
          <a:xfrm rot="16200000" flipV="1">
            <a:off x="1250131" y="3964784"/>
            <a:ext cx="4286280" cy="928696"/>
          </a:xfrm>
          <a:prstGeom prst="straightConnector1">
            <a:avLst/>
          </a:prstGeom>
          <a:ln w="25400">
            <a:solidFill>
              <a:srgbClr val="0000FF"/>
            </a:solidFill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شكل بيضاوي 78"/>
          <p:cNvSpPr/>
          <p:nvPr/>
        </p:nvSpPr>
        <p:spPr>
          <a:xfrm>
            <a:off x="3320992" y="4357694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6" name="شكل بيضاوي 45"/>
          <p:cNvSpPr/>
          <p:nvPr/>
        </p:nvSpPr>
        <p:spPr>
          <a:xfrm>
            <a:off x="3500430" y="5214950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80" name="شكل بيضاوي 79"/>
          <p:cNvSpPr/>
          <p:nvPr/>
        </p:nvSpPr>
        <p:spPr>
          <a:xfrm>
            <a:off x="3714744" y="6035644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cxnSp>
        <p:nvCxnSpPr>
          <p:cNvPr id="90" name="رابط مستقيم 89"/>
          <p:cNvCxnSpPr/>
          <p:nvPr/>
        </p:nvCxnSpPr>
        <p:spPr>
          <a:xfrm rot="10800000">
            <a:off x="428596" y="2928934"/>
            <a:ext cx="2643206" cy="1588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رابط مستقيم 90"/>
          <p:cNvCxnSpPr/>
          <p:nvPr/>
        </p:nvCxnSpPr>
        <p:spPr>
          <a:xfrm rot="10800000">
            <a:off x="357158" y="3357562"/>
            <a:ext cx="2786082" cy="1588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رابط مستقيم 92"/>
          <p:cNvCxnSpPr/>
          <p:nvPr/>
        </p:nvCxnSpPr>
        <p:spPr>
          <a:xfrm rot="10800000">
            <a:off x="357158" y="3786190"/>
            <a:ext cx="2857520" cy="1588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رابط مستقيم 94"/>
          <p:cNvCxnSpPr>
            <a:endCxn id="16" idx="1"/>
          </p:cNvCxnSpPr>
          <p:nvPr/>
        </p:nvCxnSpPr>
        <p:spPr>
          <a:xfrm rot="10800000">
            <a:off x="285720" y="4409792"/>
            <a:ext cx="3000396" cy="20928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رابط مستقيم 110"/>
          <p:cNvCxnSpPr/>
          <p:nvPr/>
        </p:nvCxnSpPr>
        <p:spPr>
          <a:xfrm rot="10800000">
            <a:off x="285720" y="5429264"/>
            <a:ext cx="3357586" cy="73026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رابط مستقيم 114"/>
          <p:cNvCxnSpPr/>
          <p:nvPr/>
        </p:nvCxnSpPr>
        <p:spPr>
          <a:xfrm rot="10800000">
            <a:off x="285720" y="6072206"/>
            <a:ext cx="3429024" cy="1588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رابط كسهم مستقيم 120"/>
          <p:cNvCxnSpPr/>
          <p:nvPr/>
        </p:nvCxnSpPr>
        <p:spPr>
          <a:xfrm rot="16200000" flipV="1">
            <a:off x="107126" y="3821910"/>
            <a:ext cx="4357718" cy="1143006"/>
          </a:xfrm>
          <a:prstGeom prst="straightConnector1">
            <a:avLst/>
          </a:prstGeom>
          <a:ln w="25400">
            <a:solidFill>
              <a:srgbClr val="0000FF"/>
            </a:solidFill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شكل بيضاوي 119"/>
          <p:cNvSpPr/>
          <p:nvPr/>
        </p:nvSpPr>
        <p:spPr>
          <a:xfrm>
            <a:off x="2214546" y="4357694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18" name="شكل بيضاوي 117"/>
          <p:cNvSpPr/>
          <p:nvPr/>
        </p:nvSpPr>
        <p:spPr>
          <a:xfrm>
            <a:off x="2463736" y="5214950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cxnSp>
        <p:nvCxnSpPr>
          <p:cNvPr id="132" name="رابط مستقيم 131"/>
          <p:cNvCxnSpPr/>
          <p:nvPr/>
        </p:nvCxnSpPr>
        <p:spPr>
          <a:xfrm>
            <a:off x="1857356" y="3143248"/>
            <a:ext cx="2786082" cy="1588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رابط مستقيم 133"/>
          <p:cNvCxnSpPr/>
          <p:nvPr/>
        </p:nvCxnSpPr>
        <p:spPr>
          <a:xfrm>
            <a:off x="2000232" y="3571876"/>
            <a:ext cx="2643206" cy="1588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رابط مستقيم 137"/>
          <p:cNvCxnSpPr/>
          <p:nvPr/>
        </p:nvCxnSpPr>
        <p:spPr>
          <a:xfrm>
            <a:off x="2143108" y="3929066"/>
            <a:ext cx="2500330" cy="1588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رابط مستقيم 140"/>
          <p:cNvCxnSpPr/>
          <p:nvPr/>
        </p:nvCxnSpPr>
        <p:spPr>
          <a:xfrm>
            <a:off x="2285984" y="4641858"/>
            <a:ext cx="2428892" cy="1588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رابط مستقيم 142"/>
          <p:cNvCxnSpPr/>
          <p:nvPr/>
        </p:nvCxnSpPr>
        <p:spPr>
          <a:xfrm>
            <a:off x="2500298" y="5214950"/>
            <a:ext cx="2143140" cy="1588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رابط مستقيم 144"/>
          <p:cNvCxnSpPr/>
          <p:nvPr/>
        </p:nvCxnSpPr>
        <p:spPr>
          <a:xfrm>
            <a:off x="2643174" y="5857892"/>
            <a:ext cx="2000264" cy="1588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رابط مستقيم 146"/>
          <p:cNvCxnSpPr/>
          <p:nvPr/>
        </p:nvCxnSpPr>
        <p:spPr>
          <a:xfrm>
            <a:off x="2786050" y="6286520"/>
            <a:ext cx="1857388" cy="1588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رابط مستقيم 99"/>
          <p:cNvCxnSpPr/>
          <p:nvPr/>
        </p:nvCxnSpPr>
        <p:spPr>
          <a:xfrm rot="16200000" flipV="1">
            <a:off x="1678762" y="3464718"/>
            <a:ext cx="3143272" cy="642943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رابط مستقيم 96"/>
          <p:cNvCxnSpPr>
            <a:endCxn id="46" idx="7"/>
          </p:cNvCxnSpPr>
          <p:nvPr/>
        </p:nvCxnSpPr>
        <p:spPr>
          <a:xfrm flipV="1">
            <a:off x="2693866" y="5230766"/>
            <a:ext cx="898748" cy="825624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رابط مستقيم 97"/>
          <p:cNvCxnSpPr/>
          <p:nvPr/>
        </p:nvCxnSpPr>
        <p:spPr>
          <a:xfrm rot="10800000">
            <a:off x="285720" y="4786322"/>
            <a:ext cx="3214710" cy="73026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رابط مستقيم 105"/>
          <p:cNvCxnSpPr/>
          <p:nvPr/>
        </p:nvCxnSpPr>
        <p:spPr>
          <a:xfrm rot="16200000" flipV="1">
            <a:off x="321439" y="3679033"/>
            <a:ext cx="3857652" cy="107157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شكل بيضاوي 109"/>
          <p:cNvSpPr/>
          <p:nvPr/>
        </p:nvSpPr>
        <p:spPr>
          <a:xfrm>
            <a:off x="3535306" y="5178388"/>
            <a:ext cx="108000" cy="1080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rgbClr val="0000FF"/>
              </a:solidFill>
            </a:endParaRPr>
          </a:p>
        </p:txBody>
      </p:sp>
      <p:sp>
        <p:nvSpPr>
          <p:cNvPr id="156" name="شكل بيضاوي 155"/>
          <p:cNvSpPr/>
          <p:nvPr/>
        </p:nvSpPr>
        <p:spPr>
          <a:xfrm>
            <a:off x="2678050" y="6000768"/>
            <a:ext cx="108000" cy="1080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5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indefinite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2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5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>
                      <p:stCondLst>
                        <p:cond delay="indefinite"/>
                      </p:stCondLst>
                      <p:childTnLst>
                        <p:par>
                          <p:cTn id="287" fill="hold">
                            <p:stCondLst>
                              <p:cond delay="0"/>
                            </p:stCondLst>
                            <p:childTnLst>
                              <p:par>
                                <p:cTn id="28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0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1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3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4" fill="hold">
                      <p:stCondLst>
                        <p:cond delay="indefinite"/>
                      </p:stCondLst>
                      <p:childTnLst>
                        <p:par>
                          <p:cTn id="295" fill="hold">
                            <p:stCondLst>
                              <p:cond delay="0"/>
                            </p:stCondLst>
                            <p:childTnLst>
                              <p:par>
                                <p:cTn id="29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8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1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2" fill="hold">
                      <p:stCondLst>
                        <p:cond delay="indefinite"/>
                      </p:stCondLst>
                      <p:childTnLst>
                        <p:par>
                          <p:cTn id="303" fill="hold">
                            <p:stCondLst>
                              <p:cond delay="0"/>
                            </p:stCondLst>
                            <p:childTnLst>
                              <p:par>
                                <p:cTn id="30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fill="hold">
                      <p:stCondLst>
                        <p:cond delay="indefinite"/>
                      </p:stCondLst>
                      <p:childTnLst>
                        <p:par>
                          <p:cTn id="315" fill="hold">
                            <p:stCondLst>
                              <p:cond delay="0"/>
                            </p:stCondLst>
                            <p:childTnLst>
                              <p:par>
                                <p:cTn id="31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1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6" fill="hold">
                      <p:stCondLst>
                        <p:cond delay="indefinite"/>
                      </p:stCondLst>
                      <p:childTnLst>
                        <p:par>
                          <p:cTn id="327" fill="hold">
                            <p:stCondLst>
                              <p:cond delay="0"/>
                            </p:stCondLst>
                            <p:childTnLst>
                              <p:par>
                                <p:cTn id="32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3" dur="1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8" fill="hold">
                      <p:stCondLst>
                        <p:cond delay="indefinite"/>
                      </p:stCondLst>
                      <p:childTnLst>
                        <p:par>
                          <p:cTn id="339" fill="hold">
                            <p:stCondLst>
                              <p:cond delay="0"/>
                            </p:stCondLst>
                            <p:childTnLst>
                              <p:par>
                                <p:cTn id="34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5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0" fill="hold">
                      <p:stCondLst>
                        <p:cond delay="indefinite"/>
                      </p:stCondLst>
                      <p:childTnLst>
                        <p:par>
                          <p:cTn id="351" fill="hold">
                            <p:stCondLst>
                              <p:cond delay="0"/>
                            </p:stCondLst>
                            <p:childTnLst>
                              <p:par>
                                <p:cTn id="35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7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2" fill="hold">
                      <p:stCondLst>
                        <p:cond delay="indefinite"/>
                      </p:stCondLst>
                      <p:childTnLst>
                        <p:par>
                          <p:cTn id="363" fill="hold">
                            <p:stCondLst>
                              <p:cond delay="0"/>
                            </p:stCondLst>
                            <p:childTnLst>
                              <p:par>
                                <p:cTn id="36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9" dur="1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4" fill="hold">
                      <p:stCondLst>
                        <p:cond delay="indefinite"/>
                      </p:stCondLst>
                      <p:childTnLst>
                        <p:par>
                          <p:cTn id="375" fill="hold">
                            <p:stCondLst>
                              <p:cond delay="0"/>
                            </p:stCondLst>
                            <p:childTnLst>
                              <p:par>
                                <p:cTn id="37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1" dur="1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6" fill="hold">
                      <p:stCondLst>
                        <p:cond delay="indefinite"/>
                      </p:stCondLst>
                      <p:childTnLst>
                        <p:par>
                          <p:cTn id="387" fill="hold">
                            <p:stCondLst>
                              <p:cond delay="0"/>
                            </p:stCondLst>
                            <p:childTnLst>
                              <p:par>
                                <p:cTn id="38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3" dur="1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8" fill="hold">
                      <p:stCondLst>
                        <p:cond delay="indefinite"/>
                      </p:stCondLst>
                      <p:childTnLst>
                        <p:par>
                          <p:cTn id="399" fill="hold">
                            <p:stCondLst>
                              <p:cond delay="0"/>
                            </p:stCondLst>
                            <p:childTnLst>
                              <p:par>
                                <p:cTn id="400" presetID="23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>
                                      <p:cBhvr override="childStyle">
                                        <p:cTn id="40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40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40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40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5" fill="hold">
                      <p:stCondLst>
                        <p:cond delay="indefinite"/>
                      </p:stCondLst>
                      <p:childTnLst>
                        <p:par>
                          <p:cTn id="406" fill="hold">
                            <p:stCondLst>
                              <p:cond delay="0"/>
                            </p:stCondLst>
                            <p:childTnLst>
                              <p:par>
                                <p:cTn id="407" presetID="23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>
                                      <p:cBhvr override="childStyle">
                                        <p:cTn id="408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409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410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411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2" fill="hold">
                      <p:stCondLst>
                        <p:cond delay="indefinite"/>
                      </p:stCondLst>
                      <p:childTnLst>
                        <p:par>
                          <p:cTn id="413" fill="hold">
                            <p:stCondLst>
                              <p:cond delay="0"/>
                            </p:stCondLst>
                            <p:childTnLst>
                              <p:par>
                                <p:cTn id="414" presetID="23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>
                                      <p:cBhvr override="childStyle">
                                        <p:cTn id="415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416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417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418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9" fill="hold">
                      <p:stCondLst>
                        <p:cond delay="indefinite"/>
                      </p:stCondLst>
                      <p:childTnLst>
                        <p:par>
                          <p:cTn id="420" fill="hold">
                            <p:stCondLst>
                              <p:cond delay="0"/>
                            </p:stCondLst>
                            <p:childTnLst>
                              <p:par>
                                <p:cTn id="421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3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4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5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6" fill="hold">
                      <p:stCondLst>
                        <p:cond delay="indefinite"/>
                      </p:stCondLst>
                      <p:childTnLst>
                        <p:par>
                          <p:cTn id="427" fill="hold">
                            <p:stCondLst>
                              <p:cond delay="0"/>
                            </p:stCondLst>
                            <p:childTnLst>
                              <p:par>
                                <p:cTn id="428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0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1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2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3" fill="hold">
                      <p:stCondLst>
                        <p:cond delay="indefinite"/>
                      </p:stCondLst>
                      <p:childTnLst>
                        <p:par>
                          <p:cTn id="434" fill="hold">
                            <p:stCondLst>
                              <p:cond delay="0"/>
                            </p:stCondLst>
                            <p:childTnLst>
                              <p:par>
                                <p:cTn id="43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7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8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9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0" fill="hold">
                      <p:stCondLst>
                        <p:cond delay="indefinite"/>
                      </p:stCondLst>
                      <p:childTnLst>
                        <p:par>
                          <p:cTn id="441" fill="hold">
                            <p:stCondLst>
                              <p:cond delay="0"/>
                            </p:stCondLst>
                            <p:childTnLst>
                              <p:par>
                                <p:cTn id="44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4" dur="770" decel="100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5" dur="770" decel="100000"/>
                                        <p:tgtEl>
                                          <p:spTgt spid="1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47" dur="77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49" dur="77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5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1" fill="hold">
                      <p:stCondLst>
                        <p:cond delay="indefinite"/>
                      </p:stCondLst>
                      <p:childTnLst>
                        <p:par>
                          <p:cTn id="452" fill="hold">
                            <p:stCondLst>
                              <p:cond delay="0"/>
                            </p:stCondLst>
                            <p:childTnLst>
                              <p:par>
                                <p:cTn id="45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5" dur="770" decel="100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6" dur="770" decel="100000"/>
                                        <p:tgtEl>
                                          <p:spTgt spid="15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58" dur="77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60" dur="77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2" fill="hold">
                      <p:stCondLst>
                        <p:cond delay="indefinite"/>
                      </p:stCondLst>
                      <p:childTnLst>
                        <p:par>
                          <p:cTn id="463" fill="hold">
                            <p:stCondLst>
                              <p:cond delay="0"/>
                            </p:stCondLst>
                            <p:childTnLst>
                              <p:par>
                                <p:cTn id="4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  <p:bldP spid="15" grpId="0" autoUpdateAnimBg="0"/>
      <p:bldP spid="112" grpId="0" autoUpdateAnimBg="0"/>
      <p:bldP spid="136" grpId="0" animBg="1"/>
      <p:bldP spid="79" grpId="0" animBg="1"/>
      <p:bldP spid="46" grpId="0" animBg="1"/>
      <p:bldP spid="80" grpId="0" animBg="1"/>
      <p:bldP spid="120" grpId="0" animBg="1"/>
      <p:bldP spid="118" grpId="0" animBg="1"/>
      <p:bldP spid="110" grpId="0" animBg="1"/>
      <p:bldP spid="15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31"/>
          <p:cNvGrpSpPr/>
          <p:nvPr/>
        </p:nvGrpSpPr>
        <p:grpSpPr>
          <a:xfrm>
            <a:off x="7643834" y="129581"/>
            <a:ext cx="1355674" cy="584775"/>
            <a:chOff x="7788326" y="1000108"/>
            <a:chExt cx="1355674" cy="584775"/>
          </a:xfrm>
        </p:grpSpPr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7788326" y="1000108"/>
              <a:ext cx="1355674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ar-SA" sz="3200" dirty="0">
                  <a:solidFill>
                    <a:srgbClr val="FF0000"/>
                  </a:solidFill>
                  <a:cs typeface="Traditional Arabic" pitchFamily="2" charset="-78"/>
                </a:rPr>
                <a:t>الخطوة</a:t>
              </a:r>
              <a:r>
                <a:rPr lang="ar-SA" sz="2800" dirty="0">
                  <a:solidFill>
                    <a:srgbClr val="FF0000"/>
                  </a:solidFill>
                  <a:cs typeface="Traditional Arabic" pitchFamily="2" charset="-78"/>
                </a:rPr>
                <a:t>  </a:t>
              </a:r>
              <a:endParaRPr lang="en-US" sz="2800" dirty="0">
                <a:solidFill>
                  <a:srgbClr val="FF0000"/>
                </a:solidFill>
                <a:cs typeface="Traditional Arabic" pitchFamily="2" charset="-78"/>
              </a:endParaRPr>
            </a:p>
          </p:txBody>
        </p:sp>
        <p:pic>
          <p:nvPicPr>
            <p:cNvPr id="6" name="صورة 5" descr="1.BMP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8024839" y="1095361"/>
              <a:ext cx="333375" cy="333375"/>
            </a:xfrm>
            <a:prstGeom prst="rect">
              <a:avLst/>
            </a:prstGeom>
          </p:spPr>
        </p:pic>
      </p:grp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286116" y="142852"/>
            <a:ext cx="442912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3200" dirty="0" smtClean="0">
                <a:cs typeface="Traditional Arabic" pitchFamily="2" charset="-78"/>
              </a:rPr>
              <a:t>نوجد قيمة الدالة عند كل رأس .</a:t>
            </a:r>
            <a:endParaRPr lang="en-US" sz="3200" dirty="0">
              <a:cs typeface="Traditional Arabic" pitchFamily="2" charset="-78"/>
            </a:endParaRPr>
          </a:p>
        </p:txBody>
      </p:sp>
      <p:graphicFrame>
        <p:nvGraphicFramePr>
          <p:cNvPr id="8" name="جدول 7"/>
          <p:cNvGraphicFramePr>
            <a:graphicFrameLocks noGrp="1"/>
          </p:cNvGraphicFramePr>
          <p:nvPr/>
        </p:nvGraphicFramePr>
        <p:xfrm>
          <a:off x="214282" y="1071546"/>
          <a:ext cx="7000923" cy="15544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333641"/>
                <a:gridCol w="2333641"/>
                <a:gridCol w="2333641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f </a:t>
                      </a:r>
                      <a:r>
                        <a:rPr lang="en-US" sz="2800" b="0" kern="12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( x , y )</a:t>
                      </a:r>
                      <a:endParaRPr lang="ar-SA" sz="2800" b="0" kern="1200" noProof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raditional Arabic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10 x + 7 y</a:t>
                      </a:r>
                      <a:endParaRPr lang="ar-SA" sz="2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( x , y )</a:t>
                      </a:r>
                      <a:endParaRPr lang="ar-SA" sz="28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raditional Arabic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0" kern="12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22</a:t>
                      </a:r>
                      <a:endParaRPr lang="ar-SA" sz="2800" b="0" kern="1200" noProof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raditional Arabic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10 (5) + 7 (-4)</a:t>
                      </a:r>
                      <a:endParaRPr kumimoji="0" lang="ar-SA" sz="2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(5 , -4 )</a:t>
                      </a:r>
                      <a:endParaRPr lang="ar-SA" sz="28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raditional Arabic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0" kern="12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-46</a:t>
                      </a:r>
                      <a:endParaRPr lang="ar-SA" sz="2800" b="0" kern="1200" noProof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raditional Arabic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kern="12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10 (1) + 7 (-8)</a:t>
                      </a:r>
                      <a:endParaRPr lang="ar-SA" sz="2800" b="0" kern="1200" noProof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raditional Arabic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raditional Arabic" pitchFamily="2" charset="-78"/>
                        </a:rPr>
                        <a:t>( 1 , -8 )</a:t>
                      </a:r>
                      <a:endParaRPr lang="ar-SA" sz="28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raditional Arabic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1" name="رابط كسهم مستقيم 10"/>
          <p:cNvCxnSpPr/>
          <p:nvPr/>
        </p:nvCxnSpPr>
        <p:spPr>
          <a:xfrm rot="10800000">
            <a:off x="6572264" y="2357430"/>
            <a:ext cx="642942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سحابة 19"/>
          <p:cNvSpPr/>
          <p:nvPr/>
        </p:nvSpPr>
        <p:spPr>
          <a:xfrm>
            <a:off x="7286644" y="2000240"/>
            <a:ext cx="1857356" cy="64294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/>
            <a:r>
              <a:rPr lang="ar-SA" sz="2000" dirty="0" smtClean="0">
                <a:solidFill>
                  <a:srgbClr val="000000"/>
                </a:solidFill>
              </a:rPr>
              <a:t>قيمة صغرى </a:t>
            </a:r>
            <a:endParaRPr lang="ar-SA" sz="2000" dirty="0">
              <a:solidFill>
                <a:srgbClr val="000000"/>
              </a:solidFill>
            </a:endParaRPr>
          </a:p>
        </p:txBody>
      </p:sp>
      <p:sp>
        <p:nvSpPr>
          <p:cNvPr id="22" name="Text Box 4"/>
          <p:cNvSpPr txBox="1">
            <a:spLocks noChangeArrowheads="1"/>
          </p:cNvSpPr>
          <p:nvPr/>
        </p:nvSpPr>
        <p:spPr bwMode="auto">
          <a:xfrm>
            <a:off x="500034" y="3000372"/>
            <a:ext cx="842965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200" dirty="0" smtClean="0">
                <a:cs typeface="Traditional Arabic" pitchFamily="2" charset="-78"/>
              </a:rPr>
              <a:t>القيمة الصغرى للدالة تساوي </a:t>
            </a:r>
            <a:r>
              <a:rPr lang="en-US" sz="3200" dirty="0" smtClean="0">
                <a:cs typeface="Traditional Arabic" pitchFamily="2" charset="-78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</a:rPr>
              <a:t>-46</a:t>
            </a:r>
            <a:r>
              <a:rPr lang="ar-SA" sz="3200" dirty="0" smtClean="0">
                <a:cs typeface="Traditional Arabic" pitchFamily="2" charset="-78"/>
              </a:rPr>
              <a:t>وتكون عند النقطة </a:t>
            </a:r>
            <a:r>
              <a:rPr lang="en-US" sz="3200" dirty="0" smtClean="0">
                <a:solidFill>
                  <a:srgbClr val="FF0000"/>
                </a:solidFill>
                <a:cs typeface="Traditional Arabic" pitchFamily="2" charset="-78"/>
              </a:rPr>
              <a:t>(1,-8)</a:t>
            </a:r>
            <a:r>
              <a:rPr lang="ar-SA" sz="3200" dirty="0" smtClean="0">
                <a:solidFill>
                  <a:srgbClr val="FF0000"/>
                </a:solidFill>
                <a:cs typeface="Traditional Arabic" pitchFamily="2" charset="-78"/>
              </a:rPr>
              <a:t> .</a:t>
            </a:r>
            <a:r>
              <a:rPr lang="ar-SA" sz="3200" dirty="0" smtClean="0">
                <a:cs typeface="Traditional Arabic" pitchFamily="2" charset="-78"/>
              </a:rPr>
              <a:t>           </a:t>
            </a:r>
            <a:endParaRPr lang="en-US" sz="3200" dirty="0">
              <a:cs typeface="Traditional Arabic" pitchFamily="2" charset="-78"/>
            </a:endParaRPr>
          </a:p>
        </p:txBody>
      </p:sp>
      <p:sp>
        <p:nvSpPr>
          <p:cNvPr id="26" name="Text Box 4"/>
          <p:cNvSpPr txBox="1">
            <a:spLocks noChangeArrowheads="1"/>
          </p:cNvSpPr>
          <p:nvPr/>
        </p:nvSpPr>
        <p:spPr bwMode="auto">
          <a:xfrm>
            <a:off x="285720" y="3643314"/>
            <a:ext cx="842965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200" dirty="0" smtClean="0">
                <a:cs typeface="Traditional Arabic" pitchFamily="2" charset="-78"/>
              </a:rPr>
              <a:t>ولا توجد قيمة عظمى للدالة ، لأن هناك نقطة أخرى في منطقة الحل وهي </a:t>
            </a:r>
            <a:r>
              <a:rPr lang="en-US" sz="3200" dirty="0" smtClean="0">
                <a:cs typeface="Traditional Arabic" pitchFamily="2" charset="-78"/>
              </a:rPr>
              <a:t>(1,6)</a:t>
            </a:r>
            <a:r>
              <a:rPr lang="ar-SA" sz="3200" dirty="0" smtClean="0">
                <a:cs typeface="Traditional Arabic" pitchFamily="2" charset="-78"/>
              </a:rPr>
              <a:t> وتُعطي القيمة </a:t>
            </a:r>
            <a:r>
              <a:rPr lang="en-US" sz="3200" dirty="0" smtClean="0">
                <a:cs typeface="Traditional Arabic" pitchFamily="2" charset="-78"/>
              </a:rPr>
              <a:t>52</a:t>
            </a:r>
            <a:r>
              <a:rPr lang="ar-SA" sz="3200" dirty="0" smtClean="0">
                <a:cs typeface="Traditional Arabic" pitchFamily="2" charset="-78"/>
              </a:rPr>
              <a:t> للدالة وهي أكبر من  </a:t>
            </a:r>
            <a:r>
              <a:rPr lang="en-US" sz="3200" dirty="0" smtClean="0">
                <a:cs typeface="Traditional Arabic" pitchFamily="2" charset="-78"/>
              </a:rPr>
              <a:t>22</a:t>
            </a:r>
            <a:r>
              <a:rPr lang="ar-SA" sz="3200" dirty="0" smtClean="0">
                <a:cs typeface="Traditional Arabic" pitchFamily="2" charset="-78"/>
              </a:rPr>
              <a:t> . </a:t>
            </a:r>
            <a:endParaRPr lang="en-US" sz="3200" dirty="0" smtClean="0">
              <a:cs typeface="Traditional Arabic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2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20" grpId="0" animBg="1"/>
      <p:bldP spid="22" grpId="0" autoUpdateAnimBg="0"/>
      <p:bldP spid="26" grpId="0" autoUpdateAnimBg="0"/>
    </p:bldLst>
  </p:timing>
</p:sld>
</file>

<file path=ppt/theme/theme1.xml><?xml version="1.0" encoding="utf-8"?>
<a:theme xmlns:a="http://schemas.openxmlformats.org/drawingml/2006/main" name="تصميم افتراضي">
  <a:themeElements>
    <a:clrScheme name="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تصميم افتراضي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ind_1616_slide">
  <a:themeElements>
    <a:clrScheme name="ind_1616_slide 1">
      <a:dk1>
        <a:srgbClr val="000000"/>
      </a:dk1>
      <a:lt1>
        <a:srgbClr val="FFFAF0"/>
      </a:lt1>
      <a:dk2>
        <a:srgbClr val="000000"/>
      </a:dk2>
      <a:lt2>
        <a:srgbClr val="999999"/>
      </a:lt2>
      <a:accent1>
        <a:srgbClr val="FFEF8A"/>
      </a:accent1>
      <a:accent2>
        <a:srgbClr val="FFB624"/>
      </a:accent2>
      <a:accent3>
        <a:srgbClr val="FFFCF6"/>
      </a:accent3>
      <a:accent4>
        <a:srgbClr val="000000"/>
      </a:accent4>
      <a:accent5>
        <a:srgbClr val="FFF6C4"/>
      </a:accent5>
      <a:accent6>
        <a:srgbClr val="E7A520"/>
      </a:accent6>
      <a:hlink>
        <a:srgbClr val="D76000"/>
      </a:hlink>
      <a:folHlink>
        <a:srgbClr val="8C5B00"/>
      </a:folHlink>
    </a:clrScheme>
    <a:fontScheme name="ind_1616_slid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nd_1616_slide 1">
        <a:dk1>
          <a:srgbClr val="000000"/>
        </a:dk1>
        <a:lt1>
          <a:srgbClr val="FFFAF0"/>
        </a:lt1>
        <a:dk2>
          <a:srgbClr val="000000"/>
        </a:dk2>
        <a:lt2>
          <a:srgbClr val="999999"/>
        </a:lt2>
        <a:accent1>
          <a:srgbClr val="FFEF8A"/>
        </a:accent1>
        <a:accent2>
          <a:srgbClr val="FFB624"/>
        </a:accent2>
        <a:accent3>
          <a:srgbClr val="FFFCF6"/>
        </a:accent3>
        <a:accent4>
          <a:srgbClr val="000000"/>
        </a:accent4>
        <a:accent5>
          <a:srgbClr val="FFF6C4"/>
        </a:accent5>
        <a:accent6>
          <a:srgbClr val="E7A520"/>
        </a:accent6>
        <a:hlink>
          <a:srgbClr val="D76000"/>
        </a:hlink>
        <a:folHlink>
          <a:srgbClr val="8C5B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1616_slide 2">
        <a:dk1>
          <a:srgbClr val="000000"/>
        </a:dk1>
        <a:lt1>
          <a:srgbClr val="FFFAF0"/>
        </a:lt1>
        <a:dk2>
          <a:srgbClr val="000000"/>
        </a:dk2>
        <a:lt2>
          <a:srgbClr val="999999"/>
        </a:lt2>
        <a:accent1>
          <a:srgbClr val="FFE858"/>
        </a:accent1>
        <a:accent2>
          <a:srgbClr val="FFBF3E"/>
        </a:accent2>
        <a:accent3>
          <a:srgbClr val="FFFCF6"/>
        </a:accent3>
        <a:accent4>
          <a:srgbClr val="000000"/>
        </a:accent4>
        <a:accent5>
          <a:srgbClr val="FFF2B4"/>
        </a:accent5>
        <a:accent6>
          <a:srgbClr val="E7AD37"/>
        </a:accent6>
        <a:hlink>
          <a:srgbClr val="F07000"/>
        </a:hlink>
        <a:folHlink>
          <a:srgbClr val="A54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1616_slide 3">
        <a:dk1>
          <a:srgbClr val="000000"/>
        </a:dk1>
        <a:lt1>
          <a:srgbClr val="FFFAF0"/>
        </a:lt1>
        <a:dk2>
          <a:srgbClr val="000000"/>
        </a:dk2>
        <a:lt2>
          <a:srgbClr val="999999"/>
        </a:lt2>
        <a:accent1>
          <a:srgbClr val="5CBEFF"/>
        </a:accent1>
        <a:accent2>
          <a:srgbClr val="FFB938"/>
        </a:accent2>
        <a:accent3>
          <a:srgbClr val="FFFCF6"/>
        </a:accent3>
        <a:accent4>
          <a:srgbClr val="000000"/>
        </a:accent4>
        <a:accent5>
          <a:srgbClr val="B5DBFF"/>
        </a:accent5>
        <a:accent6>
          <a:srgbClr val="E7A732"/>
        </a:accent6>
        <a:hlink>
          <a:srgbClr val="1F58FF"/>
        </a:hlink>
        <a:folHlink>
          <a:srgbClr val="895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1616_slide 4">
        <a:dk1>
          <a:srgbClr val="000000"/>
        </a:dk1>
        <a:lt1>
          <a:srgbClr val="FFFAF0"/>
        </a:lt1>
        <a:dk2>
          <a:srgbClr val="000000"/>
        </a:dk2>
        <a:lt2>
          <a:srgbClr val="999999"/>
        </a:lt2>
        <a:accent1>
          <a:srgbClr val="FFE43D"/>
        </a:accent1>
        <a:accent2>
          <a:srgbClr val="FFBC3D"/>
        </a:accent2>
        <a:accent3>
          <a:srgbClr val="FFFCF6"/>
        </a:accent3>
        <a:accent4>
          <a:srgbClr val="000000"/>
        </a:accent4>
        <a:accent5>
          <a:srgbClr val="FFEFAF"/>
        </a:accent5>
        <a:accent6>
          <a:srgbClr val="E7AA36"/>
        </a:accent6>
        <a:hlink>
          <a:srgbClr val="4D7AFF"/>
        </a:hlink>
        <a:folHlink>
          <a:srgbClr val="FF61A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1616_slide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EF8A"/>
        </a:accent1>
        <a:accent2>
          <a:srgbClr val="FFB624"/>
        </a:accent2>
        <a:accent3>
          <a:srgbClr val="FFFFFF"/>
        </a:accent3>
        <a:accent4>
          <a:srgbClr val="000000"/>
        </a:accent4>
        <a:accent5>
          <a:srgbClr val="FFF6C4"/>
        </a:accent5>
        <a:accent6>
          <a:srgbClr val="E7A520"/>
        </a:accent6>
        <a:hlink>
          <a:srgbClr val="D76000"/>
        </a:hlink>
        <a:folHlink>
          <a:srgbClr val="8C5B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1616_slide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E858"/>
        </a:accent1>
        <a:accent2>
          <a:srgbClr val="FFBF3E"/>
        </a:accent2>
        <a:accent3>
          <a:srgbClr val="FFFFFF"/>
        </a:accent3>
        <a:accent4>
          <a:srgbClr val="000000"/>
        </a:accent4>
        <a:accent5>
          <a:srgbClr val="FFF2B4"/>
        </a:accent5>
        <a:accent6>
          <a:srgbClr val="E7AD37"/>
        </a:accent6>
        <a:hlink>
          <a:srgbClr val="F07000"/>
        </a:hlink>
        <a:folHlink>
          <a:srgbClr val="A54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1616_slide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5CBEFF"/>
        </a:accent1>
        <a:accent2>
          <a:srgbClr val="FFB938"/>
        </a:accent2>
        <a:accent3>
          <a:srgbClr val="FFFFFF"/>
        </a:accent3>
        <a:accent4>
          <a:srgbClr val="000000"/>
        </a:accent4>
        <a:accent5>
          <a:srgbClr val="B5DBFF"/>
        </a:accent5>
        <a:accent6>
          <a:srgbClr val="E7A732"/>
        </a:accent6>
        <a:hlink>
          <a:srgbClr val="1F58FF"/>
        </a:hlink>
        <a:folHlink>
          <a:srgbClr val="895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1616_slide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E43D"/>
        </a:accent1>
        <a:accent2>
          <a:srgbClr val="FFBC3D"/>
        </a:accent2>
        <a:accent3>
          <a:srgbClr val="FFFFFF"/>
        </a:accent3>
        <a:accent4>
          <a:srgbClr val="000000"/>
        </a:accent4>
        <a:accent5>
          <a:srgbClr val="FFEFAF"/>
        </a:accent5>
        <a:accent6>
          <a:srgbClr val="E7AA36"/>
        </a:accent6>
        <a:hlink>
          <a:srgbClr val="4D7AFF"/>
        </a:hlink>
        <a:folHlink>
          <a:srgbClr val="FF61A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سمة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سمة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1062</Words>
  <Application>Microsoft PowerPoint</Application>
  <PresentationFormat>عرض على الشاشة (3:4)‏</PresentationFormat>
  <Paragraphs>149</Paragraphs>
  <Slides>11</Slides>
  <Notes>4</Notes>
  <HiddenSlides>0</HiddenSlides>
  <MMClips>1</MMClips>
  <ScaleCrop>false</ScaleCrop>
  <HeadingPairs>
    <vt:vector size="4" baseType="variant">
      <vt:variant>
        <vt:lpstr>سمة</vt:lpstr>
      </vt:variant>
      <vt:variant>
        <vt:i4>2</vt:i4>
      </vt:variant>
      <vt:variant>
        <vt:lpstr>عناوين الشرائح</vt:lpstr>
      </vt:variant>
      <vt:variant>
        <vt:i4>11</vt:i4>
      </vt:variant>
    </vt:vector>
  </HeadingPairs>
  <TitlesOfParts>
    <vt:vector size="13" baseType="lpstr">
      <vt:lpstr>تصميم افتراضي</vt:lpstr>
      <vt:lpstr>ind_1616_slide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من PowerPoint</dc:title>
  <dc:creator/>
  <cp:lastModifiedBy/>
  <cp:revision>46</cp:revision>
  <cp:lastPrinted>1601-01-01T00:00:00Z</cp:lastPrinted>
  <dcterms:created xsi:type="dcterms:W3CDTF">1601-01-01T00:00:00Z</dcterms:created>
  <dcterms:modified xsi:type="dcterms:W3CDTF">2011-10-08T18:59:00Z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LCID">
    <vt:i4>1025</vt:i4>
  </property>
</Properties>
</file>