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AF6B-726E-4A3D-8E58-5C4F512C14B5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B9F3-AC32-449D-99D4-1777BE35738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AF6B-726E-4A3D-8E58-5C4F512C14B5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B9F3-AC32-449D-99D4-1777BE35738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AF6B-726E-4A3D-8E58-5C4F512C14B5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B9F3-AC32-449D-99D4-1777BE35738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AF6B-726E-4A3D-8E58-5C4F512C14B5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B9F3-AC32-449D-99D4-1777BE35738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AF6B-726E-4A3D-8E58-5C4F512C14B5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B9F3-AC32-449D-99D4-1777BE35738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AF6B-726E-4A3D-8E58-5C4F512C14B5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B9F3-AC32-449D-99D4-1777BE35738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AF6B-726E-4A3D-8E58-5C4F512C14B5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B9F3-AC32-449D-99D4-1777BE35738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AF6B-726E-4A3D-8E58-5C4F512C14B5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B9F3-AC32-449D-99D4-1777BE35738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AF6B-726E-4A3D-8E58-5C4F512C14B5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B9F3-AC32-449D-99D4-1777BE35738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AF6B-726E-4A3D-8E58-5C4F512C14B5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B9F3-AC32-449D-99D4-1777BE35738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AF6B-726E-4A3D-8E58-5C4F512C14B5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2B9F3-AC32-449D-99D4-1777BE35738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AAF6B-726E-4A3D-8E58-5C4F512C14B5}" type="datetimeFigureOut">
              <a:rPr lang="ar-SA" smtClean="0"/>
              <a:pPr/>
              <a:t>07/12/33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2B9F3-AC32-449D-99D4-1777BE35738E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0HVOJS0N\t1614a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90533576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1275" y="652463"/>
            <a:ext cx="39814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928813" y="2130425"/>
            <a:ext cx="5286375" cy="2522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/>
            <a:r>
              <a:rPr lang="ar-SA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Diwani Bent"/>
              </a:rPr>
              <a:t>يقيني بالله يقيني</a:t>
            </a:r>
          </a:p>
        </p:txBody>
      </p:sp>
      <p:sp>
        <p:nvSpPr>
          <p:cNvPr id="7" name="WordArt 6"/>
          <p:cNvSpPr>
            <a:spLocks noChangeArrowheads="1" noChangeShapeType="1" noTextEdit="1"/>
          </p:cNvSpPr>
          <p:nvPr/>
        </p:nvSpPr>
        <p:spPr bwMode="auto">
          <a:xfrm>
            <a:off x="1371600" y="4819650"/>
            <a:ext cx="6400800" cy="1201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Old Antic Outline"/>
              </a:rPr>
              <a:t>شاهدو استمتع       عبدالله كشكو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0HVOJS0N\t1614a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ربع نص 4"/>
          <p:cNvSpPr txBox="1"/>
          <p:nvPr/>
        </p:nvSpPr>
        <p:spPr>
          <a:xfrm>
            <a:off x="714348" y="571480"/>
            <a:ext cx="735811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995464" y="812800"/>
            <a:ext cx="571502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6000" b="1" dirty="0" smtClean="0">
                <a:solidFill>
                  <a:srgbClr val="FF0000"/>
                </a:solidFill>
              </a:rPr>
              <a:t>الأسس واللوغاريتمات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8" name="مربع نص 5"/>
          <p:cNvSpPr txBox="1">
            <a:spLocks noChangeArrowheads="1"/>
          </p:cNvSpPr>
          <p:nvPr/>
        </p:nvSpPr>
        <p:spPr bwMode="auto">
          <a:xfrm>
            <a:off x="571472" y="4714884"/>
            <a:ext cx="835824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/>
              <a:t>Exponential &amp; </a:t>
            </a:r>
            <a:r>
              <a:rPr lang="en-US" sz="6000" b="1" i="1" dirty="0"/>
              <a:t>logarithms</a:t>
            </a:r>
            <a:endParaRPr lang="ar-SA" sz="6000" b="1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2857496"/>
            <a:ext cx="7308107" cy="785818"/>
          </a:xfrm>
          <a:prstGeom prst="rect">
            <a:avLst/>
          </a:prstGeom>
          <a:noFill/>
        </p:spPr>
      </p:pic>
      <p:sp>
        <p:nvSpPr>
          <p:cNvPr id="9" name="WordArt 1"/>
          <p:cNvSpPr>
            <a:spLocks noChangeArrowheads="1" noChangeShapeType="1" noTextEdit="1"/>
          </p:cNvSpPr>
          <p:nvPr/>
        </p:nvSpPr>
        <p:spPr bwMode="auto">
          <a:xfrm>
            <a:off x="3986212" y="6424637"/>
            <a:ext cx="1171575" cy="504825"/>
          </a:xfrm>
          <a:prstGeom prst="rect">
            <a:avLst/>
          </a:prstGeom>
        </p:spPr>
        <p:txBody>
          <a:bodyPr spcFirstLastPara="1" wrap="none" numCol="1" fromWordArt="1">
            <a:prstTxWarp prst="textArchUp">
              <a:avLst>
                <a:gd name="adj" fmla="val 10800000"/>
              </a:avLst>
            </a:prstTxWarp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SA" sz="14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ذاكر و استمتع</a:t>
            </a:r>
            <a:endParaRPr lang="ar-SA" sz="14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0HVOJS0N\t1614a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3429000"/>
            <a:ext cx="8013253" cy="642942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4929198"/>
            <a:ext cx="7643866" cy="857256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5327" y="5857892"/>
            <a:ext cx="7638639" cy="571504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35" y="2386026"/>
            <a:ext cx="8390183" cy="828660"/>
          </a:xfrm>
          <a:prstGeom prst="rect">
            <a:avLst/>
          </a:prstGeom>
          <a:noFill/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501650" y="1187444"/>
            <a:ext cx="817403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  <a:p>
            <a:pPr algn="ctr"/>
            <a:r>
              <a:rPr lang="en-US" sz="6000" b="1" i="1" dirty="0">
                <a:solidFill>
                  <a:srgbClr val="0070C0"/>
                </a:solidFill>
              </a:rPr>
              <a:t>log</a:t>
            </a:r>
            <a:r>
              <a:rPr lang="en-US" sz="6000" b="1" i="1" baseline="-25000" dirty="0">
                <a:solidFill>
                  <a:srgbClr val="0070C0"/>
                </a:solidFill>
              </a:rPr>
              <a:t>10 </a:t>
            </a:r>
            <a:r>
              <a:rPr lang="en-US" sz="6000" b="1" i="1" dirty="0">
                <a:solidFill>
                  <a:srgbClr val="0070C0"/>
                </a:solidFill>
              </a:rPr>
              <a:t>x = log x</a:t>
            </a:r>
            <a:endParaRPr lang="en-US" sz="6000" b="1" dirty="0">
              <a:solidFill>
                <a:srgbClr val="0070C0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1214414" y="500042"/>
            <a:ext cx="7072362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6000" b="1" dirty="0" smtClean="0">
                <a:solidFill>
                  <a:srgbClr val="FF0000"/>
                </a:solidFill>
              </a:rPr>
              <a:t>اللوغاريتمات العشرية</a:t>
            </a:r>
            <a:endParaRPr lang="ar-SA" sz="6000" b="1" dirty="0">
              <a:solidFill>
                <a:srgbClr val="FF0000"/>
              </a:solidFill>
            </a:endParaRPr>
          </a:p>
        </p:txBody>
      </p:sp>
      <p:sp>
        <p:nvSpPr>
          <p:cNvPr id="20" name="WordArt 1"/>
          <p:cNvSpPr>
            <a:spLocks noChangeArrowheads="1" noChangeShapeType="1" noTextEdit="1"/>
          </p:cNvSpPr>
          <p:nvPr/>
        </p:nvSpPr>
        <p:spPr bwMode="auto">
          <a:xfrm>
            <a:off x="3986212" y="6424637"/>
            <a:ext cx="1171575" cy="504825"/>
          </a:xfrm>
          <a:prstGeom prst="rect">
            <a:avLst/>
          </a:prstGeom>
        </p:spPr>
        <p:txBody>
          <a:bodyPr spcFirstLastPara="1" wrap="none" numCol="1" fromWordArt="1">
            <a:prstTxWarp prst="textArchUp">
              <a:avLst>
                <a:gd name="adj" fmla="val 10800000"/>
              </a:avLst>
            </a:prstTxWarp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SA" sz="14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ذاكر و استمتع</a:t>
            </a:r>
            <a:endParaRPr lang="ar-SA" sz="14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ial Black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4077072"/>
            <a:ext cx="1080120" cy="893892"/>
          </a:xfrm>
          <a:prstGeom prst="rect">
            <a:avLst/>
          </a:prstGeom>
          <a:noFill/>
        </p:spPr>
      </p:pic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23173" y="4221088"/>
            <a:ext cx="2497299" cy="720080"/>
          </a:xfrm>
          <a:prstGeom prst="rect">
            <a:avLst/>
          </a:prstGeom>
          <a:noFill/>
        </p:spPr>
      </p:pic>
      <p:sp>
        <p:nvSpPr>
          <p:cNvPr id="5123" name="AutoShape 3"/>
          <p:cNvSpPr>
            <a:spLocks noChangeShapeType="1"/>
          </p:cNvSpPr>
          <p:nvPr/>
        </p:nvSpPr>
        <p:spPr bwMode="auto">
          <a:xfrm flipV="1">
            <a:off x="3851920" y="4581128"/>
            <a:ext cx="847725" cy="19050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0HVOJS0N\t1614a[1]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مربع نص 7"/>
          <p:cNvSpPr txBox="1"/>
          <p:nvPr/>
        </p:nvSpPr>
        <p:spPr>
          <a:xfrm>
            <a:off x="857224" y="571480"/>
            <a:ext cx="778674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تدريب : </a:t>
            </a:r>
            <a:r>
              <a:rPr lang="ar-SA" sz="3200" b="1" dirty="0" smtClean="0"/>
              <a:t>اكتب ما يلي بالصورة اللوغاريتمية </a:t>
            </a:r>
            <a:r>
              <a:rPr lang="ar-SA" dirty="0" smtClean="0"/>
              <a:t>.</a:t>
            </a:r>
            <a:endParaRPr lang="ar-SA" dirty="0"/>
          </a:p>
        </p:txBody>
      </p:sp>
      <p:graphicFrame>
        <p:nvGraphicFramePr>
          <p:cNvPr id="55" name="Object 5"/>
          <p:cNvGraphicFramePr>
            <a:graphicFrameLocks noChangeAspect="1"/>
          </p:cNvGraphicFramePr>
          <p:nvPr/>
        </p:nvGraphicFramePr>
        <p:xfrm>
          <a:off x="5172075" y="1566863"/>
          <a:ext cx="2835275" cy="4529137"/>
        </p:xfrm>
        <a:graphic>
          <a:graphicData uri="http://schemas.openxmlformats.org/presentationml/2006/ole">
            <p:oleObj spid="_x0000_s4097" name="Equation" r:id="rId4" imgW="1511280" imgH="2412720" progId="Equation.3">
              <p:embed/>
            </p:oleObj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1752600" y="1573213"/>
          <a:ext cx="2359025" cy="4675187"/>
        </p:xfrm>
        <a:graphic>
          <a:graphicData uri="http://schemas.openxmlformats.org/presentationml/2006/ole">
            <p:oleObj spid="_x0000_s4098" name="Equation" r:id="rId5" imgW="1257120" imgH="2489040" progId="Equation.3">
              <p:embed/>
            </p:oleObj>
          </a:graphicData>
        </a:graphic>
      </p:graphicFrame>
      <p:sp>
        <p:nvSpPr>
          <p:cNvPr id="6" name="WordArt 1"/>
          <p:cNvSpPr>
            <a:spLocks noChangeArrowheads="1" noChangeShapeType="1" noTextEdit="1"/>
          </p:cNvSpPr>
          <p:nvPr/>
        </p:nvSpPr>
        <p:spPr bwMode="auto">
          <a:xfrm>
            <a:off x="3986212" y="6424637"/>
            <a:ext cx="1171575" cy="504825"/>
          </a:xfrm>
          <a:prstGeom prst="rect">
            <a:avLst/>
          </a:prstGeom>
        </p:spPr>
        <p:txBody>
          <a:bodyPr spcFirstLastPara="1" wrap="none" numCol="1" fromWordArt="1">
            <a:prstTxWarp prst="textArchUp">
              <a:avLst>
                <a:gd name="adj" fmla="val 10800000"/>
              </a:avLst>
            </a:prstTxWarp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SA" sz="14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ذاكر و استمتع</a:t>
            </a:r>
            <a:endParaRPr lang="ar-SA" sz="14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0HVOJS0N\t1614a[1]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5" name="Object 5"/>
          <p:cNvGraphicFramePr>
            <a:graphicFrameLocks noChangeAspect="1"/>
          </p:cNvGraphicFramePr>
          <p:nvPr/>
        </p:nvGraphicFramePr>
        <p:xfrm>
          <a:off x="1052513" y="1620838"/>
          <a:ext cx="2406650" cy="4337050"/>
        </p:xfrm>
        <a:graphic>
          <a:graphicData uri="http://schemas.openxmlformats.org/presentationml/2006/ole">
            <p:oleObj spid="_x0000_s3073" name="Equation" r:id="rId4" imgW="1282680" imgH="2311200" progId="Equation.3">
              <p:embed/>
            </p:oleObj>
          </a:graphicData>
        </a:graphic>
      </p:graphicFrame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3832225" y="1727200"/>
          <a:ext cx="2620963" cy="4365625"/>
        </p:xfrm>
        <a:graphic>
          <a:graphicData uri="http://schemas.openxmlformats.org/presentationml/2006/ole">
            <p:oleObj spid="_x0000_s3074" name="Equation" r:id="rId5" imgW="1396800" imgH="2323800" progId="Equation.3">
              <p:embed/>
            </p:oleObj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6891338" y="1760538"/>
          <a:ext cx="2143125" cy="4506912"/>
        </p:xfrm>
        <a:graphic>
          <a:graphicData uri="http://schemas.openxmlformats.org/presentationml/2006/ole">
            <p:oleObj spid="_x0000_s3075" name="Equation" r:id="rId6" imgW="1143000" imgH="2400120" progId="Equation.3">
              <p:embed/>
            </p:oleObj>
          </a:graphicData>
        </a:graphic>
      </p:graphicFrame>
      <p:sp>
        <p:nvSpPr>
          <p:cNvPr id="6" name="مربع نص 5"/>
          <p:cNvSpPr txBox="1"/>
          <p:nvPr/>
        </p:nvSpPr>
        <p:spPr>
          <a:xfrm>
            <a:off x="857224" y="571480"/>
            <a:ext cx="778674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تدريب : </a:t>
            </a:r>
            <a:r>
              <a:rPr lang="ar-SA" sz="3200" b="1" dirty="0" smtClean="0"/>
              <a:t>اكتب ما يلي بالصورة الآسية ثم اوجد القيمة</a:t>
            </a:r>
            <a:r>
              <a:rPr lang="ar-SA" dirty="0" smtClean="0"/>
              <a:t>.</a:t>
            </a:r>
            <a:endParaRPr lang="ar-SA" dirty="0"/>
          </a:p>
        </p:txBody>
      </p:sp>
      <p:sp>
        <p:nvSpPr>
          <p:cNvPr id="7" name="WordArt 1"/>
          <p:cNvSpPr>
            <a:spLocks noChangeArrowheads="1" noChangeShapeType="1" noTextEdit="1"/>
          </p:cNvSpPr>
          <p:nvPr/>
        </p:nvSpPr>
        <p:spPr bwMode="auto">
          <a:xfrm>
            <a:off x="3986212" y="6424637"/>
            <a:ext cx="1171575" cy="504825"/>
          </a:xfrm>
          <a:prstGeom prst="rect">
            <a:avLst/>
          </a:prstGeom>
        </p:spPr>
        <p:txBody>
          <a:bodyPr spcFirstLastPara="1" wrap="none" numCol="1" fromWordArt="1">
            <a:prstTxWarp prst="textArchUp">
              <a:avLst>
                <a:gd name="adj" fmla="val 10800000"/>
              </a:avLst>
            </a:prstTxWarp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SA" sz="14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ذاكر و استمتع</a:t>
            </a:r>
            <a:endParaRPr lang="ar-SA" sz="14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0HVOJS0N\t1614a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مربع نص 4"/>
          <p:cNvSpPr txBox="1"/>
          <p:nvPr/>
        </p:nvSpPr>
        <p:spPr>
          <a:xfrm>
            <a:off x="857224" y="571480"/>
            <a:ext cx="778674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تدريب : </a:t>
            </a:r>
            <a:r>
              <a:rPr lang="ar-SA" sz="3200" b="1" dirty="0" smtClean="0"/>
              <a:t>استخدم الحاسبة لإيجاد قيمة مايلي .</a:t>
            </a:r>
            <a:r>
              <a:rPr lang="ar-SA" dirty="0" smtClean="0"/>
              <a:t>.</a:t>
            </a:r>
            <a:endParaRPr lang="ar-SA" dirty="0"/>
          </a:p>
        </p:txBody>
      </p:sp>
      <p:sp>
        <p:nvSpPr>
          <p:cNvPr id="7" name="Text Box 93"/>
          <p:cNvSpPr txBox="1">
            <a:spLocks noChangeArrowheads="1"/>
          </p:cNvSpPr>
          <p:nvPr/>
        </p:nvSpPr>
        <p:spPr bwMode="auto">
          <a:xfrm>
            <a:off x="495300" y="1756979"/>
            <a:ext cx="492635" cy="462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/>
              <a:t>    </a:t>
            </a:r>
            <a:endParaRPr lang="en-US" b="1" dirty="0"/>
          </a:p>
        </p:txBody>
      </p:sp>
      <p:grpSp>
        <p:nvGrpSpPr>
          <p:cNvPr id="9" name="Group 151"/>
          <p:cNvGrpSpPr>
            <a:grpSpLocks/>
          </p:cNvGrpSpPr>
          <p:nvPr/>
        </p:nvGrpSpPr>
        <p:grpSpPr bwMode="auto">
          <a:xfrm>
            <a:off x="2330450" y="1285862"/>
            <a:ext cx="3098806" cy="676677"/>
            <a:chOff x="1468" y="1120"/>
            <a:chExt cx="1444" cy="248"/>
          </a:xfrm>
        </p:grpSpPr>
        <p:pic>
          <p:nvPicPr>
            <p:cNvPr id="10" name="Picture 10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35" y="1125"/>
              <a:ext cx="977" cy="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3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68" y="1164"/>
              <a:ext cx="324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 Box 138"/>
            <p:cNvSpPr txBox="1">
              <a:spLocks noChangeArrowheads="1"/>
            </p:cNvSpPr>
            <p:nvPr/>
          </p:nvSpPr>
          <p:spPr bwMode="auto">
            <a:xfrm>
              <a:off x="1805" y="1120"/>
              <a:ext cx="183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 b="1" dirty="0"/>
                <a:t>8</a:t>
              </a:r>
            </a:p>
          </p:txBody>
        </p:sp>
      </p:grpSp>
      <p:sp>
        <p:nvSpPr>
          <p:cNvPr id="13" name="Rectangle 141"/>
          <p:cNvSpPr>
            <a:spLocks noChangeArrowheads="1"/>
          </p:cNvSpPr>
          <p:nvPr/>
        </p:nvSpPr>
        <p:spPr bwMode="auto">
          <a:xfrm>
            <a:off x="6056887" y="1285860"/>
            <a:ext cx="237276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/>
              <a:t>0.903089987</a:t>
            </a:r>
          </a:p>
        </p:txBody>
      </p:sp>
      <p:grpSp>
        <p:nvGrpSpPr>
          <p:cNvPr id="14" name="Group 153"/>
          <p:cNvGrpSpPr>
            <a:grpSpLocks/>
          </p:cNvGrpSpPr>
          <p:nvPr/>
        </p:nvGrpSpPr>
        <p:grpSpPr bwMode="auto">
          <a:xfrm>
            <a:off x="6215074" y="1857364"/>
            <a:ext cx="2129614" cy="583926"/>
            <a:chOff x="4233" y="1120"/>
            <a:chExt cx="1191" cy="284"/>
          </a:xfrm>
        </p:grpSpPr>
        <p:sp>
          <p:nvSpPr>
            <p:cNvPr id="15" name="Text Box 143"/>
            <p:cNvSpPr txBox="1">
              <a:spLocks noChangeArrowheads="1"/>
            </p:cNvSpPr>
            <p:nvPr/>
          </p:nvSpPr>
          <p:spPr bwMode="auto">
            <a:xfrm>
              <a:off x="4233" y="1120"/>
              <a:ext cx="687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 b="1" dirty="0"/>
                <a:t>10</a:t>
              </a:r>
              <a:r>
                <a:rPr lang="en-US" sz="3200" b="1" baseline="30000" dirty="0"/>
                <a:t>0.903</a:t>
              </a:r>
            </a:p>
          </p:txBody>
        </p:sp>
        <p:pic>
          <p:nvPicPr>
            <p:cNvPr id="16" name="Picture 144" descr="congruent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904" y="1216"/>
              <a:ext cx="158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Text Box 145"/>
            <p:cNvSpPr txBox="1">
              <a:spLocks noChangeArrowheads="1"/>
            </p:cNvSpPr>
            <p:nvPr/>
          </p:nvSpPr>
          <p:spPr bwMode="auto">
            <a:xfrm>
              <a:off x="5056" y="1120"/>
              <a:ext cx="220" cy="2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 b="1" dirty="0"/>
                <a:t>8</a:t>
              </a:r>
            </a:p>
          </p:txBody>
        </p:sp>
        <p:pic>
          <p:nvPicPr>
            <p:cNvPr id="18" name="Picture 14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280" y="1175"/>
              <a:ext cx="144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9" name="مربع نص 18"/>
          <p:cNvSpPr txBox="1"/>
          <p:nvPr/>
        </p:nvSpPr>
        <p:spPr>
          <a:xfrm>
            <a:off x="571472" y="1285860"/>
            <a:ext cx="12858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b="1" dirty="0" smtClean="0"/>
              <a:t>Log 8</a:t>
            </a:r>
            <a:endParaRPr lang="ar-SA" sz="3200" b="1" dirty="0"/>
          </a:p>
        </p:txBody>
      </p:sp>
      <p:sp>
        <p:nvSpPr>
          <p:cNvPr id="20" name="Text Box 31"/>
          <p:cNvSpPr txBox="1">
            <a:spLocks noChangeArrowheads="1"/>
          </p:cNvSpPr>
          <p:nvPr/>
        </p:nvSpPr>
        <p:spPr bwMode="auto">
          <a:xfrm>
            <a:off x="3084513" y="3157557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5</a:t>
            </a:r>
            <a:endParaRPr lang="en-US" b="1">
              <a:latin typeface="Arial" pitchFamily="34" charset="0"/>
            </a:endParaRPr>
          </a:p>
        </p:txBody>
      </p:sp>
      <p:grpSp>
        <p:nvGrpSpPr>
          <p:cNvPr id="21" name="Group 81"/>
          <p:cNvGrpSpPr>
            <a:grpSpLocks/>
          </p:cNvGrpSpPr>
          <p:nvPr/>
        </p:nvGrpSpPr>
        <p:grpSpPr bwMode="auto">
          <a:xfrm>
            <a:off x="3084513" y="5367357"/>
            <a:ext cx="341312" cy="776287"/>
            <a:chOff x="5025" y="3536"/>
            <a:chExt cx="215" cy="489"/>
          </a:xfrm>
        </p:grpSpPr>
        <p:sp>
          <p:nvSpPr>
            <p:cNvPr id="22" name="Text Box 82"/>
            <p:cNvSpPr txBox="1">
              <a:spLocks noChangeArrowheads="1"/>
            </p:cNvSpPr>
            <p:nvPr/>
          </p:nvSpPr>
          <p:spPr bwMode="auto">
            <a:xfrm>
              <a:off x="5028" y="3536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3" name="Line 83"/>
            <p:cNvSpPr>
              <a:spLocks noChangeShapeType="1"/>
            </p:cNvSpPr>
            <p:nvPr/>
          </p:nvSpPr>
          <p:spPr bwMode="auto">
            <a:xfrm>
              <a:off x="5050" y="3780"/>
              <a:ext cx="144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Text Box 84"/>
            <p:cNvSpPr txBox="1">
              <a:spLocks noChangeArrowheads="1"/>
            </p:cNvSpPr>
            <p:nvPr/>
          </p:nvSpPr>
          <p:spPr bwMode="auto">
            <a:xfrm>
              <a:off x="5025" y="3737"/>
              <a:ext cx="2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3</a:t>
              </a:r>
            </a:p>
          </p:txBody>
        </p:sp>
      </p:grpSp>
      <p:grpSp>
        <p:nvGrpSpPr>
          <p:cNvPr id="25" name="Group 109"/>
          <p:cNvGrpSpPr>
            <a:grpSpLocks/>
          </p:cNvGrpSpPr>
          <p:nvPr/>
        </p:nvGrpSpPr>
        <p:grpSpPr bwMode="auto">
          <a:xfrm>
            <a:off x="912813" y="2409844"/>
            <a:ext cx="1638300" cy="614363"/>
            <a:chOff x="304" y="993"/>
            <a:chExt cx="1032" cy="387"/>
          </a:xfrm>
        </p:grpSpPr>
        <p:grpSp>
          <p:nvGrpSpPr>
            <p:cNvPr id="26" name="Group 86"/>
            <p:cNvGrpSpPr>
              <a:grpSpLocks/>
            </p:cNvGrpSpPr>
            <p:nvPr/>
          </p:nvGrpSpPr>
          <p:grpSpPr bwMode="auto">
            <a:xfrm>
              <a:off x="624" y="993"/>
              <a:ext cx="480" cy="387"/>
              <a:chOff x="632" y="993"/>
              <a:chExt cx="480" cy="387"/>
            </a:xfrm>
          </p:grpSpPr>
          <p:sp>
            <p:nvSpPr>
              <p:cNvPr id="30" name="Text Box 87"/>
              <p:cNvSpPr txBox="1">
                <a:spLocks noChangeArrowheads="1"/>
              </p:cNvSpPr>
              <p:nvPr/>
            </p:nvSpPr>
            <p:spPr bwMode="auto">
              <a:xfrm>
                <a:off x="932" y="1168"/>
                <a:ext cx="18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aseline="30000"/>
                  <a:t>2</a:t>
                </a:r>
              </a:p>
            </p:txBody>
          </p:sp>
          <p:sp>
            <p:nvSpPr>
              <p:cNvPr id="31" name="Text Box 88"/>
              <p:cNvSpPr txBox="1">
                <a:spLocks noChangeArrowheads="1"/>
              </p:cNvSpPr>
              <p:nvPr/>
            </p:nvSpPr>
            <p:spPr bwMode="auto">
              <a:xfrm>
                <a:off x="632" y="993"/>
                <a:ext cx="40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latin typeface="Arial" pitchFamily="34" charset="0"/>
                  </a:rPr>
                  <a:t>log</a:t>
                </a:r>
              </a:p>
            </p:txBody>
          </p:sp>
        </p:grpSp>
        <p:grpSp>
          <p:nvGrpSpPr>
            <p:cNvPr id="27" name="Group 105"/>
            <p:cNvGrpSpPr>
              <a:grpSpLocks/>
            </p:cNvGrpSpPr>
            <p:nvPr/>
          </p:nvGrpSpPr>
          <p:grpSpPr bwMode="auto">
            <a:xfrm>
              <a:off x="304" y="995"/>
              <a:ext cx="1032" cy="293"/>
              <a:chOff x="304" y="995"/>
              <a:chExt cx="1032" cy="293"/>
            </a:xfrm>
          </p:grpSpPr>
          <p:sp>
            <p:nvSpPr>
              <p:cNvPr id="28" name="Text Box 43"/>
              <p:cNvSpPr txBox="1">
                <a:spLocks noChangeArrowheads="1"/>
              </p:cNvSpPr>
              <p:nvPr/>
            </p:nvSpPr>
            <p:spPr bwMode="auto">
              <a:xfrm>
                <a:off x="304" y="995"/>
                <a:ext cx="45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 dirty="0" smtClean="0"/>
                  <a:t>1.    </a:t>
                </a:r>
                <a:endParaRPr lang="en-US" b="1" dirty="0"/>
              </a:p>
            </p:txBody>
          </p:sp>
          <p:sp>
            <p:nvSpPr>
              <p:cNvPr id="29" name="Text Box 89"/>
              <p:cNvSpPr txBox="1">
                <a:spLocks noChangeArrowheads="1"/>
              </p:cNvSpPr>
              <p:nvPr/>
            </p:nvSpPr>
            <p:spPr bwMode="auto">
              <a:xfrm>
                <a:off x="1028" y="1000"/>
                <a:ext cx="3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32</a:t>
                </a:r>
              </a:p>
            </p:txBody>
          </p:sp>
        </p:grpSp>
      </p:grpSp>
      <p:sp>
        <p:nvSpPr>
          <p:cNvPr id="32" name="Rectangle 98"/>
          <p:cNvSpPr>
            <a:spLocks noChangeArrowheads="1"/>
          </p:cNvSpPr>
          <p:nvPr/>
        </p:nvSpPr>
        <p:spPr bwMode="auto">
          <a:xfrm>
            <a:off x="989013" y="3144857"/>
            <a:ext cx="1600118" cy="461665"/>
          </a:xfrm>
          <a:prstGeom prst="rect">
            <a:avLst/>
          </a:prstGeom>
          <a:solidFill>
            <a:srgbClr val="7DE5CB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b="1" dirty="0" smtClean="0">
                <a:latin typeface="Arial" pitchFamily="34" charset="0"/>
              </a:rPr>
              <a:t>الحــــــــــــــــل</a:t>
            </a:r>
            <a:endParaRPr lang="en-US" b="1" dirty="0">
              <a:latin typeface="Arial" pitchFamily="34" charset="0"/>
            </a:endParaRPr>
          </a:p>
        </p:txBody>
      </p:sp>
      <p:grpSp>
        <p:nvGrpSpPr>
          <p:cNvPr id="33" name="Group 110"/>
          <p:cNvGrpSpPr>
            <a:grpSpLocks/>
          </p:cNvGrpSpPr>
          <p:nvPr/>
        </p:nvGrpSpPr>
        <p:grpSpPr bwMode="auto">
          <a:xfrm>
            <a:off x="887413" y="4770457"/>
            <a:ext cx="1619250" cy="614362"/>
            <a:chOff x="296" y="2480"/>
            <a:chExt cx="1020" cy="387"/>
          </a:xfrm>
        </p:grpSpPr>
        <p:grpSp>
          <p:nvGrpSpPr>
            <p:cNvPr id="34" name="Group 100"/>
            <p:cNvGrpSpPr>
              <a:grpSpLocks/>
            </p:cNvGrpSpPr>
            <p:nvPr/>
          </p:nvGrpSpPr>
          <p:grpSpPr bwMode="auto">
            <a:xfrm>
              <a:off x="624" y="2480"/>
              <a:ext cx="544" cy="387"/>
              <a:chOff x="632" y="993"/>
              <a:chExt cx="544" cy="387"/>
            </a:xfrm>
          </p:grpSpPr>
          <p:sp>
            <p:nvSpPr>
              <p:cNvPr id="38" name="Text Box 101"/>
              <p:cNvSpPr txBox="1">
                <a:spLocks noChangeArrowheads="1"/>
              </p:cNvSpPr>
              <p:nvPr/>
            </p:nvSpPr>
            <p:spPr bwMode="auto">
              <a:xfrm>
                <a:off x="932" y="1168"/>
                <a:ext cx="244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aseline="30000"/>
                  <a:t>27</a:t>
                </a:r>
              </a:p>
            </p:txBody>
          </p:sp>
          <p:sp>
            <p:nvSpPr>
              <p:cNvPr id="39" name="Text Box 102"/>
              <p:cNvSpPr txBox="1">
                <a:spLocks noChangeArrowheads="1"/>
              </p:cNvSpPr>
              <p:nvPr/>
            </p:nvSpPr>
            <p:spPr bwMode="auto">
              <a:xfrm>
                <a:off x="632" y="993"/>
                <a:ext cx="40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>
                    <a:latin typeface="Arial" pitchFamily="34" charset="0"/>
                  </a:rPr>
                  <a:t>log</a:t>
                </a:r>
              </a:p>
            </p:txBody>
          </p:sp>
        </p:grpSp>
        <p:grpSp>
          <p:nvGrpSpPr>
            <p:cNvPr id="35" name="Group 108"/>
            <p:cNvGrpSpPr>
              <a:grpSpLocks/>
            </p:cNvGrpSpPr>
            <p:nvPr/>
          </p:nvGrpSpPr>
          <p:grpSpPr bwMode="auto">
            <a:xfrm>
              <a:off x="296" y="2480"/>
              <a:ext cx="1020" cy="288"/>
              <a:chOff x="296" y="2480"/>
              <a:chExt cx="1020" cy="288"/>
            </a:xfrm>
          </p:grpSpPr>
          <p:sp>
            <p:nvSpPr>
              <p:cNvPr id="36" name="Text Box 99"/>
              <p:cNvSpPr txBox="1">
                <a:spLocks noChangeArrowheads="1"/>
              </p:cNvSpPr>
              <p:nvPr/>
            </p:nvSpPr>
            <p:spPr bwMode="auto">
              <a:xfrm>
                <a:off x="296" y="2480"/>
                <a:ext cx="45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 dirty="0" smtClean="0"/>
                  <a:t>3.    </a:t>
                </a:r>
                <a:endParaRPr lang="en-US" b="1" dirty="0"/>
              </a:p>
            </p:txBody>
          </p:sp>
          <p:sp>
            <p:nvSpPr>
              <p:cNvPr id="37" name="Text Box 103"/>
              <p:cNvSpPr txBox="1">
                <a:spLocks noChangeArrowheads="1"/>
              </p:cNvSpPr>
              <p:nvPr/>
            </p:nvSpPr>
            <p:spPr bwMode="auto">
              <a:xfrm>
                <a:off x="1104" y="2480"/>
                <a:ext cx="2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3</a:t>
                </a:r>
              </a:p>
            </p:txBody>
          </p:sp>
        </p:grpSp>
      </p:grpSp>
      <p:sp>
        <p:nvSpPr>
          <p:cNvPr id="40" name="Rectangle 104"/>
          <p:cNvSpPr>
            <a:spLocks noChangeArrowheads="1"/>
          </p:cNvSpPr>
          <p:nvPr/>
        </p:nvSpPr>
        <p:spPr bwMode="auto">
          <a:xfrm>
            <a:off x="989013" y="5507057"/>
            <a:ext cx="1600118" cy="461665"/>
          </a:xfrm>
          <a:prstGeom prst="rect">
            <a:avLst/>
          </a:prstGeom>
          <a:solidFill>
            <a:srgbClr val="7DE5CB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b="1" dirty="0" smtClean="0">
                <a:latin typeface="Arial" pitchFamily="34" charset="0"/>
              </a:rPr>
              <a:t>الحــــــــــــــــل</a:t>
            </a:r>
            <a:endParaRPr lang="en-US" b="1" dirty="0">
              <a:latin typeface="Arial" pitchFamily="34" charset="0"/>
            </a:endParaRPr>
          </a:p>
        </p:txBody>
      </p:sp>
      <p:grpSp>
        <p:nvGrpSpPr>
          <p:cNvPr id="41" name="Group 112"/>
          <p:cNvGrpSpPr>
            <a:grpSpLocks/>
          </p:cNvGrpSpPr>
          <p:nvPr/>
        </p:nvGrpSpPr>
        <p:grpSpPr bwMode="auto">
          <a:xfrm>
            <a:off x="5029200" y="2524144"/>
            <a:ext cx="1536700" cy="460375"/>
            <a:chOff x="312" y="1446"/>
            <a:chExt cx="968" cy="290"/>
          </a:xfrm>
        </p:grpSpPr>
        <p:sp>
          <p:nvSpPr>
            <p:cNvPr id="42" name="Text Box 113"/>
            <p:cNvSpPr txBox="1">
              <a:spLocks noChangeArrowheads="1"/>
            </p:cNvSpPr>
            <p:nvPr/>
          </p:nvSpPr>
          <p:spPr bwMode="auto">
            <a:xfrm>
              <a:off x="312" y="1448"/>
              <a:ext cx="4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2.    </a:t>
              </a:r>
              <a:endParaRPr lang="en-US" b="1" dirty="0"/>
            </a:p>
          </p:txBody>
        </p:sp>
        <p:sp>
          <p:nvSpPr>
            <p:cNvPr id="43" name="Text Box 114"/>
            <p:cNvSpPr txBox="1">
              <a:spLocks noChangeArrowheads="1"/>
            </p:cNvSpPr>
            <p:nvPr/>
          </p:nvSpPr>
          <p:spPr bwMode="auto">
            <a:xfrm>
              <a:off x="632" y="1446"/>
              <a:ext cx="6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itchFamily="34" charset="0"/>
                </a:rPr>
                <a:t>log </a:t>
              </a:r>
              <a:r>
                <a:rPr lang="en-US" dirty="0"/>
                <a:t>12</a:t>
              </a:r>
            </a:p>
          </p:txBody>
        </p:sp>
      </p:grpSp>
      <p:grpSp>
        <p:nvGrpSpPr>
          <p:cNvPr id="44" name="Group 115"/>
          <p:cNvGrpSpPr>
            <a:grpSpLocks/>
          </p:cNvGrpSpPr>
          <p:nvPr/>
        </p:nvGrpSpPr>
        <p:grpSpPr bwMode="auto">
          <a:xfrm>
            <a:off x="5029200" y="4886344"/>
            <a:ext cx="1566863" cy="457200"/>
            <a:chOff x="312" y="2128"/>
            <a:chExt cx="987" cy="288"/>
          </a:xfrm>
        </p:grpSpPr>
        <p:sp>
          <p:nvSpPr>
            <p:cNvPr id="45" name="Text Box 116"/>
            <p:cNvSpPr txBox="1">
              <a:spLocks noChangeArrowheads="1"/>
            </p:cNvSpPr>
            <p:nvPr/>
          </p:nvSpPr>
          <p:spPr bwMode="auto">
            <a:xfrm>
              <a:off x="312" y="2128"/>
              <a:ext cx="4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4.    </a:t>
              </a:r>
              <a:endParaRPr lang="en-US" b="1" dirty="0"/>
            </a:p>
          </p:txBody>
        </p:sp>
        <p:sp>
          <p:nvSpPr>
            <p:cNvPr id="46" name="Text Box 117"/>
            <p:cNvSpPr txBox="1">
              <a:spLocks noChangeArrowheads="1"/>
            </p:cNvSpPr>
            <p:nvPr/>
          </p:nvSpPr>
          <p:spPr bwMode="auto">
            <a:xfrm>
              <a:off x="624" y="2128"/>
              <a:ext cx="67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latin typeface="Arial" pitchFamily="34" charset="0"/>
                </a:rPr>
                <a:t>ln </a:t>
              </a:r>
              <a:r>
                <a:rPr lang="en-US"/>
                <a:t>0.75</a:t>
              </a:r>
            </a:p>
          </p:txBody>
        </p:sp>
      </p:grpSp>
      <p:sp>
        <p:nvSpPr>
          <p:cNvPr id="47" name="Rectangle 118"/>
          <p:cNvSpPr>
            <a:spLocks noChangeArrowheads="1"/>
          </p:cNvSpPr>
          <p:nvPr/>
        </p:nvSpPr>
        <p:spPr bwMode="auto">
          <a:xfrm>
            <a:off x="6934200" y="3263919"/>
            <a:ext cx="86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1.079</a:t>
            </a:r>
          </a:p>
        </p:txBody>
      </p:sp>
      <p:sp>
        <p:nvSpPr>
          <p:cNvPr id="48" name="Rectangle 119"/>
          <p:cNvSpPr>
            <a:spLocks noChangeArrowheads="1"/>
          </p:cNvSpPr>
          <p:nvPr/>
        </p:nvSpPr>
        <p:spPr bwMode="auto">
          <a:xfrm>
            <a:off x="6858000" y="5534044"/>
            <a:ext cx="111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MathematicalPiLTStd-1" charset="0"/>
              </a:rPr>
              <a:t>–</a:t>
            </a:r>
            <a:r>
              <a:rPr lang="en-US">
                <a:latin typeface="Utopia-Regular" charset="0"/>
              </a:rPr>
              <a:t>0.288</a:t>
            </a:r>
          </a:p>
        </p:txBody>
      </p:sp>
      <p:sp>
        <p:nvSpPr>
          <p:cNvPr id="49" name="Rectangle 120"/>
          <p:cNvSpPr>
            <a:spLocks noChangeArrowheads="1"/>
          </p:cNvSpPr>
          <p:nvPr/>
        </p:nvSpPr>
        <p:spPr bwMode="auto">
          <a:xfrm>
            <a:off x="4724400" y="3171844"/>
            <a:ext cx="1600118" cy="461665"/>
          </a:xfrm>
          <a:prstGeom prst="rect">
            <a:avLst/>
          </a:prstGeom>
          <a:solidFill>
            <a:srgbClr val="7DE5CB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b="1" dirty="0" smtClean="0">
                <a:latin typeface="Arial" pitchFamily="34" charset="0"/>
              </a:rPr>
              <a:t>الحــــــــــــــــل</a:t>
            </a:r>
            <a:endParaRPr lang="en-US" b="1" dirty="0">
              <a:latin typeface="Arial" pitchFamily="34" charset="0"/>
            </a:endParaRPr>
          </a:p>
        </p:txBody>
      </p:sp>
      <p:sp>
        <p:nvSpPr>
          <p:cNvPr id="50" name="Rectangle 123"/>
          <p:cNvSpPr>
            <a:spLocks noChangeArrowheads="1"/>
          </p:cNvSpPr>
          <p:nvPr/>
        </p:nvSpPr>
        <p:spPr bwMode="auto">
          <a:xfrm>
            <a:off x="4795838" y="5534044"/>
            <a:ext cx="1600118" cy="461665"/>
          </a:xfrm>
          <a:prstGeom prst="rect">
            <a:avLst/>
          </a:prstGeom>
          <a:solidFill>
            <a:srgbClr val="7DE5CB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b="1" dirty="0" smtClean="0">
                <a:latin typeface="Arial" pitchFamily="34" charset="0"/>
              </a:rPr>
              <a:t>الحــــــــــــــــل</a:t>
            </a:r>
            <a:endParaRPr lang="en-US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utoUpdateAnimBg="0"/>
      <p:bldP spid="20" grpId="0"/>
      <p:bldP spid="32" grpId="0" animBg="1"/>
      <p:bldP spid="40" grpId="0" animBg="1"/>
      <p:bldP spid="47" grpId="0" autoUpdateAnimBg="0"/>
      <p:bldP spid="48" grpId="0" autoUpdateAnimBg="0"/>
      <p:bldP spid="49" grpId="0" animBg="1"/>
      <p:bldP spid="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0HVOJS0N\t1614a[1]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5" name="Object 5"/>
          <p:cNvGraphicFramePr>
            <a:graphicFrameLocks noChangeAspect="1"/>
          </p:cNvGraphicFramePr>
          <p:nvPr/>
        </p:nvGraphicFramePr>
        <p:xfrm>
          <a:off x="6570688" y="1676400"/>
          <a:ext cx="1644650" cy="4171950"/>
        </p:xfrm>
        <a:graphic>
          <a:graphicData uri="http://schemas.openxmlformats.org/presentationml/2006/ole">
            <p:oleObj spid="_x0000_s19458" name="Equation" r:id="rId4" imgW="876240" imgH="2222280" progId="Equation.3">
              <p:embed/>
            </p:oleObj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2214546" y="1624013"/>
          <a:ext cx="2359025" cy="5057775"/>
        </p:xfrm>
        <a:graphic>
          <a:graphicData uri="http://schemas.openxmlformats.org/presentationml/2006/ole">
            <p:oleObj spid="_x0000_s19459" name="Equation" r:id="rId5" imgW="1257120" imgH="2692080" progId="Equation.3">
              <p:embed/>
            </p:oleObj>
          </a:graphicData>
        </a:graphic>
      </p:graphicFrame>
      <p:sp>
        <p:nvSpPr>
          <p:cNvPr id="5" name="مربع نص 4"/>
          <p:cNvSpPr txBox="1"/>
          <p:nvPr/>
        </p:nvSpPr>
        <p:spPr>
          <a:xfrm>
            <a:off x="857224" y="571480"/>
            <a:ext cx="778674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تدريب : </a:t>
            </a:r>
            <a:r>
              <a:rPr lang="ar-SA" sz="4000" b="1" dirty="0" smtClean="0"/>
              <a:t>اوجد قيمة ما يلي دون </a:t>
            </a:r>
            <a:r>
              <a:rPr lang="ar-SA" sz="3200" b="1" dirty="0" smtClean="0"/>
              <a:t>استخدم الحاسبة .</a:t>
            </a:r>
            <a:r>
              <a:rPr lang="ar-SA" dirty="0" smtClean="0"/>
              <a:t>.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103</Words>
  <Application>Microsoft Office PowerPoint</Application>
  <PresentationFormat>عرض على الشاشة (3:4)‏</PresentationFormat>
  <Paragraphs>42</Paragraphs>
  <Slides>7</Slides>
  <Notes>0</Notes>
  <HiddenSlides>0</HiddenSlides>
  <MMClips>0</MMClips>
  <ScaleCrop>false</ScaleCrop>
  <HeadingPairs>
    <vt:vector size="6" baseType="variant">
      <vt:variant>
        <vt:lpstr>سمة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9" baseType="lpstr">
      <vt:lpstr>سمة Office</vt:lpstr>
      <vt:lpstr>Equation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new</dc:creator>
  <cp:lastModifiedBy>HP</cp:lastModifiedBy>
  <cp:revision>12</cp:revision>
  <dcterms:created xsi:type="dcterms:W3CDTF">2012-07-07T02:27:00Z</dcterms:created>
  <dcterms:modified xsi:type="dcterms:W3CDTF">2012-10-22T16:40:36Z</dcterms:modified>
</cp:coreProperties>
</file>