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1"/>
  </p:notesMasterIdLst>
  <p:sldIdLst>
    <p:sldId id="256" r:id="rId2"/>
    <p:sldId id="274" r:id="rId3"/>
    <p:sldId id="258" r:id="rId4"/>
    <p:sldId id="259" r:id="rId5"/>
    <p:sldId id="260" r:id="rId6"/>
    <p:sldId id="261" r:id="rId7"/>
    <p:sldId id="273" r:id="rId8"/>
    <p:sldId id="263" r:id="rId9"/>
    <p:sldId id="275" r:id="rId10"/>
    <p:sldId id="264" r:id="rId11"/>
    <p:sldId id="269" r:id="rId12"/>
    <p:sldId id="265" r:id="rId13"/>
    <p:sldId id="270" r:id="rId14"/>
    <p:sldId id="266" r:id="rId15"/>
    <p:sldId id="267" r:id="rId16"/>
    <p:sldId id="276" r:id="rId17"/>
    <p:sldId id="268" r:id="rId18"/>
    <p:sldId id="271" r:id="rId19"/>
    <p:sldId id="272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2604"/>
    <a:srgbClr val="4221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12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2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BA90BAE-F27B-483B-A8DB-5605EC1D9D22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AD242DE-FD55-4A7F-8075-8C5A6790ED9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42DE-FD55-4A7F-8075-8C5A6790ED95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42DE-FD55-4A7F-8075-8C5A6790ED95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6D3A4-B17B-43A3-808B-4AAF4B67460D}" type="datetimeFigureOut">
              <a:rPr lang="ar-SA" smtClean="0"/>
              <a:pPr/>
              <a:t>10/12/34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53780-27A0-40F2-B6E5-E23A4FD5D9E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3316" name="Picture 4" descr="http://www.700bk.com/vb/uploadcenter/uploads/04-2012/PIC-156-1335281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340"/>
          </a:xfrm>
          <a:prstGeom prst="rect">
            <a:avLst/>
          </a:prstGeom>
          <a:noFill/>
        </p:spPr>
      </p:pic>
      <p:pic>
        <p:nvPicPr>
          <p:cNvPr id="4" name="Picture 2" descr="C:\Users\sayed\Pictures\6467antar2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48880"/>
            <a:ext cx="3168352" cy="31683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مربع نص 6"/>
          <p:cNvSpPr txBox="1"/>
          <p:nvPr/>
        </p:nvSpPr>
        <p:spPr>
          <a:xfrm>
            <a:off x="3995936" y="1412776"/>
            <a:ext cx="3876382" cy="230832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8000" dirty="0" err="1" smtClean="0">
                <a:solidFill>
                  <a:schemeClr val="accent6">
                    <a:lumMod val="50000"/>
                  </a:schemeClr>
                </a:solidFill>
                <a:cs typeface="Diwani Bent" pitchFamily="2" charset="-78"/>
              </a:rPr>
              <a:t>*عنترة*</a:t>
            </a:r>
            <a:endParaRPr lang="ar-SA" sz="8000" dirty="0" smtClean="0">
              <a:solidFill>
                <a:schemeClr val="accent6">
                  <a:lumMod val="50000"/>
                </a:schemeClr>
              </a:solidFill>
              <a:cs typeface="Diwani Bent" pitchFamily="2" charset="-78"/>
            </a:endParaRPr>
          </a:p>
          <a:p>
            <a:pPr algn="ctr"/>
            <a:endParaRPr lang="ar-SA" sz="1600" dirty="0" smtClean="0">
              <a:cs typeface="DecoType Thuluth" pitchFamily="2" charset="-78"/>
            </a:endParaRPr>
          </a:p>
          <a:p>
            <a:pPr algn="ctr"/>
            <a:r>
              <a:rPr lang="ar-SA" sz="4800" b="1" dirty="0" smtClean="0">
                <a:cs typeface="DecoType Thuluth" pitchFamily="2" charset="-78"/>
              </a:rPr>
              <a:t>”في الفخر </a:t>
            </a:r>
            <a:r>
              <a:rPr lang="ar-SA" sz="4800" b="1" dirty="0" err="1" smtClean="0">
                <a:cs typeface="DecoType Thuluth" pitchFamily="2" charset="-78"/>
              </a:rPr>
              <a:t>والحماسة“</a:t>
            </a:r>
            <a:endParaRPr lang="ar-SA" sz="4800" b="1" dirty="0">
              <a:cs typeface="DecoType Thuluth" pitchFamily="2" charset="-78"/>
            </a:endParaRPr>
          </a:p>
        </p:txBody>
      </p:sp>
      <p:pic>
        <p:nvPicPr>
          <p:cNvPr id="13318" name="Picture 6" descr="صووور فواصل متحركة لتزيين موضوعك يا فتوكة يا قمرر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95936" y="3789040"/>
            <a:ext cx="4176464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.alriyadh.com/2008/12/14/img/014503.jpg"/>
          <p:cNvPicPr>
            <a:picLocks noChangeAspect="1" noChangeArrowheads="1"/>
          </p:cNvPicPr>
          <p:nvPr/>
        </p:nvPicPr>
        <p:blipFill>
          <a:blip r:embed="rId3" cstate="print">
            <a:grayscl/>
            <a:lum bright="14000"/>
          </a:blip>
          <a:srcRect/>
          <a:stretch>
            <a:fillRect/>
          </a:stretch>
        </p:blipFill>
        <p:spPr bwMode="auto">
          <a:xfrm rot="21149082">
            <a:off x="251520" y="188640"/>
            <a:ext cx="8506371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مستطيل 4"/>
          <p:cNvSpPr/>
          <p:nvPr/>
        </p:nvSpPr>
        <p:spPr>
          <a:xfrm>
            <a:off x="5436096" y="188640"/>
            <a:ext cx="2565125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etal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khbar MT" pitchFamily="2" charset="-78"/>
              </a:rPr>
              <a:t>شرح </a:t>
            </a:r>
            <a:r>
              <a:rPr lang="ar-SA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khbar MT" pitchFamily="2" charset="-78"/>
              </a:rPr>
              <a:t>النص :</a:t>
            </a:r>
            <a:endParaRPr lang="ar-SA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khbar MT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 rot="21141753">
            <a:off x="377503" y="1721822"/>
            <a:ext cx="5814392" cy="1200329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 smtClean="0">
                <a:cs typeface="Akhbar MT" pitchFamily="2" charset="-78"/>
              </a:rPr>
              <a:t>1- هل غادر الشعراء من </a:t>
            </a:r>
            <a:r>
              <a:rPr lang="ar-SA" b="1" dirty="0" err="1" smtClean="0">
                <a:cs typeface="Akhbar MT" pitchFamily="2" charset="-78"/>
              </a:rPr>
              <a:t>متردم</a:t>
            </a:r>
            <a:r>
              <a:rPr lang="ar-SA" b="1" dirty="0" smtClean="0">
                <a:cs typeface="Akhbar MT" pitchFamily="2" charset="-78"/>
              </a:rPr>
              <a:t>                     أم هل عرفت الــدار بعد توهم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cs typeface="Akhbar MT" pitchFamily="2" charset="-78"/>
              </a:rPr>
              <a:t>2- </a:t>
            </a:r>
            <a:r>
              <a:rPr lang="ar-SA" b="1" dirty="0" err="1" smtClean="0">
                <a:cs typeface="Akhbar MT" pitchFamily="2" charset="-78"/>
              </a:rPr>
              <a:t>يادار</a:t>
            </a:r>
            <a:r>
              <a:rPr lang="ar-SA" b="1" dirty="0" smtClean="0">
                <a:cs typeface="Akhbar MT" pitchFamily="2" charset="-78"/>
              </a:rPr>
              <a:t> </a:t>
            </a:r>
            <a:r>
              <a:rPr lang="ar-SA" b="1" dirty="0" err="1" smtClean="0">
                <a:cs typeface="Akhbar MT" pitchFamily="2" charset="-78"/>
              </a:rPr>
              <a:t>عبله</a:t>
            </a:r>
            <a:r>
              <a:rPr lang="ar-SA" b="1" dirty="0" smtClean="0">
                <a:cs typeface="Akhbar MT" pitchFamily="2" charset="-78"/>
              </a:rPr>
              <a:t> </a:t>
            </a:r>
            <a:r>
              <a:rPr lang="ar-SA" b="1" dirty="0" err="1" smtClean="0">
                <a:cs typeface="Akhbar MT" pitchFamily="2" charset="-78"/>
              </a:rPr>
              <a:t>بالجواء</a:t>
            </a:r>
            <a:r>
              <a:rPr lang="ar-SA" b="1" dirty="0" smtClean="0">
                <a:cs typeface="Akhbar MT" pitchFamily="2" charset="-78"/>
              </a:rPr>
              <a:t> تكلمـــــي                     وعمي صباحاً دار عبلة واسلمي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cs typeface="Akhbar MT" pitchFamily="2" charset="-78"/>
              </a:rPr>
              <a:t>     3- حييت مــــن طلل تقادم عهده                      أقــــوى </a:t>
            </a:r>
            <a:r>
              <a:rPr lang="ar-SA" b="1" dirty="0" err="1" smtClean="0">
                <a:cs typeface="Akhbar MT" pitchFamily="2" charset="-78"/>
              </a:rPr>
              <a:t>واقــفـــر</a:t>
            </a:r>
            <a:r>
              <a:rPr lang="ar-SA" b="1" dirty="0" smtClean="0">
                <a:cs typeface="Akhbar MT" pitchFamily="2" charset="-78"/>
              </a:rPr>
              <a:t> بعد أم الـــهيثم</a:t>
            </a:r>
          </a:p>
        </p:txBody>
      </p:sp>
      <p:sp>
        <p:nvSpPr>
          <p:cNvPr id="7" name="مستطيل 6"/>
          <p:cNvSpPr/>
          <p:nvPr/>
        </p:nvSpPr>
        <p:spPr>
          <a:xfrm rot="21124093">
            <a:off x="735553" y="3600387"/>
            <a:ext cx="781844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على عادة الشعراء الجاهليين يبدأ عنترة معلقته بذكر الديار والأطلال فيقول</a:t>
            </a:r>
            <a:r>
              <a:rPr lang="en-US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 : </a:t>
            </a:r>
            <a:r>
              <a:rPr lang="ar-SA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هل ترك لشعراء من قبلنا من طَلَلٍ لم </a:t>
            </a:r>
            <a:r>
              <a:rPr lang="ar-SA" sz="2800" b="1" dirty="0" err="1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يصفوه ؟</a:t>
            </a:r>
            <a:r>
              <a:rPr lang="ar-SA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 ويلتفتُ إلى نفسه فيتساءَل</a:t>
            </a:r>
            <a:r>
              <a:rPr lang="en-US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 : </a:t>
            </a:r>
            <a:r>
              <a:rPr lang="ar-SA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هل يمكنك أن تعرف ديار الأحباب المهجورة بالظنّ </a:t>
            </a:r>
            <a:r>
              <a:rPr lang="ar-SA" sz="2800" b="1" dirty="0" err="1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والتوهُّم ؟</a:t>
            </a:r>
            <a:r>
              <a:rPr lang="ar-SA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 ويتمنى لو تكلّمه دار عبلة</a:t>
            </a:r>
            <a:r>
              <a:rPr lang="en-US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. </a:t>
            </a:r>
            <a:r>
              <a:rPr lang="ar-SA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ويلقي إليها بالتحية بعد أن تلاشت وأقفرت من عبلة</a:t>
            </a:r>
            <a:r>
              <a:rPr lang="en-US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.</a:t>
            </a:r>
            <a:r>
              <a:rPr lang="ar-SA" sz="2800" b="1" dirty="0" smtClean="0">
                <a:ln w="1905"/>
                <a:solidFill>
                  <a:srgbClr val="4221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DecoType Naskh Variants" pitchFamily="2" charset="-78"/>
              </a:rPr>
              <a:t> </a:t>
            </a:r>
          </a:p>
          <a:p>
            <a:endParaRPr lang="ar-SA" dirty="0"/>
          </a:p>
        </p:txBody>
      </p:sp>
      <p:sp>
        <p:nvSpPr>
          <p:cNvPr id="9" name="سهم للأسفل 8"/>
          <p:cNvSpPr/>
          <p:nvPr/>
        </p:nvSpPr>
        <p:spPr>
          <a:xfrm rot="20874472">
            <a:off x="4946905" y="645412"/>
            <a:ext cx="327568" cy="864096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21016792">
            <a:off x="3095608" y="343164"/>
            <a:ext cx="229012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err="1" smtClean="0"/>
              <a:t>إستفهام</a:t>
            </a:r>
            <a:r>
              <a:rPr lang="ar-SA" dirty="0" smtClean="0"/>
              <a:t> استنكاري </a:t>
            </a:r>
            <a:r>
              <a:rPr lang="ar-SA" dirty="0" err="1" smtClean="0"/>
              <a:t>وتحسري .</a:t>
            </a:r>
            <a:endParaRPr lang="ar-SA" dirty="0"/>
          </a:p>
        </p:txBody>
      </p:sp>
      <p:sp>
        <p:nvSpPr>
          <p:cNvPr id="11" name="سهم للأسفل 10"/>
          <p:cNvSpPr/>
          <p:nvPr/>
        </p:nvSpPr>
        <p:spPr>
          <a:xfrm rot="21090408">
            <a:off x="1407606" y="1350980"/>
            <a:ext cx="299703" cy="931241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/>
          <p:nvPr/>
        </p:nvCxnSpPr>
        <p:spPr>
          <a:xfrm flipV="1">
            <a:off x="899592" y="2564904"/>
            <a:ext cx="180020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 rot="21067767">
            <a:off x="340802" y="925583"/>
            <a:ext cx="1937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err="1" smtClean="0"/>
              <a:t>إستعارة</a:t>
            </a:r>
            <a:r>
              <a:rPr lang="ar-SA" dirty="0" smtClean="0"/>
              <a:t> مكنية تشخيصية</a:t>
            </a:r>
            <a:endParaRPr lang="ar-SA" dirty="0"/>
          </a:p>
        </p:txBody>
      </p:sp>
      <p:sp>
        <p:nvSpPr>
          <p:cNvPr id="17" name="مربع نص 16"/>
          <p:cNvSpPr txBox="1"/>
          <p:nvPr/>
        </p:nvSpPr>
        <p:spPr>
          <a:xfrm rot="21067767">
            <a:off x="412427" y="911852"/>
            <a:ext cx="1937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شبه الدار بالشخص</a:t>
            </a:r>
            <a:endParaRPr lang="ar-SA" dirty="0"/>
          </a:p>
        </p:txBody>
      </p:sp>
      <p:sp>
        <p:nvSpPr>
          <p:cNvPr id="18" name="سهم للأسفل 17"/>
          <p:cNvSpPr/>
          <p:nvPr/>
        </p:nvSpPr>
        <p:spPr>
          <a:xfrm rot="4836785">
            <a:off x="6255116" y="1902485"/>
            <a:ext cx="265981" cy="864096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9" name="رابط مستقيم 18"/>
          <p:cNvCxnSpPr/>
          <p:nvPr/>
        </p:nvCxnSpPr>
        <p:spPr>
          <a:xfrm flipV="1">
            <a:off x="4355976" y="2636912"/>
            <a:ext cx="43204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ربع نص 25"/>
          <p:cNvSpPr txBox="1"/>
          <p:nvPr/>
        </p:nvSpPr>
        <p:spPr>
          <a:xfrm rot="21016792">
            <a:off x="6829425" y="1912752"/>
            <a:ext cx="83606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err="1" smtClean="0"/>
              <a:t>أي </a:t>
            </a:r>
            <a:r>
              <a:rPr lang="ar-SA" b="1" dirty="0" smtClean="0"/>
              <a:t>: أثر</a:t>
            </a:r>
            <a:endParaRPr lang="ar-SA" b="1" dirty="0"/>
          </a:p>
        </p:txBody>
      </p:sp>
      <p:sp>
        <p:nvSpPr>
          <p:cNvPr id="27" name="سهم للأسفل 26"/>
          <p:cNvSpPr/>
          <p:nvPr/>
        </p:nvSpPr>
        <p:spPr>
          <a:xfrm rot="6481750">
            <a:off x="2389639" y="2889733"/>
            <a:ext cx="294346" cy="924475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8" name="رابط مستقيم 27"/>
          <p:cNvCxnSpPr/>
          <p:nvPr/>
        </p:nvCxnSpPr>
        <p:spPr>
          <a:xfrm flipV="1">
            <a:off x="1763688" y="2996952"/>
            <a:ext cx="43204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مربع نص 28"/>
          <p:cNvSpPr txBox="1"/>
          <p:nvPr/>
        </p:nvSpPr>
        <p:spPr>
          <a:xfrm rot="21016792">
            <a:off x="3008220" y="3080661"/>
            <a:ext cx="150213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err="1" smtClean="0"/>
              <a:t>أي </a:t>
            </a:r>
            <a:r>
              <a:rPr lang="ar-SA" b="1" dirty="0" smtClean="0"/>
              <a:t>: خُلي </a:t>
            </a:r>
            <a:r>
              <a:rPr lang="ar-SA" b="1" dirty="0" err="1" smtClean="0"/>
              <a:t>وفرغ 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9" grpId="1" animBg="1"/>
      <p:bldP spid="10" grpId="0"/>
      <p:bldP spid="10" grpId="1"/>
      <p:bldP spid="11" grpId="2" animBg="1"/>
      <p:bldP spid="11" grpId="3" animBg="1"/>
      <p:bldP spid="16" grpId="2"/>
      <p:bldP spid="16" grpId="3"/>
      <p:bldP spid="17" grpId="0" build="allAtOnce"/>
      <p:bldP spid="18" grpId="0" animBg="1"/>
      <p:bldP spid="18" grpId="1" animBg="1"/>
      <p:bldP spid="26" grpId="0"/>
      <p:bldP spid="26" grpId="1"/>
      <p:bldP spid="27" grpId="0" animBg="1"/>
      <p:bldP spid="27" grpId="1" animBg="1"/>
      <p:bldP spid="29" grpId="0"/>
      <p:bldP spid="2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sayed\Desktop\مجلد جديد ‫‬\frames-white-background-ribbon-frame_32048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250" cy="68580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851920" y="836712"/>
            <a:ext cx="32403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DecoType Thuluth" pitchFamily="2" charset="-78"/>
              </a:rPr>
              <a:t>ورقة </a:t>
            </a:r>
            <a:r>
              <a:rPr lang="ar-SA" sz="2800" b="1" dirty="0" err="1" smtClean="0">
                <a:cs typeface="DecoType Thuluth" pitchFamily="2" charset="-78"/>
              </a:rPr>
              <a:t>عمل </a:t>
            </a:r>
            <a:r>
              <a:rPr lang="ar-SA" sz="2800" b="1" dirty="0" smtClean="0">
                <a:cs typeface="DecoType Thuluth" pitchFamily="2" charset="-78"/>
              </a:rPr>
              <a:t>(1</a:t>
            </a:r>
            <a:r>
              <a:rPr lang="ar-SA" sz="2800" b="1" dirty="0" err="1" smtClean="0">
                <a:cs typeface="DecoType Thuluth" pitchFamily="2" charset="-78"/>
              </a:rPr>
              <a:t>) :</a:t>
            </a:r>
            <a:endParaRPr lang="ar-SA" sz="2800" b="1" dirty="0">
              <a:cs typeface="DecoType Thuluth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267744" y="23488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err="1" smtClean="0"/>
              <a:t>س1</a:t>
            </a:r>
            <a:r>
              <a:rPr lang="ar-SA" b="1" dirty="0" smtClean="0"/>
              <a:t>/- في البيت الأول </a:t>
            </a:r>
            <a:r>
              <a:rPr lang="ar-SA" b="1" dirty="0" err="1" smtClean="0"/>
              <a:t>استفهامان.</a:t>
            </a:r>
            <a:r>
              <a:rPr lang="ar-SA" b="1" dirty="0" smtClean="0"/>
              <a:t> </a:t>
            </a:r>
            <a:r>
              <a:rPr lang="ar-SA" b="1" dirty="0" err="1" smtClean="0"/>
              <a:t>فماهما .</a:t>
            </a:r>
            <a:r>
              <a:rPr lang="ar-SA" b="1" dirty="0" smtClean="0"/>
              <a:t> </a:t>
            </a:r>
            <a:r>
              <a:rPr lang="ar-SA" b="1" dirty="0" err="1" smtClean="0"/>
              <a:t>ومامعنى</a:t>
            </a:r>
            <a:r>
              <a:rPr lang="ar-SA" b="1" dirty="0" smtClean="0"/>
              <a:t> </a:t>
            </a:r>
            <a:r>
              <a:rPr lang="ar-SA" b="1" dirty="0" err="1" smtClean="0"/>
              <a:t>قولنا </a:t>
            </a:r>
            <a:r>
              <a:rPr lang="ar-SA" b="1" dirty="0" smtClean="0"/>
              <a:t>: إن الغرض منهما هو </a:t>
            </a:r>
            <a:r>
              <a:rPr lang="ar-SA" b="1" dirty="0" err="1" smtClean="0"/>
              <a:t>التحسر؟</a:t>
            </a:r>
            <a:r>
              <a:rPr lang="ar-SA" b="1" dirty="0" smtClean="0"/>
              <a:t> </a:t>
            </a:r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483768" y="1628800"/>
            <a:ext cx="4317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cs typeface="Diwani Letter" pitchFamily="2" charset="-78"/>
              </a:rPr>
              <a:t>1- هل غادر الشعراء من </a:t>
            </a:r>
            <a:r>
              <a:rPr lang="ar-SA" b="1" dirty="0" err="1" smtClean="0">
                <a:solidFill>
                  <a:schemeClr val="accent6">
                    <a:lumMod val="50000"/>
                  </a:schemeClr>
                </a:solidFill>
                <a:cs typeface="Diwani Letter" pitchFamily="2" charset="-78"/>
              </a:rPr>
              <a:t>متردم</a:t>
            </a:r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cs typeface="Diwani Letter" pitchFamily="2" charset="-78"/>
              </a:rPr>
              <a:t>                     أم هل عرفت الــدار بعد توهم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339752" y="3429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ج: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الاستفهامان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هما 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: السؤال عن ترك الشعراء قبلنا طللاً لم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يصفوه .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 والآخر هو هل بالإمكان معرفة الديار المهجورة بالظن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والتوهم .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/>
            </a:r>
            <a:b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</a:b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ومعنى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التحسر 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: هو التباكي والندم على فراق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المحبوبة .</a:t>
            </a:r>
            <a:endParaRPr lang="ar-SA" b="1" dirty="0">
              <a:solidFill>
                <a:srgbClr val="0070C0"/>
              </a:solidFill>
              <a:cs typeface="DecoType Naskh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yed\Pictures\حصان-عربي-اصيل-300x198.jpg"/>
          <p:cNvPicPr>
            <a:picLocks noChangeAspect="1" noChangeArrowheads="1"/>
          </p:cNvPicPr>
          <p:nvPr/>
        </p:nvPicPr>
        <p:blipFill>
          <a:blip r:embed="rId2" cstate="print">
            <a:lum bright="38000"/>
          </a:blip>
          <a:srcRect/>
          <a:stretch>
            <a:fillRect/>
          </a:stretch>
        </p:blipFill>
        <p:spPr bwMode="auto">
          <a:xfrm>
            <a:off x="20836" y="0"/>
            <a:ext cx="912316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مستطيل 4"/>
          <p:cNvSpPr/>
          <p:nvPr/>
        </p:nvSpPr>
        <p:spPr>
          <a:xfrm>
            <a:off x="2123728" y="260648"/>
            <a:ext cx="5400600" cy="2908489"/>
          </a:xfrm>
          <a:prstGeom prst="rect">
            <a:avLst/>
          </a:prstGeom>
          <a:blipFill>
            <a:blip r:embed="rId3" cstate="print">
              <a:lum bright="21000" contrast="-18000"/>
            </a:blip>
            <a:stretch>
              <a:fillRect/>
            </a:stretch>
          </a:blip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endParaRPr lang="ar-SA" b="1" dirty="0" smtClean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cs typeface="Diwani Letter" pitchFamily="2" charset="-78"/>
            </a:endParaRPr>
          </a:p>
          <a:p>
            <a:pPr algn="just">
              <a:spcBef>
                <a:spcPct val="50000"/>
              </a:spcBef>
            </a:pPr>
            <a:r>
              <a:rPr lang="ar-SA" b="1" dirty="0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4- هـــلا سألت الخيــــــل </a:t>
            </a:r>
            <a:r>
              <a:rPr lang="ar-SA" b="1" dirty="0" err="1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يابنة</a:t>
            </a:r>
            <a:r>
              <a:rPr lang="ar-SA" b="1" dirty="0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 مالك                   إن كـــنت جاهلة بما لــــم تعلمي</a:t>
            </a:r>
          </a:p>
          <a:p>
            <a:pPr algn="just">
              <a:spcBef>
                <a:spcPct val="50000"/>
              </a:spcBef>
            </a:pPr>
            <a:r>
              <a:rPr lang="ar-SA" sz="2000" b="1" dirty="0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5- يخبرك مـن شـهد الوقيعة أننـي                أغشى الوغى وأعف عند المغنم</a:t>
            </a:r>
          </a:p>
          <a:p>
            <a:pPr algn="just">
              <a:spcBef>
                <a:spcPct val="50000"/>
              </a:spcBef>
            </a:pPr>
            <a:r>
              <a:rPr lang="ar-SA" b="1" dirty="0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6- ومـدجج كـــره </a:t>
            </a:r>
            <a:r>
              <a:rPr lang="ar-SA" b="1" dirty="0" err="1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الكمـــــاة</a:t>
            </a:r>
            <a:r>
              <a:rPr lang="ar-SA" b="1" dirty="0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 نــــــــزاله                  لا ممعـــن هـــــربــا ولا مستســــــلـم</a:t>
            </a:r>
          </a:p>
          <a:p>
            <a:pPr algn="just">
              <a:spcBef>
                <a:spcPct val="50000"/>
              </a:spcBef>
            </a:pPr>
            <a:r>
              <a:rPr lang="ar-SA" b="1" dirty="0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7- جـــادت لــه كفــــــي بعاجل طعنة                 بمثقف صــــــــدق الكعوب مقـوم</a:t>
            </a:r>
          </a:p>
          <a:p>
            <a:pPr algn="just">
              <a:spcBef>
                <a:spcPct val="50000"/>
              </a:spcBef>
            </a:pPr>
            <a:r>
              <a:rPr lang="ar-SA" b="1" dirty="0" smtClean="0">
                <a:effectLst>
                  <a:glow rad="63500">
                    <a:schemeClr val="bg1">
                      <a:lumMod val="95000"/>
                      <a:alpha val="40000"/>
                    </a:schemeClr>
                  </a:glow>
                </a:effectLst>
                <a:cs typeface="DecoType Naskh" pitchFamily="2" charset="-78"/>
              </a:rPr>
              <a:t>8- فــــشككت بالــــرمح الأصم ثيابه                 لــــــيس الكريم علـى القنا بمحرم</a:t>
            </a:r>
          </a:p>
          <a:p>
            <a:pPr algn="ctr">
              <a:spcBef>
                <a:spcPct val="50000"/>
              </a:spcBef>
            </a:pP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323528" y="3212976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ثم ينتقل إلى الفخر فيطلب من عبلة أن تسأل عن أخلاقه </a:t>
            </a:r>
            <a:r>
              <a:rPr lang="ar-SA" sz="2400" b="1" dirty="0" err="1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الخيل،</a:t>
            </a:r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 </a:t>
            </a:r>
          </a:p>
          <a:p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لأن كلّ من رأى المعركة يشهد أن عنترة يتحلى في الحرب بصفتين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 : </a:t>
            </a:r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الإقدام عند القتال، والعفاف عند الغنائم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.</a:t>
            </a:r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 </a:t>
            </a:r>
          </a:p>
          <a:p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ويقول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 : </a:t>
            </a:r>
            <a:r>
              <a:rPr lang="ar-SA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ربّ فارس مدجج بالسلاح لا يهرب ولا يستسلم، طعنتهُ طعنةً عاجلةً برمح قويّ فمزّقت الطعنة ثيابه، ومات كما يموت الأبطال الكرام على رؤوس الرماح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. </a:t>
            </a:r>
            <a:endParaRPr lang="ar-SA" sz="2400" b="1" dirty="0">
              <a:solidFill>
                <a:schemeClr val="bg2">
                  <a:lumMod val="1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سهم للأسفل 5"/>
          <p:cNvSpPr/>
          <p:nvPr/>
        </p:nvSpPr>
        <p:spPr>
          <a:xfrm rot="15953806" flipV="1">
            <a:off x="7952376" y="-30316"/>
            <a:ext cx="308187" cy="1578325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" name="رابط مستقيم 7"/>
          <p:cNvCxnSpPr/>
          <p:nvPr/>
        </p:nvCxnSpPr>
        <p:spPr>
          <a:xfrm flipV="1">
            <a:off x="5436096" y="980728"/>
            <a:ext cx="18002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 rot="21016792">
            <a:off x="7400458" y="963804"/>
            <a:ext cx="153693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err="1" smtClean="0"/>
              <a:t>إستعارة</a:t>
            </a:r>
            <a:r>
              <a:rPr lang="ar-SA" dirty="0" smtClean="0"/>
              <a:t> تشخيصية</a:t>
            </a:r>
            <a:endParaRPr lang="ar-SA" dirty="0"/>
          </a:p>
        </p:txBody>
      </p:sp>
      <p:sp>
        <p:nvSpPr>
          <p:cNvPr id="11" name="سهم للأسفل 10"/>
          <p:cNvSpPr/>
          <p:nvPr/>
        </p:nvSpPr>
        <p:spPr>
          <a:xfrm rot="15953806">
            <a:off x="1657909" y="413522"/>
            <a:ext cx="293465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2" name="رابط مستقيم 11"/>
          <p:cNvCxnSpPr/>
          <p:nvPr/>
        </p:nvCxnSpPr>
        <p:spPr>
          <a:xfrm flipV="1">
            <a:off x="2483768" y="980728"/>
            <a:ext cx="18002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مربع نص 12"/>
          <p:cNvSpPr txBox="1"/>
          <p:nvPr/>
        </p:nvSpPr>
        <p:spPr>
          <a:xfrm rot="21016792">
            <a:off x="1212819" y="544383"/>
            <a:ext cx="83349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طبـــاق</a:t>
            </a:r>
            <a:endParaRPr lang="ar-SA" dirty="0"/>
          </a:p>
        </p:txBody>
      </p:sp>
      <p:sp>
        <p:nvSpPr>
          <p:cNvPr id="14" name="سهم للأسفل 13"/>
          <p:cNvSpPr/>
          <p:nvPr/>
        </p:nvSpPr>
        <p:spPr>
          <a:xfrm rot="15953806">
            <a:off x="1873933" y="989586"/>
            <a:ext cx="293465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/>
          <p:nvPr/>
        </p:nvCxnSpPr>
        <p:spPr>
          <a:xfrm flipV="1">
            <a:off x="3491880" y="1412776"/>
            <a:ext cx="79208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 rot="21016792">
            <a:off x="19078" y="1768442"/>
            <a:ext cx="168558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كناية عن الشجاعة</a:t>
            </a:r>
            <a:endParaRPr lang="ar-SA" b="1" dirty="0"/>
          </a:p>
        </p:txBody>
      </p:sp>
      <p:cxnSp>
        <p:nvCxnSpPr>
          <p:cNvPr id="21" name="رابط مستقيم 20"/>
          <p:cNvCxnSpPr/>
          <p:nvPr/>
        </p:nvCxnSpPr>
        <p:spPr>
          <a:xfrm flipV="1">
            <a:off x="2627784" y="1412776"/>
            <a:ext cx="79208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>
          <a:xfrm rot="21016792">
            <a:off x="42463" y="1766454"/>
            <a:ext cx="1685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كناية عن العفة والترفع عن الدنيا</a:t>
            </a:r>
            <a:endParaRPr lang="ar-SA" b="1" dirty="0"/>
          </a:p>
        </p:txBody>
      </p:sp>
      <p:cxnSp>
        <p:nvCxnSpPr>
          <p:cNvPr id="24" name="رابط كسهم مستقيم 23"/>
          <p:cNvCxnSpPr/>
          <p:nvPr/>
        </p:nvCxnSpPr>
        <p:spPr>
          <a:xfrm flipH="1">
            <a:off x="2555776" y="1484784"/>
            <a:ext cx="1800200" cy="720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ربع نص 24"/>
          <p:cNvSpPr txBox="1"/>
          <p:nvPr/>
        </p:nvSpPr>
        <p:spPr>
          <a:xfrm rot="21016792">
            <a:off x="201892" y="1513606"/>
            <a:ext cx="122581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مقـــــــابلة</a:t>
            </a:r>
            <a:endParaRPr lang="ar-SA" b="1" dirty="0"/>
          </a:p>
        </p:txBody>
      </p:sp>
      <p:cxnSp>
        <p:nvCxnSpPr>
          <p:cNvPr id="26" name="رابط مستقيم 25"/>
          <p:cNvCxnSpPr/>
          <p:nvPr/>
        </p:nvCxnSpPr>
        <p:spPr>
          <a:xfrm flipV="1">
            <a:off x="2483768" y="1844824"/>
            <a:ext cx="144016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سهم للأسفل 27"/>
          <p:cNvSpPr/>
          <p:nvPr/>
        </p:nvSpPr>
        <p:spPr>
          <a:xfrm rot="15953806">
            <a:off x="1729917" y="1349625"/>
            <a:ext cx="293465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ربع نص 28"/>
          <p:cNvSpPr txBox="1"/>
          <p:nvPr/>
        </p:nvSpPr>
        <p:spPr>
          <a:xfrm rot="21016792">
            <a:off x="636756" y="2128558"/>
            <a:ext cx="83349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طبـــاق</a:t>
            </a:r>
            <a:endParaRPr lang="ar-SA" dirty="0"/>
          </a:p>
        </p:txBody>
      </p:sp>
      <p:cxnSp>
        <p:nvCxnSpPr>
          <p:cNvPr id="30" name="رابط مستقيم 29"/>
          <p:cNvCxnSpPr/>
          <p:nvPr/>
        </p:nvCxnSpPr>
        <p:spPr>
          <a:xfrm flipV="1">
            <a:off x="2555776" y="2276872"/>
            <a:ext cx="4896544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سهم للأسفل 31"/>
          <p:cNvSpPr/>
          <p:nvPr/>
        </p:nvSpPr>
        <p:spPr>
          <a:xfrm rot="15953806" flipV="1">
            <a:off x="8037440" y="1537098"/>
            <a:ext cx="388525" cy="1390512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مربع نص 32"/>
          <p:cNvSpPr txBox="1"/>
          <p:nvPr/>
        </p:nvSpPr>
        <p:spPr>
          <a:xfrm rot="21016792">
            <a:off x="7292994" y="2500965"/>
            <a:ext cx="183298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كناية على </a:t>
            </a:r>
            <a:r>
              <a:rPr lang="ar-SA" b="1" dirty="0" err="1" smtClean="0"/>
              <a:t>حدة</a:t>
            </a:r>
            <a:r>
              <a:rPr lang="ar-SA" b="1" dirty="0" smtClean="0"/>
              <a:t> الرمح.</a:t>
            </a:r>
            <a:endParaRPr lang="ar-SA" b="1" dirty="0"/>
          </a:p>
        </p:txBody>
      </p:sp>
      <p:sp>
        <p:nvSpPr>
          <p:cNvPr id="34" name="سهم للأسفل 33"/>
          <p:cNvSpPr/>
          <p:nvPr/>
        </p:nvSpPr>
        <p:spPr>
          <a:xfrm rot="15953806">
            <a:off x="1873933" y="2141713"/>
            <a:ext cx="293465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5" name="رابط مستقيم 34"/>
          <p:cNvCxnSpPr/>
          <p:nvPr/>
        </p:nvCxnSpPr>
        <p:spPr>
          <a:xfrm flipV="1">
            <a:off x="2555776" y="2708920"/>
            <a:ext cx="4896544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مربع نص 35"/>
          <p:cNvSpPr txBox="1"/>
          <p:nvPr/>
        </p:nvSpPr>
        <p:spPr>
          <a:xfrm rot="21016792">
            <a:off x="268234" y="2948397"/>
            <a:ext cx="201521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كناية على قوة الضربة.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10" grpId="0"/>
      <p:bldP spid="10" grpId="1"/>
      <p:bldP spid="11" grpId="0" animBg="1"/>
      <p:bldP spid="11" grpId="1" animBg="1"/>
      <p:bldP spid="13" grpId="0"/>
      <p:bldP spid="13" grpId="1"/>
      <p:bldP spid="14" grpId="0" animBg="1"/>
      <p:bldP spid="14" grpId="1" animBg="1"/>
      <p:bldP spid="16" grpId="0"/>
      <p:bldP spid="16" grpId="1"/>
      <p:bldP spid="22" grpId="0"/>
      <p:bldP spid="22" grpId="1"/>
      <p:bldP spid="25" grpId="0"/>
      <p:bldP spid="25" grpId="1"/>
      <p:bldP spid="28" grpId="0" animBg="1"/>
      <p:bldP spid="28" grpId="1" animBg="1"/>
      <p:bldP spid="29" grpId="0"/>
      <p:bldP spid="29" grpId="1"/>
      <p:bldP spid="32" grpId="0" animBg="1"/>
      <p:bldP spid="32" grpId="1" animBg="1"/>
      <p:bldP spid="33" grpId="0"/>
      <p:bldP spid="33" grpId="1"/>
      <p:bldP spid="34" grpId="0" animBg="1"/>
      <p:bldP spid="34" grpId="1" animBg="1"/>
      <p:bldP spid="36" grpId="0"/>
      <p:bldP spid="3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C:\Users\sayed\Desktop\مجلد جديد ‫‬\frames-white-background-ribbon-frame_32048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250" cy="68580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851920" y="836712"/>
            <a:ext cx="32403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DecoType Thuluth" pitchFamily="2" charset="-78"/>
              </a:rPr>
              <a:t>ورقة </a:t>
            </a:r>
            <a:r>
              <a:rPr lang="ar-SA" sz="2800" b="1" dirty="0" err="1" smtClean="0">
                <a:cs typeface="DecoType Thuluth" pitchFamily="2" charset="-78"/>
              </a:rPr>
              <a:t>عمل </a:t>
            </a:r>
            <a:r>
              <a:rPr lang="ar-SA" sz="2800" b="1" dirty="0" smtClean="0">
                <a:cs typeface="DecoType Thuluth" pitchFamily="2" charset="-78"/>
              </a:rPr>
              <a:t>(2</a:t>
            </a:r>
            <a:r>
              <a:rPr lang="ar-SA" sz="2800" b="1" dirty="0" err="1" smtClean="0">
                <a:cs typeface="DecoType Thuluth" pitchFamily="2" charset="-78"/>
              </a:rPr>
              <a:t>) :</a:t>
            </a:r>
            <a:endParaRPr lang="ar-SA" sz="2800" b="1" dirty="0">
              <a:cs typeface="DecoType Thuluth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23728" y="1700808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err="1" smtClean="0"/>
              <a:t>س5</a:t>
            </a:r>
            <a:r>
              <a:rPr lang="ar-SA" b="1" dirty="0" smtClean="0"/>
              <a:t>/- ما سبب السهولة والعذوبة اللتين نلمسها في غزل </a:t>
            </a:r>
            <a:r>
              <a:rPr lang="ar-SA" b="1" dirty="0" err="1" smtClean="0"/>
              <a:t>عنترة ؟</a:t>
            </a:r>
            <a:r>
              <a:rPr lang="ar-SA" b="1" dirty="0" smtClean="0"/>
              <a:t> وبم يتميز </a:t>
            </a:r>
            <a:r>
              <a:rPr lang="ar-SA" b="1" dirty="0" err="1" smtClean="0"/>
              <a:t>فخره؟</a:t>
            </a:r>
            <a:r>
              <a:rPr lang="ar-SA" dirty="0" smtClean="0"/>
              <a:t> 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2339752" y="24208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ج: سبب سهولة وعذوبة ألفاظ الشاعر هو إخلاصه في الحب وغرامه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المتدفق 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، وتميز فخره بالقوة والصدق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والوضوح .</a:t>
            </a:r>
            <a:endParaRPr lang="ar-SA" b="1" dirty="0">
              <a:solidFill>
                <a:srgbClr val="0070C0"/>
              </a:solidFill>
              <a:cs typeface="DecoType Naskh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411760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err="1" smtClean="0"/>
              <a:t>س6</a:t>
            </a:r>
            <a:r>
              <a:rPr lang="ar-SA" b="1" dirty="0" smtClean="0"/>
              <a:t>/- في البيت الثامن </a:t>
            </a:r>
            <a:r>
              <a:rPr lang="ar-SA" b="1" dirty="0" err="1" smtClean="0"/>
              <a:t>حكمه </a:t>
            </a:r>
            <a:r>
              <a:rPr lang="ar-SA" b="1" dirty="0" smtClean="0"/>
              <a:t>, اكتبها </a:t>
            </a:r>
            <a:r>
              <a:rPr lang="ar-SA" b="1" dirty="0" err="1" smtClean="0"/>
              <a:t>واشرحها.</a:t>
            </a:r>
            <a:r>
              <a:rPr lang="ar-SA" b="1" dirty="0" smtClean="0"/>
              <a:t> 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2339752" y="38610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ج: إن الإبطال الكرام لا تموت إلا على ألسنة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الرماح .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/>
            </a:r>
            <a:b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</a:br>
            <a:endParaRPr lang="ar-SA" b="1" dirty="0">
              <a:solidFill>
                <a:srgbClr val="0070C0"/>
              </a:solidFill>
              <a:cs typeface="DecoType Naskh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ayed\Pictures\417px-Death_of_the_Nabob_of_the_Carnatic_by_Paul_Philipoteaux.jpg"/>
          <p:cNvPicPr>
            <a:picLocks noChangeAspect="1" noChangeArrowheads="1"/>
          </p:cNvPicPr>
          <p:nvPr/>
        </p:nvPicPr>
        <p:blipFill>
          <a:blip r:embed="rId2" cstate="print">
            <a:lum bright="9000" contrast="15000"/>
          </a:blip>
          <a:srcRect/>
          <a:stretch>
            <a:fillRect/>
          </a:stretch>
        </p:blipFill>
        <p:spPr bwMode="auto">
          <a:xfrm>
            <a:off x="827584" y="0"/>
            <a:ext cx="7488832" cy="68904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506" name="AutoShape 2" descr="http://forum.moe.gov.om/~moeoman/vb/attachment.php?attachmentid=68672&amp;stc=1&amp;d=1314044074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1043608" y="3861048"/>
            <a:ext cx="7128792" cy="2308324"/>
          </a:xfrm>
          <a:prstGeom prst="rect">
            <a:avLst/>
          </a:prstGeom>
          <a:gradFill>
            <a:gsLst>
              <a:gs pos="30000">
                <a:schemeClr val="lt2">
                  <a:tint val="80000"/>
                  <a:satMod val="300000"/>
                  <a:alpha val="54000"/>
                </a:schemeClr>
              </a:gs>
              <a:gs pos="0">
                <a:schemeClr val="lt2">
                  <a:tint val="80000"/>
                  <a:satMod val="300000"/>
                </a:schemeClr>
              </a:gs>
              <a:gs pos="0">
                <a:schemeClr val="lt2">
                  <a:tint val="80000"/>
                  <a:satMod val="300000"/>
                </a:schemeClr>
              </a:gs>
              <a:gs pos="100000">
                <a:schemeClr val="lt2">
                  <a:shade val="30000"/>
                  <a:satMod val="200000"/>
                </a:schemeClr>
              </a:gs>
            </a:gsLst>
            <a:path path="circle">
              <a:fillToRect l="50000" t="50000" r="50000" b="50000"/>
            </a:path>
          </a:gradFill>
          <a:effectLst>
            <a:softEdge rad="127000"/>
          </a:effec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ar-SA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وكنت بذلك مستجيبًا لوصية عمّي والد عبلة الذي كان يدعوني إلى الهجوم في الموطن الضنك الذي تعجز الشفتان فيه عن التعبير وذلك من الخوف عند هول المعارك</a:t>
            </a:r>
            <a:r>
              <a:rPr lang="en-US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.</a:t>
            </a:r>
            <a:r>
              <a:rPr lang="ar-SA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 ثم يستطرد مرة أخرى نحو الحبّ فيقول لعبلة</a:t>
            </a:r>
            <a:r>
              <a:rPr lang="en-US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 : </a:t>
            </a:r>
            <a:r>
              <a:rPr lang="ar-SA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لقد ذكرتك والقتال على أشدّه، والرماح  تشرب من دمي، والسيوف تسيل من جراحي، فهممتُ أن أقبل السيوف؛ لأنها ذكرتني بثغرك عندما يبتسم</a:t>
            </a:r>
            <a:r>
              <a:rPr lang="en-US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. </a:t>
            </a:r>
            <a:r>
              <a:rPr lang="ar-SA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وهو هنا يلمح إلى شجاعته، فحيث نرى الفرسان يصارعون الموت نرى خياله يسبح </a:t>
            </a:r>
            <a:r>
              <a:rPr lang="ar-SA" sz="2400" b="1" dirty="0" err="1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به</a:t>
            </a:r>
            <a:r>
              <a:rPr lang="ar-SA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 في عالم آخر</a:t>
            </a:r>
            <a:r>
              <a:rPr lang="en-US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.</a:t>
            </a:r>
            <a:r>
              <a:rPr lang="ar-SA" sz="2400" b="1" dirty="0" smtClean="0">
                <a:ln w="12700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raditional Arabic" pitchFamily="18" charset="-78"/>
                <a:cs typeface="DecoType Naskh Variants" pitchFamily="2" charset="-78"/>
              </a:rPr>
              <a:t> </a:t>
            </a:r>
            <a:endParaRPr lang="ar-SA" sz="2400" b="1" dirty="0">
              <a:ln w="12700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raditional Arabic" pitchFamily="18" charset="-78"/>
              <a:cs typeface="DecoType Naskh Variants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43608" y="2420888"/>
            <a:ext cx="6480720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 smtClean="0">
                <a:latin typeface="Andalus" pitchFamily="18" charset="-78"/>
                <a:cs typeface="Andalus" pitchFamily="18" charset="-78"/>
              </a:rPr>
              <a:t>9- ولقد حفظت </a:t>
            </a:r>
            <a:r>
              <a:rPr lang="ar-SA" b="1" dirty="0" err="1" smtClean="0">
                <a:latin typeface="Andalus" pitchFamily="18" charset="-78"/>
                <a:cs typeface="Andalus" pitchFamily="18" charset="-78"/>
              </a:rPr>
              <a:t>وصاة</a:t>
            </a:r>
            <a:r>
              <a:rPr lang="ar-SA" b="1" dirty="0" smtClean="0">
                <a:latin typeface="Andalus" pitchFamily="18" charset="-78"/>
                <a:cs typeface="Andalus" pitchFamily="18" charset="-78"/>
              </a:rPr>
              <a:t> عمي بالضحى                 إذ تقلص الشفتان على القنا بمحرم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latin typeface="Andalus" pitchFamily="18" charset="-78"/>
                <a:cs typeface="Andalus" pitchFamily="18" charset="-78"/>
              </a:rPr>
              <a:t>10- ولــــــقد ذكـرتك والرماح </a:t>
            </a:r>
            <a:r>
              <a:rPr lang="ar-SA" b="1" dirty="0" err="1" smtClean="0">
                <a:latin typeface="Andalus" pitchFamily="18" charset="-78"/>
                <a:cs typeface="Andalus" pitchFamily="18" charset="-78"/>
              </a:rPr>
              <a:t>نواهل</a:t>
            </a:r>
            <a:r>
              <a:rPr lang="ar-SA" b="1" dirty="0" smtClean="0">
                <a:latin typeface="Andalus" pitchFamily="18" charset="-78"/>
                <a:cs typeface="Andalus" pitchFamily="18" charset="-78"/>
              </a:rPr>
              <a:t>                   مني وبيض الهند تقطر من دمي 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>
                <a:latin typeface="Andalus" pitchFamily="18" charset="-78"/>
                <a:cs typeface="Andalus" pitchFamily="18" charset="-78"/>
              </a:rPr>
              <a:t> 11- فوددت تقبيل السيوف لأنهـــا                     لمعت </a:t>
            </a:r>
            <a:r>
              <a:rPr lang="ar-SA" b="1" dirty="0" err="1" smtClean="0">
                <a:latin typeface="Andalus" pitchFamily="18" charset="-78"/>
                <a:cs typeface="Andalus" pitchFamily="18" charset="-78"/>
              </a:rPr>
              <a:t>كبـــارق</a:t>
            </a:r>
            <a:r>
              <a:rPr lang="ar-SA" b="1" dirty="0" smtClean="0">
                <a:latin typeface="Andalus" pitchFamily="18" charset="-78"/>
                <a:cs typeface="Andalus" pitchFamily="18" charset="-78"/>
              </a:rPr>
              <a:t> ثغرك المتبسم</a:t>
            </a:r>
          </a:p>
        </p:txBody>
      </p:sp>
      <p:pic>
        <p:nvPicPr>
          <p:cNvPr id="25603" name="Picture 3" descr="C:\Users\sayed\Pictures\1712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88640"/>
            <a:ext cx="3143250" cy="1905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سهم للأسفل 7"/>
          <p:cNvSpPr/>
          <p:nvPr/>
        </p:nvSpPr>
        <p:spPr>
          <a:xfrm rot="18173477">
            <a:off x="1525035" y="1390801"/>
            <a:ext cx="381437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ربع نص 8"/>
          <p:cNvSpPr txBox="1"/>
          <p:nvPr/>
        </p:nvSpPr>
        <p:spPr>
          <a:xfrm rot="19121152">
            <a:off x="3053143" y="1626683"/>
            <a:ext cx="16779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كناية عن السيوف</a:t>
            </a:r>
            <a:endParaRPr lang="ar-SA" b="1" dirty="0"/>
          </a:p>
        </p:txBody>
      </p:sp>
      <p:cxnSp>
        <p:nvCxnSpPr>
          <p:cNvPr id="10" name="رابط مستقيم 9"/>
          <p:cNvCxnSpPr/>
          <p:nvPr/>
        </p:nvCxnSpPr>
        <p:spPr>
          <a:xfrm>
            <a:off x="1619672" y="2780928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مستقيم 12"/>
          <p:cNvCxnSpPr/>
          <p:nvPr/>
        </p:nvCxnSpPr>
        <p:spPr>
          <a:xfrm>
            <a:off x="1619672" y="3140968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سهم للأسفل 13"/>
          <p:cNvSpPr/>
          <p:nvPr/>
        </p:nvSpPr>
        <p:spPr>
          <a:xfrm rot="2120824">
            <a:off x="4414819" y="2432440"/>
            <a:ext cx="381437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 rot="193974">
            <a:off x="1310533" y="1198134"/>
            <a:ext cx="167799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كناية عن وقت </a:t>
            </a:r>
            <a:r>
              <a:rPr lang="ar-SA" b="1" dirty="0" err="1" smtClean="0"/>
              <a:t>الشدة (الحرب )</a:t>
            </a:r>
            <a:endParaRPr lang="ar-SA" b="1" dirty="0"/>
          </a:p>
        </p:txBody>
      </p:sp>
      <p:cxnSp>
        <p:nvCxnSpPr>
          <p:cNvPr id="16" name="رابط مستقيم 15"/>
          <p:cNvCxnSpPr/>
          <p:nvPr/>
        </p:nvCxnSpPr>
        <p:spPr>
          <a:xfrm>
            <a:off x="1475656" y="3501008"/>
            <a:ext cx="56886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سهم للأسفل 18"/>
          <p:cNvSpPr/>
          <p:nvPr/>
        </p:nvSpPr>
        <p:spPr>
          <a:xfrm rot="2120824">
            <a:off x="4063163" y="2152793"/>
            <a:ext cx="381437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ربع نص 19"/>
          <p:cNvSpPr txBox="1"/>
          <p:nvPr/>
        </p:nvSpPr>
        <p:spPr>
          <a:xfrm rot="19121152">
            <a:off x="3515833" y="1635739"/>
            <a:ext cx="167799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شبه لمعان السيوف في الحرب بفمها اللامع.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950"/>
                            </p:stCondLst>
                            <p:childTnLst>
                              <p:par>
                                <p:cTn id="3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animBg="1"/>
      <p:bldP spid="8" grpId="0" animBg="1"/>
      <p:bldP spid="8" grpId="1" animBg="1"/>
      <p:bldP spid="9" grpId="0"/>
      <p:bldP spid="9" grpId="1"/>
      <p:bldP spid="9" grpId="2"/>
      <p:bldP spid="14" grpId="0" animBg="1"/>
      <p:bldP spid="14" grpId="1" animBg="1"/>
      <p:bldP spid="15" grpId="0"/>
      <p:bldP spid="15" grpId="1"/>
      <p:bldP spid="19" grpId="0" animBg="1"/>
      <p:bldP spid="19" grpId="1" animBg="1"/>
      <p:bldP spid="20" grpId="0"/>
      <p:bldP spid="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2532" name="AutoShape 4" descr="http://forum.moe.gov.om/~moeoman/vb/attachment.php?attachmentid=50970&amp;stc=1&amp;d=1299869261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6626" name="Picture 2" descr="C:\Users\sayed\Pictures\battery-royal-hor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946" y="0"/>
            <a:ext cx="920194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مستطيل 6"/>
          <p:cNvSpPr/>
          <p:nvPr/>
        </p:nvSpPr>
        <p:spPr>
          <a:xfrm>
            <a:off x="1331640" y="548680"/>
            <a:ext cx="6462464" cy="1615827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 smtClean="0"/>
              <a:t>12- لــما رأيت القوم أقبل جمعهم                      </a:t>
            </a:r>
            <a:r>
              <a:rPr lang="ar-SA" b="1" dirty="0" err="1" smtClean="0"/>
              <a:t>يتذامـــرن</a:t>
            </a:r>
            <a:r>
              <a:rPr lang="ar-SA" b="1" dirty="0" smtClean="0"/>
              <a:t> كـررت غير </a:t>
            </a:r>
            <a:r>
              <a:rPr lang="ar-SA" b="1" dirty="0" err="1" smtClean="0"/>
              <a:t>مذمم</a:t>
            </a:r>
            <a:endParaRPr lang="ar-SA" b="1" dirty="0" smtClean="0"/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13- يدعـون </a:t>
            </a:r>
            <a:r>
              <a:rPr lang="ar-SA" b="1" dirty="0" err="1" smtClean="0"/>
              <a:t>عنتر</a:t>
            </a:r>
            <a:r>
              <a:rPr lang="ar-SA" b="1" dirty="0" smtClean="0"/>
              <a:t> والرماح  كأنهم                     أشطان بئر فـــــي لبان </a:t>
            </a:r>
            <a:r>
              <a:rPr lang="ar-SA" b="1" dirty="0" err="1" smtClean="0"/>
              <a:t>الأذهم</a:t>
            </a:r>
            <a:endParaRPr lang="ar-SA" b="1" dirty="0" smtClean="0"/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14- مــــازلت أرميهم بثغرة نحره                     ولبانه حتــــى تسربل بالــــدم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15- ولقد شفى نفسي وأبرأ سقمها                      قيل </a:t>
            </a:r>
            <a:r>
              <a:rPr lang="ar-SA" b="1" dirty="0" err="1" smtClean="0"/>
              <a:t>الفوارس </a:t>
            </a:r>
            <a:r>
              <a:rPr lang="ar-SA" b="1" dirty="0" smtClean="0"/>
              <a:t>: </a:t>
            </a:r>
            <a:r>
              <a:rPr lang="ar-SA" b="1" dirty="0" err="1" smtClean="0"/>
              <a:t>ويك</a:t>
            </a:r>
            <a:r>
              <a:rPr lang="ar-SA" b="1" dirty="0" smtClean="0"/>
              <a:t> </a:t>
            </a:r>
            <a:r>
              <a:rPr lang="ar-SA" b="1" dirty="0" err="1" smtClean="0"/>
              <a:t>عنتر</a:t>
            </a:r>
            <a:r>
              <a:rPr lang="ar-SA" b="1" dirty="0" smtClean="0"/>
              <a:t> أقدم</a:t>
            </a:r>
            <a:endParaRPr lang="en-US" b="1" dirty="0" smtClean="0"/>
          </a:p>
        </p:txBody>
      </p:sp>
      <p:sp>
        <p:nvSpPr>
          <p:cNvPr id="8" name="مستطيل 7"/>
          <p:cNvSpPr/>
          <p:nvPr/>
        </p:nvSpPr>
        <p:spPr>
          <a:xfrm>
            <a:off x="755576" y="3501008"/>
            <a:ext cx="74340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ويعود إلى الفخر بإقدامه فيقول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 : </a:t>
            </a:r>
            <a:r>
              <a:rPr lang="ar-SA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حينما رأيت الجموع تتصايح في المعركة هجمت هجمة  محمودة العواقب، وجعلت أقذف على الأعداء مقدّمة حصاني حتى تسربل بالدم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. </a:t>
            </a:r>
            <a:r>
              <a:rPr lang="ar-SA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وكانت الرماح من حوله كحبال الدِّلاء في البئر، والفرسان تدعوني مستنجدة </a:t>
            </a:r>
            <a:r>
              <a:rPr lang="ar-SA" sz="2800" b="1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بي</a:t>
            </a:r>
            <a:r>
              <a:rPr lang="ar-SA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 وذلك هو الذي أثلج صدري وطابت نفسي</a:t>
            </a:r>
            <a:r>
              <a:rPr lang="en-US" sz="28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Akhbar MT" pitchFamily="2" charset="-78"/>
              </a:rPr>
              <a:t>. </a:t>
            </a:r>
            <a:endParaRPr lang="ar-SA" sz="28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Akhbar MT" pitchFamily="2" charset="-78"/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>
            <a:off x="1619672" y="1340768"/>
            <a:ext cx="56886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سهم للأسفل 9"/>
          <p:cNvSpPr/>
          <p:nvPr/>
        </p:nvSpPr>
        <p:spPr>
          <a:xfrm rot="19163743">
            <a:off x="3938745" y="399761"/>
            <a:ext cx="381437" cy="1071767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>
            <a:off x="1907704" y="188640"/>
            <a:ext cx="167799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/>
              <a:t>شبه الرماح بالحبال.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/>
      <p:bldP spid="10" grpId="2" animBg="1"/>
      <p:bldP spid="10" grpId="3" animBg="1"/>
      <p:bldP spid="11" grpId="2"/>
      <p:bldP spid="11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4" name="Picture 2" descr="C:\Users\sayed\Pictures\530740_10151337542767033_96734911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مستطيل 4"/>
          <p:cNvSpPr/>
          <p:nvPr/>
        </p:nvSpPr>
        <p:spPr>
          <a:xfrm>
            <a:off x="4790098" y="188640"/>
            <a:ext cx="34227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DecoType Naskh Variants" pitchFamily="2" charset="-78"/>
              </a:rPr>
              <a:t>* عناوين النص </a:t>
            </a:r>
            <a:r>
              <a:rPr lang="ar-SA" sz="4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cs typeface="DecoType Naskh Variants" pitchFamily="2" charset="-78"/>
              </a:rPr>
              <a:t>الفرعية :</a:t>
            </a:r>
            <a:endParaRPr lang="ar-SA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cs typeface="DecoType Naskh Variants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95736" y="1124744"/>
            <a:ext cx="6480720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1- الأبيات من 1-3 كعادة الشعراء الجاهليين يبدأ الشاعر بوصف الفراق والديار والأطلال</a:t>
            </a:r>
          </a:p>
          <a:p>
            <a:endParaRPr lang="ar-SA" sz="900" dirty="0" smtClean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ar-SA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dalus" pitchFamily="18" charset="-78"/>
                <a:cs typeface="Andalus" pitchFamily="18" charset="-78"/>
              </a:rPr>
              <a:t>2- الأبيات من 4-5 فخر الشاعر بشجاعته </a:t>
            </a:r>
            <a:r>
              <a:rPr lang="ar-SA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ndalus" pitchFamily="18" charset="-78"/>
                <a:cs typeface="Andalus" pitchFamily="18" charset="-78"/>
              </a:rPr>
              <a:t>وعفافه .</a:t>
            </a:r>
            <a:endParaRPr lang="ar-S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endParaRPr lang="ar-SA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ar-SA" sz="2400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3- الأبيات من 6-9 وصف </a:t>
            </a:r>
            <a:r>
              <a:rPr lang="ar-SA" sz="2400" dirty="0" err="1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الحرب .</a:t>
            </a:r>
            <a:endParaRPr lang="ar-SA" sz="2400" dirty="0" smtClean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  <a:p>
            <a:endParaRPr lang="ar-SA" sz="900" dirty="0" smtClean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ar-SA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dalus" pitchFamily="18" charset="-78"/>
                <a:cs typeface="Andalus" pitchFamily="18" charset="-78"/>
              </a:rPr>
              <a:t>4- الأبيات 10-11 غزل الشاعر </a:t>
            </a:r>
            <a:r>
              <a:rPr lang="ar-SA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ndalus" pitchFamily="18" charset="-78"/>
                <a:cs typeface="Andalus" pitchFamily="18" charset="-78"/>
              </a:rPr>
              <a:t>بإبنة</a:t>
            </a:r>
            <a:r>
              <a:rPr lang="ar-SA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dalus" pitchFamily="18" charset="-78"/>
                <a:cs typeface="Andalus" pitchFamily="18" charset="-78"/>
              </a:rPr>
              <a:t> عمه </a:t>
            </a:r>
            <a:r>
              <a:rPr lang="ar-SA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ndalus" pitchFamily="18" charset="-78"/>
                <a:cs typeface="Andalus" pitchFamily="18" charset="-78"/>
              </a:rPr>
              <a:t>عبلة .</a:t>
            </a:r>
            <a:endParaRPr lang="ar-S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endParaRPr lang="ar-SA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ar-SA" sz="2400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5- الأبيات من 12-15 عودة الشاعر للفخر ببطولاته </a:t>
            </a:r>
            <a:r>
              <a:rPr lang="ar-SA" sz="2400" dirty="0" err="1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وحماسه .</a:t>
            </a:r>
            <a:endParaRPr lang="ar-SA" sz="2400" dirty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www.methak.org/ar/uploads/1272010-021807PM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529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مستطيل 4"/>
          <p:cNvSpPr/>
          <p:nvPr/>
        </p:nvSpPr>
        <p:spPr>
          <a:xfrm>
            <a:off x="4804517" y="476672"/>
            <a:ext cx="3828292" cy="92333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DecoType Thuluth" pitchFamily="2" charset="-78"/>
              </a:rPr>
              <a:t>التعليق على </a:t>
            </a:r>
            <a:r>
              <a:rPr lang="ar-SA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DecoType Thuluth" pitchFamily="2" charset="-78"/>
              </a:rPr>
              <a:t>النص:</a:t>
            </a:r>
            <a:endParaRPr lang="ar-SA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DecoType Thuluth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691680" y="2060848"/>
            <a:ext cx="745232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90000"/>
              </a:lnSpc>
            </a:pPr>
            <a:r>
              <a:rPr lang="ar-SA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1- أن ألفاظ عنترة أسهل من ألفاظ معظم الشعراء الجاهليين</a:t>
            </a:r>
            <a:r>
              <a:rPr lang="en-US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. </a:t>
            </a:r>
            <a:endParaRPr lang="ar-SA" sz="24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cs typeface="DecoType Naskh" pitchFamily="2" charset="-78"/>
            </a:endParaRPr>
          </a:p>
          <a:p>
            <a:pPr marL="609600" indent="-609600">
              <a:lnSpc>
                <a:spcPct val="90000"/>
              </a:lnSpc>
            </a:pPr>
            <a:endParaRPr lang="ar-SA" sz="24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DecoType Naskh" pitchFamily="2" charset="-78"/>
            </a:endParaRPr>
          </a:p>
          <a:p>
            <a:pPr marL="609600" indent="-609600">
              <a:lnSpc>
                <a:spcPct val="90000"/>
              </a:lnSpc>
            </a:pPr>
            <a:r>
              <a:rPr lang="ar-SA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2- الأبيات تعطي صورة واضحة لشخصية عنترة المتكاملة، فهو فارس بطل، وهو كريم الأخلاق، ثم هو شاعر مبدع</a:t>
            </a:r>
            <a:r>
              <a:rPr lang="en-US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.</a:t>
            </a:r>
          </a:p>
          <a:p>
            <a:pPr marL="609600" indent="-609600">
              <a:lnSpc>
                <a:spcPct val="90000"/>
              </a:lnSpc>
            </a:pPr>
            <a:endParaRPr lang="ar-SA" sz="2400" b="1" dirty="0" smtClean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DecoType Naskh" pitchFamily="2" charset="-78"/>
            </a:endParaRPr>
          </a:p>
          <a:p>
            <a:pPr marL="609600" indent="-609600">
              <a:lnSpc>
                <a:spcPct val="90000"/>
              </a:lnSpc>
            </a:pPr>
            <a:r>
              <a:rPr lang="ar-SA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3- الصور في الأبيات تصور بيئة بدوية، كما في البيت الثالث عشر؛ لأن البئر في البادية يكثر عليها الواردون بدلائهم فترى حبال الدِّلاء كثيرة فيها أثناء الاستقاء</a:t>
            </a:r>
            <a:r>
              <a:rPr lang="en-US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. </a:t>
            </a:r>
            <a:r>
              <a:rPr lang="ar-SA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وكما في البيت العاشر في قوله</a:t>
            </a:r>
            <a:r>
              <a:rPr lang="en-US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 : </a:t>
            </a:r>
            <a:r>
              <a:rPr lang="ar-SA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والرماح </a:t>
            </a:r>
            <a:r>
              <a:rPr lang="ar-SA" sz="2400" b="1" dirty="0" err="1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نواهل</a:t>
            </a:r>
            <a:r>
              <a:rPr lang="en-US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.</a:t>
            </a:r>
            <a:endParaRPr lang="ar-SA" sz="24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cs typeface="DecoType Naskh" pitchFamily="2" charset="-78"/>
            </a:endParaRPr>
          </a:p>
          <a:p>
            <a:pPr marL="609600" indent="-609600">
              <a:lnSpc>
                <a:spcPct val="90000"/>
              </a:lnSpc>
            </a:pPr>
            <a:endParaRPr lang="ar-SA" sz="24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DecoType Naskh" pitchFamily="2" charset="-78"/>
            </a:endParaRPr>
          </a:p>
          <a:p>
            <a:pPr marL="609600" indent="-609600">
              <a:lnSpc>
                <a:spcPct val="90000"/>
              </a:lnSpc>
            </a:pPr>
            <a:r>
              <a:rPr lang="ar-SA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4- يتميز شعر عنترة عمومًا</a:t>
            </a:r>
            <a:r>
              <a:rPr lang="en-US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  </a:t>
            </a:r>
            <a:r>
              <a:rPr lang="ar-SA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وخصوصًا غزله</a:t>
            </a:r>
            <a:r>
              <a:rPr lang="en-US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  </a:t>
            </a:r>
            <a:r>
              <a:rPr lang="ar-SA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برقة وعذوبة مصدرها إخلاصه في الحبّ، كما ترى في الأبيات</a:t>
            </a:r>
            <a:r>
              <a:rPr lang="en-US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 2 </a:t>
            </a:r>
            <a:r>
              <a:rPr lang="ar-SA" sz="2400" b="1" dirty="0" err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،</a:t>
            </a:r>
            <a:r>
              <a:rPr lang="en-US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 10 </a:t>
            </a:r>
            <a:r>
              <a:rPr lang="ar-SA" sz="2400" b="1" dirty="0" err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،</a:t>
            </a:r>
            <a:r>
              <a:rPr lang="en-US" sz="24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 11 </a:t>
            </a:r>
            <a:endParaRPr lang="ar-SA" sz="24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DecoType Naskh" pitchFamily="2" charset="-78"/>
            </a:endParaRPr>
          </a:p>
          <a:p>
            <a:pPr marL="609600" indent="-609600">
              <a:lnSpc>
                <a:spcPct val="90000"/>
              </a:lnSpc>
            </a:pPr>
            <a:endParaRPr lang="ar-SA" sz="24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cs typeface="DecoType Naskh" pitchFamily="2" charset="-78"/>
            </a:endParaRPr>
          </a:p>
          <a:p>
            <a:pPr marL="609600" indent="-609600">
              <a:lnSpc>
                <a:spcPct val="90000"/>
              </a:lnSpc>
            </a:pPr>
            <a:r>
              <a:rPr lang="ar-SA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5- معاني عنترة كلُّها مُستقاة من المُثُل العليا التي كان يتح </a:t>
            </a:r>
            <a:r>
              <a:rPr lang="ar-SA" sz="2400" b="1" dirty="0" err="1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بها</a:t>
            </a:r>
            <a:r>
              <a:rPr lang="ar-SA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 الفارس العربي من إقدام، وشهامة، ونَجْدة، وعفَّة نفس</a:t>
            </a:r>
            <a:r>
              <a:rPr lang="en-US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DecoType Naskh" pitchFamily="2" charset="-78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C:\Users\sayed\Desktop\مجلد جديد ‫‬\frames-white-background-ribbon-frame_32048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250" cy="68580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851920" y="836712"/>
            <a:ext cx="32403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cs typeface="DecoType Thuluth" pitchFamily="2" charset="-78"/>
              </a:rPr>
              <a:t>ورقة </a:t>
            </a:r>
            <a:r>
              <a:rPr lang="ar-SA" sz="2800" b="1" dirty="0" err="1" smtClean="0">
                <a:cs typeface="DecoType Thuluth" pitchFamily="2" charset="-78"/>
              </a:rPr>
              <a:t>عمل </a:t>
            </a:r>
            <a:r>
              <a:rPr lang="ar-SA" sz="2800" b="1" dirty="0" smtClean="0">
                <a:cs typeface="DecoType Thuluth" pitchFamily="2" charset="-78"/>
              </a:rPr>
              <a:t>(3</a:t>
            </a:r>
            <a:r>
              <a:rPr lang="ar-SA" sz="2800" b="1" dirty="0" err="1" smtClean="0">
                <a:cs typeface="DecoType Thuluth" pitchFamily="2" charset="-78"/>
              </a:rPr>
              <a:t>) :</a:t>
            </a:r>
            <a:endParaRPr lang="ar-SA" sz="2800" b="1" dirty="0">
              <a:cs typeface="DecoType Thuluth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339752" y="14847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err="1" smtClean="0"/>
              <a:t>س11</a:t>
            </a:r>
            <a:r>
              <a:rPr lang="ar-SA" b="1" dirty="0" smtClean="0"/>
              <a:t>/- سجلي ثلاث مميزات تميز </a:t>
            </a:r>
            <a:r>
              <a:rPr lang="ar-SA" b="1" dirty="0" err="1" smtClean="0"/>
              <a:t>بها</a:t>
            </a:r>
            <a:r>
              <a:rPr lang="ar-SA" b="1" dirty="0" smtClean="0"/>
              <a:t> أسلوب عنترة في لفظه ومعانيه </a:t>
            </a:r>
            <a:r>
              <a:rPr lang="ar-SA" b="1" dirty="0" err="1" smtClean="0"/>
              <a:t>وصوره.</a:t>
            </a:r>
            <a:r>
              <a:rPr lang="ar-SA" b="1" dirty="0" smtClean="0"/>
              <a:t> </a:t>
            </a:r>
            <a:endParaRPr lang="ar-SA" dirty="0"/>
          </a:p>
        </p:txBody>
      </p:sp>
      <p:sp>
        <p:nvSpPr>
          <p:cNvPr id="7" name="مستطيل 6"/>
          <p:cNvSpPr/>
          <p:nvPr/>
        </p:nvSpPr>
        <p:spPr>
          <a:xfrm>
            <a:off x="3291554" y="2204864"/>
            <a:ext cx="3435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ج: تميز أسلوبه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بـ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 بالسهولة والعذوبة والرقة وخاصة غزله </a:t>
            </a:r>
            <a:endParaRPr lang="ar-SA" b="1" dirty="0">
              <a:solidFill>
                <a:srgbClr val="0070C0"/>
              </a:solidFill>
              <a:cs typeface="DecoType Naskh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411760" y="30689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err="1" smtClean="0"/>
              <a:t>س12</a:t>
            </a:r>
            <a:r>
              <a:rPr lang="ar-SA" b="1" dirty="0" smtClean="0"/>
              <a:t>/- أراد عنترة أن يوضح لنا شخصيته </a:t>
            </a:r>
            <a:r>
              <a:rPr lang="ar-SA" b="1" dirty="0" err="1" smtClean="0"/>
              <a:t>المتكاملة .</a:t>
            </a:r>
            <a:r>
              <a:rPr lang="ar-SA" b="1" dirty="0" smtClean="0"/>
              <a:t> فما أبرز ملامح تلك </a:t>
            </a:r>
            <a:r>
              <a:rPr lang="ar-SA" b="1" dirty="0" err="1" smtClean="0"/>
              <a:t>الشخصية؟</a:t>
            </a:r>
            <a:r>
              <a:rPr lang="ar-SA" b="1" dirty="0" smtClean="0"/>
              <a:t> </a:t>
            </a:r>
            <a:endParaRPr lang="ar-SA" dirty="0"/>
          </a:p>
        </p:txBody>
      </p:sp>
      <p:sp>
        <p:nvSpPr>
          <p:cNvPr id="9" name="مستطيل 8"/>
          <p:cNvSpPr/>
          <p:nvPr/>
        </p:nvSpPr>
        <p:spPr>
          <a:xfrm>
            <a:off x="2267744" y="3789040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ج: أبرز ملامح شخصيته هي أنه فارس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بطل 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، كريم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الأخلاق </a:t>
            </a:r>
            <a:r>
              <a:rPr lang="ar-SA" b="1" dirty="0" smtClean="0">
                <a:solidFill>
                  <a:srgbClr val="0070C0"/>
                </a:solidFill>
                <a:cs typeface="DecoType Naskh" pitchFamily="2" charset="-78"/>
              </a:rPr>
              <a:t>، وشاعر </a:t>
            </a:r>
            <a:r>
              <a:rPr lang="ar-SA" b="1" dirty="0" err="1" smtClean="0">
                <a:solidFill>
                  <a:srgbClr val="0070C0"/>
                </a:solidFill>
                <a:cs typeface="DecoType Naskh" pitchFamily="2" charset="-78"/>
              </a:rPr>
              <a:t>مبدع .</a:t>
            </a:r>
            <a:endParaRPr lang="ar-SA" b="1" dirty="0">
              <a:solidFill>
                <a:srgbClr val="0070C0"/>
              </a:solidFill>
              <a:cs typeface="DecoType Naskh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 descr="http://2.bp.blogspot.com/_yL2ubCyqqOI/SZZU0tZbK5I/AAAAAAAAADI/3NounLUeWEs/S760/%D9%83%D9%81%D8%A7%D8%B1%D8%A9-%D8%A7%D9%84%D9%85%D8%AC%D9%84%D8%B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461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1" name="Picture 3" descr="C:\Users\sayed\Pictures\Arabic-Poet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>
            <a:off x="6406118" y="0"/>
            <a:ext cx="1463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DecoType Naskh Variants" pitchFamily="2" charset="-78"/>
              </a:rPr>
              <a:t>تمهيــد :</a:t>
            </a:r>
            <a:endParaRPr lang="ar-SA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DecoType Naskh Variants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835696" y="764704"/>
            <a:ext cx="4536504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لقد نظم الشعر الجاهلي في شتى موضوعات الحياة</a:t>
            </a:r>
          </a:p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ومن أهم </a:t>
            </a:r>
            <a:r>
              <a:rPr lang="ar-SA" b="1" dirty="0" err="1" smtClean="0">
                <a:solidFill>
                  <a:schemeClr val="accent6">
                    <a:lumMod val="50000"/>
                  </a:schemeClr>
                </a:solidFill>
              </a:rPr>
              <a:t>أغراضه :</a:t>
            </a:r>
            <a:endParaRPr lang="ar-SA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الفخر </a:t>
            </a:r>
            <a:r>
              <a:rPr lang="ar-SA" b="1" dirty="0" err="1" smtClean="0">
                <a:solidFill>
                  <a:schemeClr val="accent6">
                    <a:lumMod val="50000"/>
                  </a:schemeClr>
                </a:solidFill>
              </a:rPr>
              <a:t>والحماسة ..</a:t>
            </a:r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 والحماسة تعني القوة والشدة </a:t>
            </a:r>
            <a:r>
              <a:rPr lang="ar-SA" b="1" dirty="0" err="1" smtClean="0">
                <a:solidFill>
                  <a:schemeClr val="accent6">
                    <a:lumMod val="50000"/>
                  </a:schemeClr>
                </a:solidFill>
              </a:rPr>
              <a:t>والشجاعة ...</a:t>
            </a:r>
            <a:endParaRPr lang="ar-SA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ويأتي هذا الفن في مقدمة أغراض الشعر الجاهلي،حيث يعتبر من أصدق الإشعار </a:t>
            </a:r>
            <a:r>
              <a:rPr lang="ar-SA" b="1" dirty="0" err="1" smtClean="0">
                <a:solidFill>
                  <a:schemeClr val="accent6">
                    <a:lumMod val="50000"/>
                  </a:schemeClr>
                </a:solidFill>
              </a:rPr>
              <a:t>عاطفة .</a:t>
            </a:r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 algn="ctr"/>
            <a:r>
              <a:rPr lang="ar-SA" b="1" dirty="0" err="1" smtClean="0">
                <a:solidFill>
                  <a:schemeClr val="accent6">
                    <a:lumMod val="50000"/>
                  </a:schemeClr>
                </a:solidFill>
              </a:rPr>
              <a:t>ويتسائل</a:t>
            </a:r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 البعض عن أشجع العرب فيخطر له شجعان العرب</a:t>
            </a:r>
          </a:p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</a:rPr>
              <a:t>وهم كثر كعنترة وغيره ممن ضربت الأمثال </a:t>
            </a:r>
            <a:r>
              <a:rPr lang="ar-SA" b="1" dirty="0" err="1" smtClean="0">
                <a:solidFill>
                  <a:schemeClr val="accent6">
                    <a:lumMod val="50000"/>
                  </a:schemeClr>
                </a:solidFill>
              </a:rPr>
              <a:t>بشجاعتهم ،</a:t>
            </a:r>
            <a:endParaRPr lang="ar-SA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ar-SA" b="1" dirty="0" smtClean="0"/>
              <a:t>وتعتبر معلقة عنترة أولى قصائده الطوال وأجودها؛ لأنه لا يذكر له قبلها إلا الأبيات المتفرقة والمقاطع القصيرة.</a:t>
            </a:r>
          </a:p>
          <a:p>
            <a:pPr algn="ctr"/>
            <a:r>
              <a:rPr lang="ar-SA" b="1" dirty="0" smtClean="0"/>
              <a:t>وتكاد معلقة عنترة تكون محدّدة الأغراض، فهو يستهل كسائر أي الجاهليين، بذكر الأطلال ووصف الفراق، ثم ينتقل على ذكر عبلة حبيبته ووصفها، ويعود إلى ذكر عبلة ومخاطبتها، مفتخراً بمناقبه الأخلاقية </a:t>
            </a:r>
            <a:r>
              <a:rPr lang="ar-SA" b="1" dirty="0" err="1" smtClean="0"/>
              <a:t>وفروسيته </a:t>
            </a:r>
            <a:r>
              <a:rPr lang="ar-SA" b="1" dirty="0" smtClean="0"/>
              <a:t>..</a:t>
            </a:r>
            <a:r>
              <a:rPr lang="ar-SA" b="1" dirty="0" err="1" smtClean="0"/>
              <a:t>إلخ</a:t>
            </a:r>
            <a:r>
              <a:rPr lang="ar-SA" b="1" dirty="0" smtClean="0"/>
              <a:t> </a:t>
            </a:r>
            <a:r>
              <a:rPr lang="ar-SA" b="1" dirty="0" err="1" smtClean="0"/>
              <a:t>.</a:t>
            </a:r>
            <a:endParaRPr lang="ar-SA" b="1" dirty="0" smtClean="0"/>
          </a:p>
          <a:p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1265" name="Picture 1" descr="C:\Users\sayed\Pictures\0310.jpg"/>
          <p:cNvPicPr>
            <a:picLocks noChangeAspect="1" noChangeArrowheads="1"/>
          </p:cNvPicPr>
          <p:nvPr/>
        </p:nvPicPr>
        <p:blipFill>
          <a:blip r:embed="rId2" cstate="print">
            <a:lum bright="19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084168" y="476672"/>
            <a:ext cx="266700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cs typeface="Diwani Letter" pitchFamily="2" charset="-78"/>
              </a:rPr>
              <a:t>التعريف بالشاعر: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cs typeface="Diwani Letter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339752" y="1412776"/>
            <a:ext cx="6480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 </a:t>
            </a:r>
          </a:p>
          <a:p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هو عنترة بن شداد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العبسي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 </a:t>
            </a:r>
          </a:p>
          <a:p>
            <a:endParaRPr lang="ar-SA" sz="3200" b="1" dirty="0" smtClean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ولد لأب شريف وأم حبشية تدعى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زبيبة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، فانتفى منه أبوه منذ ولادته على عادتهم في أبناء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الإماء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، ولكنه نزع بنفسه عن حال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العبودية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، وأخذ يروض نفسه على الفروسية حتى غدا فارسا لا يشق له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غبار.*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65000"/>
                      <a:lumOff val="35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 </a:t>
            </a:r>
            <a:endParaRPr lang="ar-SA" sz="3200" dirty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lumMod val="65000"/>
                    <a:lumOff val="35000"/>
                    <a:alpha val="6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" name="Picture 1" descr="C:\Users\sayed\Pictures\0310.jpg"/>
          <p:cNvPicPr>
            <a:picLocks noChangeAspect="1" noChangeArrowheads="1"/>
          </p:cNvPicPr>
          <p:nvPr/>
        </p:nvPicPr>
        <p:blipFill>
          <a:blip r:embed="rId2" cstate="print">
            <a:lum bright="19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2339752" y="1412776"/>
            <a:ext cx="6480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*وحدث أن ببعض أحياء العرب أغاروا على عبس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فاستاقوا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إبلهم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، وتبعهم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العبسيون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 وعنترة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فيهم .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 فقال له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أبوه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: كر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ياعنترة.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 فأجابه وهو غاضب عليه لاستعباده إياه: العبد لا يحسن الحلب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والضر.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 فقال له كر وأنت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حر.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 فكر وقاتل قتالا شديداً حتى هزم المغيرين واسترجع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الإبل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،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فاستلحقه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أبوه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، وأخذ اسمه بعد ذلك يسير وذكره </a:t>
            </a:r>
            <a:r>
              <a:rPr lang="ar-SA" sz="3200" b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يطير </a:t>
            </a:r>
            <a:r>
              <a:rPr lang="ar-SA" sz="3200" b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tx1">
                      <a:lumMod val="95000"/>
                      <a:lumOff val="5000"/>
                      <a:alpha val="60000"/>
                    </a:schemeClr>
                  </a:glow>
                </a:effectLst>
                <a:cs typeface="Akhbar MT" pitchFamily="2" charset="-78"/>
              </a:rPr>
              <a:t>، حتى أصبح مضرب المثل في الإقدام والجرأة.</a:t>
            </a:r>
            <a:endParaRPr lang="ar-SA" sz="3200" dirty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tx1">
                    <a:lumMod val="95000"/>
                    <a:lumOff val="5000"/>
                    <a:alpha val="60000"/>
                  </a:schemeClr>
                </a:glow>
              </a:effectLst>
              <a:latin typeface="Andalus" pitchFamily="18" charset="-78"/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ayed\Pictures\kings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1265" cy="6858000"/>
          </a:xfrm>
          <a:prstGeom prst="rect">
            <a:avLst/>
          </a:prstGeom>
          <a:noFill/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868144" y="188640"/>
            <a:ext cx="2590800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4400" b="1" dirty="0">
                <a:solidFill>
                  <a:schemeClr val="accent2">
                    <a:lumMod val="75000"/>
                  </a:schemeClr>
                </a:solidFill>
                <a:cs typeface="Diwani Letter" pitchFamily="2" charset="-78"/>
              </a:rPr>
              <a:t>مناسبة النص:</a:t>
            </a:r>
            <a:endParaRPr lang="en-US" sz="4400" b="1" dirty="0">
              <a:solidFill>
                <a:schemeClr val="accent2">
                  <a:lumMod val="75000"/>
                </a:schemeClr>
              </a:solidFill>
              <a:cs typeface="Diwani Letter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547664" y="1700808"/>
            <a:ext cx="6696744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كان عنترة في صغره منبوذا لسواده يرعى إبلا </a:t>
            </a:r>
            <a:r>
              <a:rPr lang="ar-SA" sz="2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لأبيه ،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ثم لما اشتعلت حرب </a:t>
            </a:r>
            <a:r>
              <a:rPr lang="ar-SA" sz="2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داحس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 والغبراء بين قبيلة عبس وبني عمهم </a:t>
            </a:r>
            <a:r>
              <a:rPr lang="ar-SA" sz="2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ذبيان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 ، تجلت بطولات هائلة لعنترة وظهرت له في الحرب فضائل عظيمة ومواهب </a:t>
            </a:r>
            <a:r>
              <a:rPr lang="ar-SA" sz="2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شعرية.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 وكان في شعره يكثر من ذكر ابنة عمه عبلة بنت مالك التي كانت  أول الأمر تحتقره لسواده ثم لم تلبث أن أعجبت ببطولاته ومكارم أخلاقه.</a:t>
            </a:r>
          </a:p>
          <a:p>
            <a:pPr>
              <a:spcBef>
                <a:spcPct val="50000"/>
              </a:spcBef>
            </a:pP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وفي هذه الأبيات يخاطب عنترة ابنة عمه مفتخراً بخلقه وشجاعته </a:t>
            </a:r>
            <a:r>
              <a:rPr lang="ar-SA" sz="2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وعفافه.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ar-SA" sz="2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ويقال </a:t>
            </a:r>
            <a:r>
              <a:rPr lang="ar-SA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khbar MT" pitchFamily="2" charset="-78"/>
              </a:rPr>
              <a:t>: إن عنترة لم يكن في صغره يجيد الشعر وأنه نبغ في الشعر دفعة واحدة في كبره كالنابغة الذبياني.</a:t>
            </a:r>
            <a:endParaRPr lang="en-US" sz="2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sayed\Pictures\8695b5bbe9424ba7fde477d9e198c1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16" y="-27384"/>
            <a:ext cx="9111984" cy="70294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1331640" y="2276872"/>
            <a:ext cx="6696744" cy="327782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2400" b="1" dirty="0" smtClean="0">
                <a:cs typeface="Diwani Letter" pitchFamily="2" charset="-78"/>
              </a:rPr>
              <a:t>1- هل غادر الشعراء من </a:t>
            </a:r>
            <a:r>
              <a:rPr lang="ar-SA" sz="2400" b="1" dirty="0" err="1" smtClean="0">
                <a:cs typeface="Diwani Letter" pitchFamily="2" charset="-78"/>
              </a:rPr>
              <a:t>متردم</a:t>
            </a:r>
            <a:r>
              <a:rPr lang="ar-SA" sz="2400" b="1" dirty="0" smtClean="0">
                <a:cs typeface="Diwani Letter" pitchFamily="2" charset="-78"/>
              </a:rPr>
              <a:t>                     أم هل عرفت الــدار بعد توهم</a:t>
            </a:r>
          </a:p>
          <a:p>
            <a:pPr algn="ctr">
              <a:spcBef>
                <a:spcPct val="50000"/>
              </a:spcBef>
            </a:pPr>
            <a:r>
              <a:rPr lang="ar-SA" sz="2400" b="1" dirty="0" smtClean="0">
                <a:cs typeface="Diwani Letter" pitchFamily="2" charset="-78"/>
              </a:rPr>
              <a:t>2- </a:t>
            </a:r>
            <a:r>
              <a:rPr lang="ar-SA" sz="2400" b="1" dirty="0" err="1" smtClean="0">
                <a:cs typeface="Diwani Letter" pitchFamily="2" charset="-78"/>
              </a:rPr>
              <a:t>يادار</a:t>
            </a:r>
            <a:r>
              <a:rPr lang="ar-SA" sz="2400" b="1" dirty="0" smtClean="0">
                <a:cs typeface="Diwani Letter" pitchFamily="2" charset="-78"/>
              </a:rPr>
              <a:t> </a:t>
            </a:r>
            <a:r>
              <a:rPr lang="ar-SA" sz="2400" b="1" dirty="0" err="1" smtClean="0">
                <a:cs typeface="Diwani Letter" pitchFamily="2" charset="-78"/>
              </a:rPr>
              <a:t>عبله</a:t>
            </a:r>
            <a:r>
              <a:rPr lang="ar-SA" sz="2400" b="1" dirty="0" smtClean="0">
                <a:cs typeface="Diwani Letter" pitchFamily="2" charset="-78"/>
              </a:rPr>
              <a:t> </a:t>
            </a:r>
            <a:r>
              <a:rPr lang="ar-SA" sz="2400" b="1" dirty="0" err="1" smtClean="0">
                <a:cs typeface="Diwani Letter" pitchFamily="2" charset="-78"/>
              </a:rPr>
              <a:t>بالجواء</a:t>
            </a:r>
            <a:r>
              <a:rPr lang="ar-SA" sz="2400" b="1" dirty="0" smtClean="0">
                <a:cs typeface="Diwani Letter" pitchFamily="2" charset="-78"/>
              </a:rPr>
              <a:t> تكلمـــــي                     وعمي صباحاً دار عبلة واسلمي</a:t>
            </a:r>
          </a:p>
          <a:p>
            <a:pPr algn="ctr">
              <a:spcBef>
                <a:spcPct val="50000"/>
              </a:spcBef>
            </a:pPr>
            <a:r>
              <a:rPr lang="ar-SA" sz="2400" b="1" dirty="0" smtClean="0">
                <a:cs typeface="Diwani Letter" pitchFamily="2" charset="-78"/>
              </a:rPr>
              <a:t>        3- حييت مــــن طلل تقادم عهده                     أقــــوى </a:t>
            </a:r>
            <a:r>
              <a:rPr lang="ar-SA" sz="2400" b="1" dirty="0" err="1" smtClean="0">
                <a:cs typeface="Diwani Letter" pitchFamily="2" charset="-78"/>
              </a:rPr>
              <a:t>واقــفـــر</a:t>
            </a:r>
            <a:r>
              <a:rPr lang="ar-SA" sz="2400" b="1" dirty="0" smtClean="0">
                <a:cs typeface="Diwani Letter" pitchFamily="2" charset="-78"/>
              </a:rPr>
              <a:t> بعد أم الـــهيثم</a:t>
            </a:r>
          </a:p>
          <a:p>
            <a:pPr algn="ctr">
              <a:spcBef>
                <a:spcPct val="50000"/>
              </a:spcBef>
            </a:pPr>
            <a:r>
              <a:rPr lang="ar-SA" sz="2400" b="1" dirty="0" smtClean="0">
                <a:cs typeface="Diwani Letter" pitchFamily="2" charset="-78"/>
              </a:rPr>
              <a:t>4- هـــلا سألت الخيل </a:t>
            </a:r>
            <a:r>
              <a:rPr lang="ar-SA" sz="2400" b="1" dirty="0" err="1" smtClean="0">
                <a:cs typeface="Diwani Letter" pitchFamily="2" charset="-78"/>
              </a:rPr>
              <a:t>يابنة</a:t>
            </a:r>
            <a:r>
              <a:rPr lang="ar-SA" sz="2400" b="1" dirty="0" smtClean="0">
                <a:cs typeface="Diwani Letter" pitchFamily="2" charset="-78"/>
              </a:rPr>
              <a:t> مالك                     إن كـــنت جاهلة بما لــــم تعلمي</a:t>
            </a:r>
          </a:p>
          <a:p>
            <a:pPr algn="ctr">
              <a:spcBef>
                <a:spcPct val="50000"/>
              </a:spcBef>
            </a:pPr>
            <a:r>
              <a:rPr lang="ar-SA" sz="2600" b="1" dirty="0" smtClean="0">
                <a:cs typeface="Diwani Letter" pitchFamily="2" charset="-78"/>
              </a:rPr>
              <a:t>      5- يخبرك مـن شهد الوقيعة أنني                     أغشى الوغى وأعف عند المغنم</a:t>
            </a:r>
            <a:endParaRPr lang="en-US" sz="2600" b="1" dirty="0" smtClean="0">
              <a:cs typeface="Diwani Letter" pitchFamily="2" charset="-78"/>
            </a:endParaRPr>
          </a:p>
          <a:p>
            <a:pPr algn="ctr">
              <a:spcBef>
                <a:spcPct val="50000"/>
              </a:spcBef>
            </a:pPr>
            <a:endParaRPr lang="ar-SA" sz="2400" b="1" dirty="0">
              <a:cs typeface="Diwani Letter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275856" y="1052736"/>
            <a:ext cx="252028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5400" dirty="0" err="1" smtClean="0">
                <a:solidFill>
                  <a:schemeClr val="accent1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النـــــــــــــص:</a:t>
            </a:r>
            <a:endParaRPr lang="ar-SA" sz="5400" dirty="0">
              <a:solidFill>
                <a:schemeClr val="accent1">
                  <a:lumMod val="7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sayed\Pictures\chi3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090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مستطيل 4"/>
          <p:cNvSpPr/>
          <p:nvPr/>
        </p:nvSpPr>
        <p:spPr>
          <a:xfrm>
            <a:off x="5628495" y="260648"/>
            <a:ext cx="26885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DecoType Naskh Variants" pitchFamily="2" charset="-78"/>
              </a:rPr>
              <a:t>معاني </a:t>
            </a:r>
            <a:r>
              <a:rPr lang="ar-SA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DecoType Naskh Variants" pitchFamily="2" charset="-78"/>
              </a:rPr>
              <a:t>الكلمات :</a:t>
            </a:r>
            <a:endParaRPr lang="ar-SA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DecoType Naskh Variants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491880" y="1124744"/>
            <a:ext cx="500816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متردم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: مكان يستصلح لما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أعتراه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من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الهدم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الجواء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: واد في ديار عبس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بالقصيم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عمي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صباحاً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أنعم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صباحك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 تحية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الجاهليين )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أقوى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ضعف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وتلاشى .</a:t>
            </a:r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أم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الهيثم :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 كنية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لعبلة )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ar-SA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" name="Picture 2" descr="C:\Users\sayed\Pictures\8695b5bbe9424ba7fde477d9e198c1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16" y="0"/>
            <a:ext cx="9111984" cy="7029400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>
            <a:off x="1115616" y="1556792"/>
            <a:ext cx="6984776" cy="452431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 dirty="0" smtClean="0"/>
              <a:t>6- ومـدجج كـــره </a:t>
            </a:r>
            <a:r>
              <a:rPr lang="ar-SA" b="1" dirty="0" err="1" smtClean="0"/>
              <a:t>الكمـــــاة</a:t>
            </a:r>
            <a:r>
              <a:rPr lang="ar-SA" b="1" dirty="0" smtClean="0"/>
              <a:t> نــــزاله                  لا ممعـــن هـــــربــا ولا مستسلـم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7- جـــادت لــه كفــــــي بعاجل طعنة                 بمثقف صــــــــدق الكعوب مقـوم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8- فــــشككت بالــــرمح الأصم ثيابه                  لــــــيس الكريم علـى القنا بمحرم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9- ولقد حفظت </a:t>
            </a:r>
            <a:r>
              <a:rPr lang="ar-SA" b="1" dirty="0" err="1" smtClean="0"/>
              <a:t>وصاة</a:t>
            </a:r>
            <a:r>
              <a:rPr lang="ar-SA" b="1" dirty="0" smtClean="0"/>
              <a:t> عمي بالضحى                 إذ تقلص الشفتان على القنا بمحرم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10- ولــــــقد ذكـرتك والرماح </a:t>
            </a:r>
            <a:r>
              <a:rPr lang="ar-SA" b="1" dirty="0" err="1" smtClean="0"/>
              <a:t>نواهل</a:t>
            </a:r>
            <a:r>
              <a:rPr lang="ar-SA" b="1" dirty="0" smtClean="0"/>
              <a:t>                   مني وبيض الهند تقطر من دمي 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 11- فوددت تقبيل السيوف لأنهـــا                     لمعت </a:t>
            </a:r>
            <a:r>
              <a:rPr lang="ar-SA" b="1" dirty="0" err="1" smtClean="0"/>
              <a:t>كبـــارق</a:t>
            </a:r>
            <a:r>
              <a:rPr lang="ar-SA" b="1" dirty="0" smtClean="0"/>
              <a:t> ثغرك المتبسم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12- لــما رأيت القوم أقبل جمعهم                      </a:t>
            </a:r>
            <a:r>
              <a:rPr lang="ar-SA" b="1" dirty="0" err="1" smtClean="0"/>
              <a:t>يتذامـــرن</a:t>
            </a:r>
            <a:r>
              <a:rPr lang="ar-SA" b="1" dirty="0" smtClean="0"/>
              <a:t> كـررت غير </a:t>
            </a:r>
            <a:r>
              <a:rPr lang="ar-SA" b="1" dirty="0" err="1" smtClean="0"/>
              <a:t>مذمم</a:t>
            </a:r>
            <a:endParaRPr lang="ar-SA" b="1" dirty="0" smtClean="0"/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13- يدعـون </a:t>
            </a:r>
            <a:r>
              <a:rPr lang="ar-SA" b="1" dirty="0" err="1" smtClean="0"/>
              <a:t>عنتر</a:t>
            </a:r>
            <a:r>
              <a:rPr lang="ar-SA" b="1" dirty="0" smtClean="0"/>
              <a:t> والرماح  كأنهم                     أشطان بئر فـــــي لبان </a:t>
            </a:r>
            <a:r>
              <a:rPr lang="ar-SA" b="1" dirty="0" err="1" smtClean="0"/>
              <a:t>الأذهم</a:t>
            </a:r>
            <a:endParaRPr lang="ar-SA" b="1" dirty="0" smtClean="0"/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14- مــــازلت أرميهم بثغرة نحره                     ولبانه حتــــى تسربل بالــــدم</a:t>
            </a:r>
          </a:p>
          <a:p>
            <a:pPr algn="ctr">
              <a:spcBef>
                <a:spcPct val="50000"/>
              </a:spcBef>
            </a:pPr>
            <a:r>
              <a:rPr lang="ar-SA" b="1" dirty="0" smtClean="0"/>
              <a:t>15- ولقد شفى نفسي وأبرأ سقمها                      قيل </a:t>
            </a:r>
            <a:r>
              <a:rPr lang="ar-SA" b="1" dirty="0" err="1" smtClean="0"/>
              <a:t>الفوارس </a:t>
            </a:r>
            <a:r>
              <a:rPr lang="ar-SA" b="1" dirty="0" smtClean="0"/>
              <a:t>: </a:t>
            </a:r>
            <a:r>
              <a:rPr lang="ar-SA" b="1" dirty="0" err="1" smtClean="0"/>
              <a:t>ويك</a:t>
            </a:r>
            <a:r>
              <a:rPr lang="ar-SA" b="1" dirty="0" smtClean="0"/>
              <a:t> </a:t>
            </a:r>
            <a:r>
              <a:rPr lang="ar-SA" b="1" dirty="0" err="1" smtClean="0"/>
              <a:t>عنتر</a:t>
            </a:r>
            <a:r>
              <a:rPr lang="ar-SA" b="1" dirty="0" smtClean="0"/>
              <a:t> أقدم</a:t>
            </a:r>
            <a:endParaRPr lang="en-US" b="1" dirty="0" smtClean="0"/>
          </a:p>
          <a:p>
            <a:pPr>
              <a:spcBef>
                <a:spcPct val="50000"/>
              </a:spcBef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sayed\Pictures\chi3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90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مستطيل 4"/>
          <p:cNvSpPr/>
          <p:nvPr/>
        </p:nvSpPr>
        <p:spPr>
          <a:xfrm>
            <a:off x="5628495" y="260648"/>
            <a:ext cx="26885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DecoType Naskh Variants" pitchFamily="2" charset="-78"/>
              </a:rPr>
              <a:t>معاني </a:t>
            </a:r>
            <a:r>
              <a:rPr lang="ar-SA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DecoType Naskh Variants" pitchFamily="2" charset="-78"/>
              </a:rPr>
              <a:t>الكلمات :</a:t>
            </a:r>
            <a:endParaRPr lang="ar-SA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DecoType Naskh Variants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432295" y="1124744"/>
            <a:ext cx="6067751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المدجج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النام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السلاح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الكمأة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: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الأبطال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مفردها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كمي ) .</a:t>
            </a:r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ممعن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الإمعان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الغلو في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الشيء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مثقف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رمح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القوم .</a:t>
            </a:r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صدق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الكعوب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قوي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المقبض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القنا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الرماح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–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الأصم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الصلب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تقلص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تنفرج .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–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وضح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بياض .</a:t>
            </a:r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نواهل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: أي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تشرب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بيض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الهند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السيوف .</a:t>
            </a:r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بارق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ثغرك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فمك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اللامع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يتذامرون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: يحض بعضهم بعضاً على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القتال .</a:t>
            </a:r>
            <a:endParaRPr lang="ar-SA" sz="2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عير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مذمم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: محمود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القتال .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–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أشطان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حبال</a:t>
            </a:r>
          </a:p>
          <a:p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لبان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الأدهم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صدر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الحصان .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ثغرة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نحره 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مقدم </a:t>
            </a:r>
            <a:r>
              <a:rPr lang="ar-SA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صدره .</a:t>
            </a:r>
            <a:r>
              <a:rPr lang="ar-SA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تسربل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اكتسى 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–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ويك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عنتر</a:t>
            </a:r>
            <a:r>
              <a:rPr lang="ar-SA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: صيحة </a:t>
            </a:r>
            <a:r>
              <a:rPr lang="ar-SA" sz="2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استنجاد .</a:t>
            </a:r>
            <a:endParaRPr lang="ar-SA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ar-SA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1408</Words>
  <Application>Microsoft Office PowerPoint</Application>
  <PresentationFormat>عرض على الشاشة (3:4)‏</PresentationFormat>
  <Paragraphs>140</Paragraphs>
  <Slides>19</Slides>
  <Notes>2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sayed</dc:creator>
  <cp:lastModifiedBy>sayed</cp:lastModifiedBy>
  <cp:revision>71</cp:revision>
  <dcterms:created xsi:type="dcterms:W3CDTF">2012-11-22T11:50:58Z</dcterms:created>
  <dcterms:modified xsi:type="dcterms:W3CDTF">2013-10-14T17:51:15Z</dcterms:modified>
</cp:coreProperties>
</file>