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A564E61-2B51-40F5-98A8-21A0A9979B94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AFC3878-FDDA-4304-81AF-E23AEEA005F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E22-7F3D-4D62-9BC4-41D1330B064A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F11B-17F3-47DD-A11E-1F0F73E30B9F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0E48-1A60-45AB-9147-609F8A3CD2A7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D11-28B3-4BCF-BBE5-9D399A2CD5F8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E075E-E613-4BD3-A9BB-643A39A750D3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E1135-DEDF-4F72-9A98-A0BD561FF05D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01107-18A9-4B7A-BC38-E5175D9BC0D3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40F97-BE49-4424-8676-7202205B55D2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48035-F0AE-4845-BB82-03FD4B0BC76C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A4C0E-E963-47AB-A674-3E53B2360611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D8D-D592-4AB6-8CB1-B3BB988DA999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685D-3AC1-443C-A56F-3DE556815A0C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2.gif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5715008" y="1500174"/>
            <a:ext cx="221457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الثالث </a:t>
            </a:r>
            <a:r>
              <a:rPr lang="ar-SA" sz="2000" b="1" dirty="0" smtClean="0"/>
              <a:t>:</a:t>
            </a:r>
            <a:endParaRPr lang="ar-SA" sz="20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928926" y="2428868"/>
            <a:ext cx="45720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الماء النجس</a:t>
            </a:r>
            <a:endParaRPr lang="ar-SA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71472" y="1357298"/>
            <a:ext cx="857252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بالتعاون مع مجموعتي , أعدد بعض مضار المترتبة على تلويث الماء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1-.........................................................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2-.........................................................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3-.........................................................</a:t>
            </a:r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17</a:t>
            </a:r>
            <a:endParaRPr lang="ar-SA" dirty="0"/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5840823" y="3929066"/>
            <a:ext cx="27815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3333CC"/>
                </a:solidFill>
              </a:rPr>
              <a:t>2-انتشار الأمراض.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6385352" y="5000636"/>
            <a:ext cx="22461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3333CC"/>
                </a:solidFill>
              </a:rPr>
              <a:t>3- تلوث البيئة.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6147907" y="2928934"/>
            <a:ext cx="25458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3333CC"/>
                </a:solidFill>
              </a:rPr>
              <a:t>1- تلوث الأطعمة.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pic>
        <p:nvPicPr>
          <p:cNvPr id="17" name="صورة 16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5206" y="0"/>
            <a:ext cx="1143000" cy="1428750"/>
          </a:xfrm>
          <a:prstGeom prst="rect">
            <a:avLst/>
          </a:prstGeom>
        </p:spPr>
      </p:pic>
      <p:sp>
        <p:nvSpPr>
          <p:cNvPr id="18" name="عنصر نائب لرقم الشريحة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71472" y="1357298"/>
            <a:ext cx="85725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على ضوء فهمكِ عرفي ما يلي :</a:t>
            </a:r>
          </a:p>
          <a:p>
            <a:pPr algn="r" rtl="1"/>
            <a:endParaRPr lang="ar-SA" sz="3600" b="1" dirty="0" smtClean="0"/>
          </a:p>
          <a:p>
            <a:pPr marL="742950" indent="-742950" algn="r" rtl="1">
              <a:buAutoNum type="arabic1Minus"/>
            </a:pPr>
            <a:r>
              <a:rPr lang="ar-SA" sz="3600" b="1" dirty="0" smtClean="0"/>
              <a:t>الماء الطهور.</a:t>
            </a:r>
          </a:p>
          <a:p>
            <a:pPr marL="3943350" lvl="7" indent="-742950">
              <a:buAutoNum type="arabic1Minus"/>
            </a:pPr>
            <a:endParaRPr lang="ar-SA" sz="3600" b="1" dirty="0" smtClean="0"/>
          </a:p>
          <a:p>
            <a:pPr marL="742950" indent="-742950" algn="r" rtl="1">
              <a:buAutoNum type="arabic1Minus"/>
            </a:pPr>
            <a:endParaRPr lang="ar-SA" sz="3600" b="1" dirty="0" smtClean="0"/>
          </a:p>
          <a:p>
            <a:pPr marL="742950" indent="-742950" algn="r" rtl="1">
              <a:buAutoNum type="arabic1Minus"/>
            </a:pPr>
            <a:endParaRPr lang="ar-SA" sz="3600" b="1" dirty="0" smtClean="0"/>
          </a:p>
          <a:p>
            <a:pPr marL="742950" indent="-742950" algn="r" rtl="1">
              <a:buAutoNum type="arabic1Minus"/>
            </a:pPr>
            <a:r>
              <a:rPr lang="ar-SA" sz="3600" b="1" dirty="0" smtClean="0"/>
              <a:t> الماء النجس.</a:t>
            </a:r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18</a:t>
            </a:r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3857588" y="3429000"/>
            <a:ext cx="52864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الماء الذي لم يتغير بالنجاسة.</a:t>
            </a:r>
            <a:endParaRPr lang="ar-SA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0" y="5357826"/>
            <a:ext cx="9144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الماء الذي تغير لونه أو طعمه أو ريحه بنجاسةٍ سواءٌ أكان الماء قليلاً أم كثيراً.</a:t>
            </a:r>
            <a:endParaRPr lang="ar-SA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صورة 19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20" y="0"/>
            <a:ext cx="1143000" cy="1428750"/>
          </a:xfrm>
          <a:prstGeom prst="rect">
            <a:avLst/>
          </a:prstGeom>
        </p:spPr>
      </p:pic>
      <p:sp>
        <p:nvSpPr>
          <p:cNvPr id="21" name="عنصر نائب لرقم الشريحة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71472" y="1357298"/>
            <a:ext cx="85725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س2 : قارني بين الماء الطهور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الماء النجس من حيث التعريف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الحكم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المثال.</a:t>
            </a:r>
            <a:endParaRPr lang="ar-SA" sz="3600" b="1" dirty="0" smtClean="0"/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18</a:t>
            </a:r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571472" y="2786058"/>
          <a:ext cx="8305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100289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65471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8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5829272" y="2938458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 dirty="0">
                <a:solidFill>
                  <a:schemeClr val="bg1"/>
                </a:solidFill>
              </a:rPr>
              <a:t>الماء الطهور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1714472" y="2938458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النجس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5067272" y="4146546"/>
            <a:ext cx="3429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>
                <a:solidFill>
                  <a:srgbClr val="C00000"/>
                </a:solidFill>
              </a:rPr>
              <a:t>تعريفه</a:t>
            </a:r>
            <a:r>
              <a:rPr lang="ar-EG" sz="3200" b="1" dirty="0">
                <a:solidFill>
                  <a:srgbClr val="C00000"/>
                </a:solidFill>
              </a:rPr>
              <a:t>:</a:t>
            </a:r>
            <a:r>
              <a:rPr lang="ar-EG" sz="3200" b="1" dirty="0"/>
              <a:t> هو الماء الذي لم يتغير بالنجاسة.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647672" y="3929058"/>
            <a:ext cx="3962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 smtClean="0">
                <a:solidFill>
                  <a:srgbClr val="C00000"/>
                </a:solidFill>
              </a:rPr>
              <a:t>تعريفه</a:t>
            </a:r>
            <a:r>
              <a:rPr lang="ar-EG" sz="3200" b="1" dirty="0" smtClean="0">
                <a:solidFill>
                  <a:srgbClr val="C00000"/>
                </a:solidFill>
              </a:rPr>
              <a:t>: </a:t>
            </a:r>
            <a:r>
              <a:rPr lang="ar-EG" sz="3200" b="1" dirty="0" smtClean="0"/>
              <a:t>هو </a:t>
            </a:r>
            <a:r>
              <a:rPr lang="ar-EG" sz="3200" b="1" dirty="0"/>
              <a:t>الماء الذي تغير </a:t>
            </a:r>
            <a:r>
              <a:rPr lang="ar-EG" sz="3200" b="1" dirty="0" smtClean="0"/>
              <a:t>لونه </a:t>
            </a:r>
            <a:r>
              <a:rPr lang="ar-EG" sz="3200" b="1" dirty="0"/>
              <a:t>أو طعمه أو ريحه بنجاسة، سواء أكان الماء قليلًا أو كثيرًا.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1" name="صورة 20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20" y="0"/>
            <a:ext cx="1143000" cy="1428750"/>
          </a:xfrm>
          <a:prstGeom prst="rect">
            <a:avLst/>
          </a:prstGeom>
        </p:spPr>
      </p:pic>
      <p:sp>
        <p:nvSpPr>
          <p:cNvPr id="22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71472" y="1357298"/>
            <a:ext cx="85725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س2 : قارني بين الماء الطهور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الماء النجس من حيث التعريف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الحكم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المثال.</a:t>
            </a:r>
            <a:endParaRPr lang="ar-SA" sz="3600" b="1" dirty="0" smtClean="0"/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18</a:t>
            </a:r>
            <a:endParaRPr lang="ar-SA" dirty="0"/>
          </a:p>
        </p:txBody>
      </p:sp>
      <p:sp>
        <p:nvSpPr>
          <p:cNvPr id="18" name="مربع نص 20"/>
          <p:cNvSpPr txBox="1">
            <a:spLocks noChangeArrowheads="1"/>
          </p:cNvSpPr>
          <p:nvPr/>
        </p:nvSpPr>
        <p:spPr bwMode="auto">
          <a:xfrm>
            <a:off x="5686396" y="3081334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الطهور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1" name="مربع نص 21"/>
          <p:cNvSpPr txBox="1">
            <a:spLocks noChangeArrowheads="1"/>
          </p:cNvSpPr>
          <p:nvPr/>
        </p:nvSpPr>
        <p:spPr bwMode="auto">
          <a:xfrm>
            <a:off x="1571596" y="3081334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النجس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4771996" y="4254497"/>
            <a:ext cx="3886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>
                <a:solidFill>
                  <a:srgbClr val="C00000"/>
                </a:solidFill>
              </a:rPr>
              <a:t>أمثلته</a:t>
            </a:r>
            <a:r>
              <a:rPr lang="ar-EG" sz="3200" b="1" dirty="0">
                <a:solidFill>
                  <a:srgbClr val="C00000"/>
                </a:solidFill>
              </a:rPr>
              <a:t>:</a:t>
            </a:r>
            <a:r>
              <a:rPr lang="ar-EG" sz="3200" b="1" dirty="0"/>
              <a:t> مياه البحار، مياه الآبار، والأنهار، مياه الأمطار.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504796" y="4187822"/>
            <a:ext cx="4114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>
                <a:solidFill>
                  <a:srgbClr val="C00000"/>
                </a:solidFill>
              </a:rPr>
              <a:t>أمثلته</a:t>
            </a:r>
            <a:r>
              <a:rPr lang="ar-EG" sz="3200" b="1" dirty="0">
                <a:solidFill>
                  <a:srgbClr val="C00000"/>
                </a:solidFill>
              </a:rPr>
              <a:t>:</a:t>
            </a:r>
            <a:r>
              <a:rPr lang="ar-EG" sz="3200" b="1" dirty="0"/>
              <a:t> مياه المجاري </a:t>
            </a:r>
            <a:r>
              <a:rPr lang="ar-EG" sz="3200" b="1" dirty="0" err="1"/>
              <a:t>والبيارات</a:t>
            </a:r>
            <a:r>
              <a:rPr lang="ar-EG" sz="3200" b="1" dirty="0"/>
              <a:t>، ماء سقطت فيه دجاجة فماتت فتغيرت رائحته.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4" name="جدول 23"/>
          <p:cNvGraphicFramePr>
            <a:graphicFrameLocks noGrp="1"/>
          </p:cNvGraphicFramePr>
          <p:nvPr/>
        </p:nvGraphicFramePr>
        <p:xfrm>
          <a:off x="642910" y="2786058"/>
          <a:ext cx="8305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100289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65471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8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25" name="مربع نص 20"/>
          <p:cNvSpPr txBox="1">
            <a:spLocks noChangeArrowheads="1"/>
          </p:cNvSpPr>
          <p:nvPr/>
        </p:nvSpPr>
        <p:spPr bwMode="auto">
          <a:xfrm>
            <a:off x="5900710" y="2938458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الطهور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6" name="مربع نص 21"/>
          <p:cNvSpPr txBox="1">
            <a:spLocks noChangeArrowheads="1"/>
          </p:cNvSpPr>
          <p:nvPr/>
        </p:nvSpPr>
        <p:spPr bwMode="auto">
          <a:xfrm>
            <a:off x="1785910" y="2938458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النجس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27" name="مربع نص 26"/>
          <p:cNvSpPr txBox="1">
            <a:spLocks noChangeArrowheads="1"/>
          </p:cNvSpPr>
          <p:nvPr/>
        </p:nvSpPr>
        <p:spPr bwMode="auto">
          <a:xfrm>
            <a:off x="4986310" y="4111621"/>
            <a:ext cx="3886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>
                <a:solidFill>
                  <a:srgbClr val="C00000"/>
                </a:solidFill>
              </a:rPr>
              <a:t>أمثلته</a:t>
            </a:r>
            <a:r>
              <a:rPr lang="ar-EG" sz="3200" b="1" dirty="0">
                <a:solidFill>
                  <a:srgbClr val="C00000"/>
                </a:solidFill>
              </a:rPr>
              <a:t>:</a:t>
            </a:r>
            <a:r>
              <a:rPr lang="ar-EG" sz="3200" b="1" dirty="0"/>
              <a:t> مياه البحار، مياه الآبار، والأنهار، مياه الأمطار.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719110" y="4044946"/>
            <a:ext cx="4114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u="sng" dirty="0">
                <a:solidFill>
                  <a:srgbClr val="C00000"/>
                </a:solidFill>
              </a:rPr>
              <a:t>أمثلته</a:t>
            </a:r>
            <a:r>
              <a:rPr lang="ar-EG" sz="3200" b="1" dirty="0">
                <a:solidFill>
                  <a:srgbClr val="C00000"/>
                </a:solidFill>
              </a:rPr>
              <a:t>:</a:t>
            </a:r>
            <a:r>
              <a:rPr lang="ar-EG" sz="3200" b="1" dirty="0"/>
              <a:t> مياه المجاري </a:t>
            </a:r>
            <a:r>
              <a:rPr lang="ar-EG" sz="3200" b="1" dirty="0" err="1"/>
              <a:t>والبيارات</a:t>
            </a:r>
            <a:r>
              <a:rPr lang="ar-EG" sz="3200" b="1" dirty="0"/>
              <a:t>، ماء سقطت فيه دجاجة فماتت فتغيرت رائحته.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9" name="صورة 28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082" y="0"/>
            <a:ext cx="1143000" cy="1428750"/>
          </a:xfrm>
          <a:prstGeom prst="rect">
            <a:avLst/>
          </a:prstGeom>
        </p:spPr>
      </p:pic>
      <p:sp>
        <p:nvSpPr>
          <p:cNvPr id="30" name="عنصر نائب لرقم الشريحة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71472" y="1357298"/>
            <a:ext cx="85725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س2 : قارني بين الماء الطهور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الماء النجس من حيث التعريف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الحكم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المثال.</a:t>
            </a:r>
            <a:endParaRPr lang="ar-SA" sz="3600" b="1" dirty="0" smtClean="0"/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18</a:t>
            </a:r>
            <a:endParaRPr lang="ar-SA" dirty="0"/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642910" y="2928934"/>
          <a:ext cx="8305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100289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654710"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3800" dirty="0"/>
                    </a:p>
                  </a:txBody>
                  <a:tcP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5" name="مربع نص 20"/>
          <p:cNvSpPr txBox="1">
            <a:spLocks noChangeArrowheads="1"/>
          </p:cNvSpPr>
          <p:nvPr/>
        </p:nvSpPr>
        <p:spPr bwMode="auto">
          <a:xfrm>
            <a:off x="5900710" y="3081334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الطهور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6" name="مربع نص 21"/>
          <p:cNvSpPr txBox="1">
            <a:spLocks noChangeArrowheads="1"/>
          </p:cNvSpPr>
          <p:nvPr/>
        </p:nvSpPr>
        <p:spPr bwMode="auto">
          <a:xfrm>
            <a:off x="1785910" y="3081334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>
                <a:solidFill>
                  <a:schemeClr val="bg1"/>
                </a:solidFill>
              </a:rPr>
              <a:t>الماء النجس</a:t>
            </a:r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5062510" y="4300534"/>
            <a:ext cx="3505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dirty="0"/>
              <a:t>حكمه: طاهر ويصح التطهر به.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871510" y="4300534"/>
            <a:ext cx="3733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dirty="0"/>
              <a:t>حكمه: يحرم استعماله، ولا يصح التطهر به.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4" name="صورة 23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20" y="0"/>
            <a:ext cx="1143000" cy="1428750"/>
          </a:xfrm>
          <a:prstGeom prst="rect">
            <a:avLst/>
          </a:prstGeom>
        </p:spPr>
      </p:pic>
      <p:sp>
        <p:nvSpPr>
          <p:cNvPr id="25" name="عنصر نائب لرقم الشريحة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2786050" y="1928802"/>
            <a:ext cx="500066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أقسام المياه :</a:t>
            </a:r>
          </a:p>
          <a:p>
            <a:pPr algn="ctr"/>
            <a:r>
              <a:rPr lang="ar-SA" sz="4000" b="1" dirty="0" smtClean="0"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القسم الأول الماء الطهور</a:t>
            </a:r>
          </a:p>
          <a:p>
            <a:pPr algn="ctr"/>
            <a:r>
              <a:rPr lang="ar-SA" sz="4000" b="1" dirty="0" smtClean="0"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القسم الثاني الماء النجس</a:t>
            </a:r>
            <a:endParaRPr lang="ar-SA" sz="4000" b="1" dirty="0">
              <a:solidFill>
                <a:srgbClr val="FFC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143340" y="785794"/>
            <a:ext cx="50006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القسم الثاني الماء النجس</a:t>
            </a:r>
            <a:endParaRPr lang="ar-SA" sz="4000" b="1" dirty="0">
              <a:solidFill>
                <a:srgbClr val="FFC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12"/>
          <p:cNvSpPr/>
          <p:nvPr/>
        </p:nvSpPr>
        <p:spPr bwMode="auto">
          <a:xfrm>
            <a:off x="6929454" y="2071678"/>
            <a:ext cx="1828800" cy="838200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ar-SA" sz="3600" b="1" kern="10" dirty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تعريفه</a:t>
            </a:r>
            <a:r>
              <a:rPr lang="ar-SA" sz="3600" kern="10" dirty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205054" y="3062278"/>
            <a:ext cx="6102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/>
              <a:t>هو الماء</a:t>
            </a:r>
            <a:r>
              <a:rPr lang="ar-EG" sz="3600" b="1" dirty="0"/>
              <a:t>ُ</a:t>
            </a:r>
            <a:r>
              <a:rPr lang="ar-SA" sz="3600" b="1" dirty="0"/>
              <a:t> الذي تغير لونه</a:t>
            </a:r>
            <a:r>
              <a:rPr lang="ar-EG" sz="3600" b="1" dirty="0"/>
              <a:t>ُ</a:t>
            </a:r>
            <a:r>
              <a:rPr lang="ar-SA" sz="3600" b="1" dirty="0"/>
              <a:t> أو طعمه</a:t>
            </a:r>
            <a:r>
              <a:rPr lang="ar-EG" sz="3600" b="1" dirty="0"/>
              <a:t>ُ</a:t>
            </a:r>
            <a:r>
              <a:rPr lang="ar-SA" sz="3600" b="1" dirty="0"/>
              <a:t> أو </a:t>
            </a:r>
            <a:r>
              <a:rPr lang="ar-SA" sz="3600" b="1" dirty="0" err="1"/>
              <a:t>ر</a:t>
            </a:r>
            <a:r>
              <a:rPr lang="ar-EG" sz="3600" b="1" dirty="0" err="1"/>
              <a:t>يحه</a:t>
            </a:r>
            <a:r>
              <a:rPr lang="ar-EG" sz="3600" b="1" dirty="0"/>
              <a:t> </a:t>
            </a:r>
            <a:r>
              <a:rPr lang="ar-SA" sz="3600" b="1" dirty="0"/>
              <a:t>بنجاسة</a:t>
            </a:r>
            <a:r>
              <a:rPr lang="ar-EG" sz="3600" b="1" dirty="0"/>
              <a:t>ٍ</a:t>
            </a:r>
            <a:r>
              <a:rPr lang="ar-SA" sz="3600" b="1" dirty="0"/>
              <a:t>، سواء</a:t>
            </a:r>
            <a:r>
              <a:rPr lang="ar-EG" sz="3600" b="1" dirty="0"/>
              <a:t>ٌ</a:t>
            </a:r>
            <a:r>
              <a:rPr lang="ar-SA" sz="3600" b="1" dirty="0"/>
              <a:t> </a:t>
            </a:r>
            <a:r>
              <a:rPr lang="ar-EG" sz="3600" b="1" dirty="0"/>
              <a:t>أ</a:t>
            </a:r>
            <a:r>
              <a:rPr lang="ar-SA" sz="3600" b="1" dirty="0"/>
              <a:t>كان</a:t>
            </a:r>
            <a:r>
              <a:rPr lang="ar-EG" sz="3600" b="1" dirty="0"/>
              <a:t>َ</a:t>
            </a:r>
            <a:r>
              <a:rPr lang="ar-SA" sz="3600" b="1" dirty="0"/>
              <a:t> </a:t>
            </a:r>
            <a:r>
              <a:rPr lang="ar-EG" sz="3600" b="1" dirty="0" err="1"/>
              <a:t>ال</a:t>
            </a:r>
            <a:r>
              <a:rPr lang="ar-SA" sz="3600" b="1" dirty="0"/>
              <a:t>ماء</a:t>
            </a:r>
            <a:r>
              <a:rPr lang="ar-EG" sz="3600" b="1" dirty="0"/>
              <a:t>ُ</a:t>
            </a:r>
            <a:r>
              <a:rPr lang="ar-SA" sz="3600" b="1" dirty="0"/>
              <a:t> قليلا</a:t>
            </a:r>
            <a:r>
              <a:rPr lang="ar-EG" sz="3600" b="1" dirty="0"/>
              <a:t>ً</a:t>
            </a:r>
            <a:r>
              <a:rPr lang="ar-SA" sz="3600" b="1" dirty="0"/>
              <a:t> </a:t>
            </a:r>
          </a:p>
          <a:p>
            <a:pPr algn="r" rtl="1"/>
            <a:r>
              <a:rPr lang="ar-SA" sz="3600" b="1" dirty="0"/>
              <a:t>أو كثيراً.</a:t>
            </a:r>
            <a:endParaRPr lang="en-US" sz="3600" b="1" dirty="0"/>
          </a:p>
          <a:p>
            <a:pPr algn="r" rtl="1"/>
            <a:endParaRPr lang="en-US" sz="3600" b="1" dirty="0"/>
          </a:p>
        </p:txBody>
      </p:sp>
      <p:pic>
        <p:nvPicPr>
          <p:cNvPr id="9" name="صورة 8" descr="120402152749lqfM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082" y="1571612"/>
            <a:ext cx="1143000" cy="1428750"/>
          </a:xfrm>
          <a:prstGeom prst="rect">
            <a:avLst/>
          </a:prstGeom>
        </p:spPr>
      </p:pic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143340" y="785794"/>
            <a:ext cx="50006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القسم الثاني الماء النجس</a:t>
            </a:r>
            <a:endParaRPr lang="ar-SA" sz="4000" b="1" dirty="0">
              <a:solidFill>
                <a:srgbClr val="FFC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12"/>
          <p:cNvSpPr/>
          <p:nvPr/>
        </p:nvSpPr>
        <p:spPr bwMode="auto">
          <a:xfrm>
            <a:off x="6929454" y="2071678"/>
            <a:ext cx="1828800" cy="838200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1">
              <a:defRPr/>
            </a:pPr>
            <a:r>
              <a:rPr lang="ar-SA" sz="3600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حكمه</a:t>
            </a:r>
            <a:r>
              <a:rPr lang="ar-SA" sz="3600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205054" y="3062278"/>
            <a:ext cx="61023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 smtClean="0"/>
              <a:t>يحرم استعماله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لا يصح التطهر به.</a:t>
            </a:r>
            <a:endParaRPr lang="en-US" sz="3600" b="1" dirty="0"/>
          </a:p>
          <a:p>
            <a:pPr algn="r" rtl="1"/>
            <a:endParaRPr lang="en-US" sz="3600" b="1" dirty="0"/>
          </a:p>
        </p:txBody>
      </p:sp>
      <p:pic>
        <p:nvPicPr>
          <p:cNvPr id="9" name="صورة 8" descr="120402152749lqfM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082" y="1928802"/>
            <a:ext cx="1143000" cy="1428750"/>
          </a:xfrm>
          <a:prstGeom prst="rect">
            <a:avLst/>
          </a:prstGeom>
        </p:spPr>
      </p:pic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9" name="مربع نص 9"/>
          <p:cNvSpPr>
            <a:spLocks noChangeArrowheads="1"/>
          </p:cNvSpPr>
          <p:nvPr/>
        </p:nvSpPr>
        <p:spPr bwMode="auto">
          <a:xfrm>
            <a:off x="5991028" y="1396965"/>
            <a:ext cx="2784475" cy="646112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SA" sz="3600" b="1" dirty="0">
                <a:solidFill>
                  <a:schemeClr val="bg1"/>
                </a:solidFill>
                <a:latin typeface="Arial" charset="0"/>
                <a:cs typeface="Arial" charset="0"/>
              </a:rPr>
              <a:t>أمثل</a:t>
            </a:r>
            <a:r>
              <a:rPr lang="ar-EG" sz="3600" b="1" dirty="0">
                <a:solidFill>
                  <a:schemeClr val="bg1"/>
                </a:solidFill>
                <a:latin typeface="Arial" charset="0"/>
                <a:cs typeface="Arial" charset="0"/>
              </a:rPr>
              <a:t>ة</a:t>
            </a:r>
            <a:endParaRPr lang="en-US" sz="36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3143240" y="2500306"/>
            <a:ext cx="53415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/>
              <a:t>1-مياه</a:t>
            </a:r>
            <a:r>
              <a:rPr lang="ar-EG" sz="3600" b="1" dirty="0"/>
              <a:t>ُ</a:t>
            </a:r>
            <a:r>
              <a:rPr lang="ar-SA" sz="3600" b="1" dirty="0"/>
              <a:t> المجاري </a:t>
            </a:r>
            <a:r>
              <a:rPr lang="ar-SA" sz="3600" b="1" dirty="0" smtClean="0"/>
              <a:t>والصرف الصحي.</a:t>
            </a:r>
            <a:endParaRPr lang="en-US" sz="3600" b="1" dirty="0"/>
          </a:p>
        </p:txBody>
      </p:sp>
      <p:pic>
        <p:nvPicPr>
          <p:cNvPr id="13" name="صورة 12" descr="مياه-الصرف-الصحي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3429000"/>
            <a:ext cx="5486400" cy="282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702" y="1214422"/>
            <a:ext cx="1143000" cy="1428750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9" name="مربع نص 9"/>
          <p:cNvSpPr>
            <a:spLocks noChangeArrowheads="1"/>
          </p:cNvSpPr>
          <p:nvPr/>
        </p:nvSpPr>
        <p:spPr bwMode="auto">
          <a:xfrm>
            <a:off x="5991028" y="1396965"/>
            <a:ext cx="2784475" cy="646112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SA" sz="3600" b="1" dirty="0">
                <a:solidFill>
                  <a:schemeClr val="bg1"/>
                </a:solidFill>
                <a:latin typeface="Arial" charset="0"/>
                <a:cs typeface="Arial" charset="0"/>
              </a:rPr>
              <a:t>أمثل</a:t>
            </a:r>
            <a:r>
              <a:rPr lang="ar-EG" sz="3600" b="1" dirty="0">
                <a:solidFill>
                  <a:schemeClr val="bg1"/>
                </a:solidFill>
                <a:latin typeface="Arial" charset="0"/>
                <a:cs typeface="Arial" charset="0"/>
              </a:rPr>
              <a:t>ة</a:t>
            </a:r>
            <a:endParaRPr lang="en-US" sz="36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714348" y="2500306"/>
            <a:ext cx="79009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2-م</a:t>
            </a:r>
            <a:r>
              <a:rPr lang="ar-EG" sz="3600" b="1" dirty="0" err="1"/>
              <a:t>اءٌ</a:t>
            </a:r>
            <a:r>
              <a:rPr lang="ar-SA" sz="3600" b="1" dirty="0"/>
              <a:t> سقطت فيها دجاج</a:t>
            </a:r>
            <a:r>
              <a:rPr lang="ar-EG" sz="3600" b="1" dirty="0" err="1"/>
              <a:t>ةٌ</a:t>
            </a:r>
            <a:r>
              <a:rPr lang="ar-EG" sz="3600" b="1" dirty="0"/>
              <a:t> </a:t>
            </a:r>
            <a:r>
              <a:rPr lang="ar-SA" sz="3600" b="1" dirty="0"/>
              <a:t>فماتت</a:t>
            </a:r>
            <a:r>
              <a:rPr lang="ar-EG" sz="3600" b="1" dirty="0"/>
              <a:t>ْ</a:t>
            </a:r>
            <a:r>
              <a:rPr lang="ar-SA" sz="3600" b="1" dirty="0"/>
              <a:t>، </a:t>
            </a:r>
            <a:r>
              <a:rPr lang="ar-SA" sz="3600" b="1" dirty="0" err="1"/>
              <a:t>ف</a:t>
            </a:r>
            <a:r>
              <a:rPr lang="ar-EG" sz="3600" b="1" dirty="0"/>
              <a:t>َ</a:t>
            </a:r>
            <a:r>
              <a:rPr lang="ar-SA" sz="3600" b="1" dirty="0"/>
              <a:t>ت</a:t>
            </a:r>
            <a:r>
              <a:rPr lang="ar-EG" sz="3600" b="1" dirty="0"/>
              <a:t>َ</a:t>
            </a:r>
            <a:r>
              <a:rPr lang="ar-SA" sz="3600" b="1" dirty="0"/>
              <a:t>غ</a:t>
            </a:r>
            <a:r>
              <a:rPr lang="ar-EG" sz="3600" b="1" dirty="0"/>
              <a:t>َ</a:t>
            </a:r>
            <a:r>
              <a:rPr lang="ar-SA" sz="3600" b="1" dirty="0"/>
              <a:t>ي</a:t>
            </a:r>
            <a:r>
              <a:rPr lang="ar-EG" sz="3600" b="1" dirty="0"/>
              <a:t>ِّ</a:t>
            </a:r>
            <a:r>
              <a:rPr lang="ar-SA" sz="3600" b="1" dirty="0" err="1" smtClean="0"/>
              <a:t>رت</a:t>
            </a:r>
            <a:r>
              <a:rPr lang="ar-SA" sz="3600" b="1" dirty="0" smtClean="0"/>
              <a:t> </a:t>
            </a:r>
            <a:r>
              <a:rPr lang="ar-SA" sz="3600" b="1" dirty="0" err="1" smtClean="0"/>
              <a:t>رائحت</a:t>
            </a:r>
            <a:r>
              <a:rPr lang="ar-EG" sz="3600" b="1" dirty="0"/>
              <a:t>ُ</a:t>
            </a:r>
            <a:r>
              <a:rPr lang="ar-SA" sz="3600" b="1" dirty="0"/>
              <a:t>ه.</a:t>
            </a:r>
            <a:endParaRPr lang="en-US" sz="3600" b="1" dirty="0"/>
          </a:p>
        </p:txBody>
      </p:sp>
      <p:pic>
        <p:nvPicPr>
          <p:cNvPr id="7" name="صورة 6" descr="8265402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357562"/>
            <a:ext cx="5715000" cy="3167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1243002" y="1357298"/>
            <a:ext cx="790099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بالتعاون مع زملائي أذكر أمثلة </a:t>
            </a:r>
            <a:r>
              <a:rPr lang="ar-SA" sz="3600" b="1" dirty="0" err="1" smtClean="0"/>
              <a:t>ً</a:t>
            </a:r>
            <a:r>
              <a:rPr lang="ar-SA" sz="3600" b="1" dirty="0" smtClean="0"/>
              <a:t> أخرى للماء النجس.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1- ........................................................</a:t>
            </a:r>
          </a:p>
          <a:p>
            <a:pPr algn="r" rtl="1"/>
            <a:endParaRPr lang="ar-SA" sz="3600" b="1" dirty="0" smtClean="0"/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2-.........................................................</a:t>
            </a:r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16</a:t>
            </a:r>
            <a:endParaRPr lang="ar-SA" dirty="0"/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2214546" y="2357430"/>
            <a:ext cx="6357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rgbClr val="3333CC"/>
                </a:solidFill>
              </a:rPr>
              <a:t>إناء به ماء، سقط فيه فأر </a:t>
            </a:r>
            <a:r>
              <a:rPr lang="ar-EG" sz="3200" b="1" dirty="0">
                <a:solidFill>
                  <a:srgbClr val="3333CC"/>
                </a:solidFill>
              </a:rPr>
              <a:t>ف</a:t>
            </a:r>
            <a:r>
              <a:rPr lang="ar-SA" sz="3200" b="1" dirty="0">
                <a:solidFill>
                  <a:srgbClr val="3333CC"/>
                </a:solidFill>
              </a:rPr>
              <a:t>غير</a:t>
            </a:r>
            <a:r>
              <a:rPr lang="ar-EG" sz="3200" b="1" dirty="0">
                <a:solidFill>
                  <a:srgbClr val="3333CC"/>
                </a:solidFill>
              </a:rPr>
              <a:t> </a:t>
            </a:r>
            <a:r>
              <a:rPr lang="ar-SA" sz="3200" b="1" dirty="0">
                <a:solidFill>
                  <a:srgbClr val="3333CC"/>
                </a:solidFill>
              </a:rPr>
              <a:t>لونه ورائحته.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1857356" y="4000504"/>
            <a:ext cx="6692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rgbClr val="3333CC"/>
                </a:solidFill>
              </a:rPr>
              <a:t>إناء به ماء، سقط</a:t>
            </a:r>
            <a:r>
              <a:rPr lang="ar-EG" sz="3200" b="1" dirty="0">
                <a:solidFill>
                  <a:srgbClr val="3333CC"/>
                </a:solidFill>
              </a:rPr>
              <a:t>ت </a:t>
            </a:r>
            <a:r>
              <a:rPr lang="ar-SA" sz="3200" b="1" dirty="0">
                <a:solidFill>
                  <a:srgbClr val="3333CC"/>
                </a:solidFill>
              </a:rPr>
              <a:t>فيه دماء جرح فغير</a:t>
            </a:r>
            <a:r>
              <a:rPr lang="ar-EG" sz="3200" b="1" dirty="0">
                <a:solidFill>
                  <a:srgbClr val="3333CC"/>
                </a:solidFill>
              </a:rPr>
              <a:t>ت</a:t>
            </a:r>
            <a:r>
              <a:rPr lang="ar-SA" sz="3200" b="1" dirty="0">
                <a:solidFill>
                  <a:srgbClr val="3333CC"/>
                </a:solidFill>
              </a:rPr>
              <a:t> لونه.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pic>
        <p:nvPicPr>
          <p:cNvPr id="16" name="صورة 15" descr="120402152749lqfM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082" y="0"/>
            <a:ext cx="1143000" cy="1428750"/>
          </a:xfrm>
          <a:prstGeom prst="rect">
            <a:avLst/>
          </a:prstGeom>
        </p:spPr>
      </p:pic>
      <p:sp>
        <p:nvSpPr>
          <p:cNvPr id="17" name="عنصر نائب لرقم الشريحة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17</a:t>
            </a:r>
            <a:endParaRPr lang="ar-SA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5715008" y="500042"/>
            <a:ext cx="2928958" cy="52322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تجنب تلويث الماء :</a:t>
            </a:r>
            <a:endParaRPr lang="ar-S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1214414" y="1142984"/>
            <a:ext cx="75057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>
              <a:defRPr/>
            </a:pPr>
            <a:r>
              <a:rPr lang="ar-SA" sz="3600" b="1" dirty="0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جاءت الشريعة الإسلامية بالنظافة , </a:t>
            </a:r>
            <a:r>
              <a:rPr lang="ar-SA" sz="3600" b="1" dirty="0" err="1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و</a:t>
            </a:r>
            <a:r>
              <a:rPr lang="ar-SA" sz="3600" b="1" dirty="0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 البعد عن الأوساخ </a:t>
            </a:r>
            <a:r>
              <a:rPr lang="ar-SA" sz="3600" b="1" dirty="0" err="1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و</a:t>
            </a:r>
            <a:r>
              <a:rPr lang="ar-SA" sz="3600" b="1" dirty="0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 الأقذار , </a:t>
            </a:r>
            <a:r>
              <a:rPr lang="ar-SA" sz="3600" b="1" dirty="0" err="1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و</a:t>
            </a:r>
            <a:r>
              <a:rPr lang="ar-SA" sz="3600" b="1" dirty="0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 لذا نهى النبي صلى الله عليه </a:t>
            </a:r>
            <a:r>
              <a:rPr lang="ar-SA" sz="3600" b="1" dirty="0" err="1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و</a:t>
            </a:r>
            <a:r>
              <a:rPr lang="ar-SA" sz="3600" b="1" dirty="0" smtClean="0">
                <a:solidFill>
                  <a:srgbClr val="3333CC"/>
                </a:solidFill>
                <a:latin typeface="Calibri" pitchFamily="34" charset="0"/>
                <a:cs typeface="+mj-cs"/>
              </a:rPr>
              <a:t> سلم عن إفساد الماء الراكد بالتبول فيه .</a:t>
            </a:r>
          </a:p>
          <a:p>
            <a:pPr algn="ctr" rtl="1">
              <a:defRPr/>
            </a:pPr>
            <a:endParaRPr lang="ar-SA" sz="3600" b="1" dirty="0" smtClean="0">
              <a:solidFill>
                <a:schemeClr val="accent2"/>
              </a:solidFill>
              <a:latin typeface="Calibri" pitchFamily="34" charset="0"/>
              <a:cs typeface="+mj-cs"/>
            </a:endParaRPr>
          </a:p>
          <a:p>
            <a:pPr algn="ctr" rtl="1">
              <a:defRPr/>
            </a:pPr>
            <a:r>
              <a:rPr lang="ar-SA" sz="3600" b="1" dirty="0" smtClean="0">
                <a:latin typeface="Calibri" pitchFamily="34" charset="0"/>
                <a:cs typeface="+mj-cs"/>
              </a:rPr>
              <a:t>عن </a:t>
            </a:r>
            <a:r>
              <a:rPr lang="ar-SA" sz="3600" b="1" dirty="0">
                <a:latin typeface="Calibri" pitchFamily="34" charset="0"/>
                <a:cs typeface="+mj-cs"/>
              </a:rPr>
              <a:t>أبي هريرة رضي الله عنه قال: قال رسول الله صل</a:t>
            </a:r>
            <a:r>
              <a:rPr lang="ar-EG" sz="3600" b="1" dirty="0">
                <a:latin typeface="Calibri" pitchFamily="34" charset="0"/>
                <a:cs typeface="+mj-cs"/>
              </a:rPr>
              <a:t>ى</a:t>
            </a:r>
            <a:r>
              <a:rPr lang="ar-SA" sz="3600" b="1" dirty="0">
                <a:latin typeface="Calibri" pitchFamily="34" charset="0"/>
                <a:cs typeface="+mj-cs"/>
              </a:rPr>
              <a:t> الله عليه وسلم</a:t>
            </a:r>
            <a:r>
              <a:rPr lang="ar-SA" sz="3600" b="1" dirty="0">
                <a:latin typeface="Calibri" pitchFamily="34" charset="0"/>
                <a:cs typeface="+mj-cs"/>
                <a:sym typeface="Wingdings" pitchFamily="2" charset="2"/>
              </a:rPr>
              <a:t>: </a:t>
            </a:r>
            <a:r>
              <a:rPr lang="ar-EG" sz="3600" b="1" dirty="0">
                <a:latin typeface="Calibri" pitchFamily="34" charset="0"/>
                <a:cs typeface="+mj-cs"/>
                <a:sym typeface="Wingdings" pitchFamily="2" charset="2"/>
              </a:rPr>
              <a:t>(</a:t>
            </a:r>
            <a:r>
              <a:rPr lang="ar-SA" sz="3600" b="1" dirty="0">
                <a:solidFill>
                  <a:srgbClr val="C00000"/>
                </a:solidFill>
                <a:latin typeface="Calibri" pitchFamily="34" charset="0"/>
                <a:cs typeface="+mj-cs"/>
                <a:sym typeface="Wingdings" pitchFamily="2" charset="2"/>
              </a:rPr>
              <a:t>لا </a:t>
            </a:r>
            <a:r>
              <a:rPr lang="ar-SA" sz="3600" b="1" dirty="0" err="1">
                <a:solidFill>
                  <a:srgbClr val="C00000"/>
                </a:solidFill>
                <a:latin typeface="Calibri" pitchFamily="34" charset="0"/>
                <a:cs typeface="+mj-cs"/>
                <a:sym typeface="Wingdings" pitchFamily="2" charset="2"/>
              </a:rPr>
              <a:t>يبولَنَ</a:t>
            </a:r>
            <a:r>
              <a:rPr lang="ar-SA" sz="3600" b="1" dirty="0">
                <a:solidFill>
                  <a:srgbClr val="C00000"/>
                </a:solidFill>
                <a:latin typeface="Calibri" pitchFamily="34" charset="0"/>
                <a:cs typeface="+mj-cs"/>
                <a:sym typeface="Wingdings" pitchFamily="2" charset="2"/>
              </a:rPr>
              <a:t> أحَدكم في الماءِ الدائمِ الذي لا يجري، ثم يغتسل فيهِ</a:t>
            </a:r>
            <a:r>
              <a:rPr lang="ar-SA" sz="3600" b="1" dirty="0">
                <a:latin typeface="Calibri" pitchFamily="34" charset="0"/>
                <a:cs typeface="+mj-cs"/>
                <a:sym typeface="Wingdings" pitchFamily="2" charset="2"/>
              </a:rPr>
              <a:t>)</a:t>
            </a:r>
            <a:endParaRPr lang="ar-SA" sz="3600" b="1" dirty="0">
              <a:latin typeface="Calibri" pitchFamily="34" charset="0"/>
              <a:cs typeface="+mj-cs"/>
            </a:endParaRPr>
          </a:p>
        </p:txBody>
      </p:sp>
      <p:pic>
        <p:nvPicPr>
          <p:cNvPr id="7" name="صورة 6" descr="120402152749lqfM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58" y="214290"/>
            <a:ext cx="1143000" cy="1428750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et-4-2010-ibus4p5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52" cy="6858000"/>
          </a:xfrm>
          <a:prstGeom prst="rect">
            <a:avLst/>
          </a:prstGeom>
        </p:spPr>
      </p:pic>
      <p:pic>
        <p:nvPicPr>
          <p:cNvPr id="11" name="صورة 10" descr="bdd2c8f8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09625" cy="2457450"/>
          </a:xfrm>
          <a:prstGeom prst="rect">
            <a:avLst/>
          </a:prstGeom>
        </p:spPr>
      </p:pic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1243002" y="1357298"/>
            <a:ext cx="79009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C00000"/>
                </a:solidFill>
              </a:rPr>
              <a:t>أنا أفهم معنى الماء الراكد , </a:t>
            </a:r>
            <a:r>
              <a:rPr lang="ar-SA" sz="3600" b="1" dirty="0" err="1" smtClean="0">
                <a:solidFill>
                  <a:srgbClr val="C00000"/>
                </a:solidFill>
              </a:rPr>
              <a:t>و</a:t>
            </a:r>
            <a:r>
              <a:rPr lang="ar-SA" sz="3600" b="1" dirty="0" smtClean="0">
                <a:solidFill>
                  <a:srgbClr val="C00000"/>
                </a:solidFill>
              </a:rPr>
              <a:t> أذكر أمثلته 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1-ماء المسابح في الاستراحات.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2-.........................................................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3600" b="1" dirty="0" smtClean="0"/>
              <a:t>3-.........................................................</a:t>
            </a:r>
          </a:p>
          <a:p>
            <a:pPr algn="r" rtl="1"/>
            <a:endParaRPr lang="en-US" sz="3600" b="1" dirty="0"/>
          </a:p>
        </p:txBody>
      </p:sp>
      <p:pic>
        <p:nvPicPr>
          <p:cNvPr id="8" name="صورة 7" descr="212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425" y="0"/>
            <a:ext cx="3076575" cy="12477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6500826" y="14285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endParaRPr lang="ar-SA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285852" y="0"/>
            <a:ext cx="2928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17</a:t>
            </a:r>
            <a:endParaRPr lang="ar-SA" dirty="0"/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6879624" y="3429000"/>
            <a:ext cx="18357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3333CC"/>
                </a:solidFill>
              </a:rPr>
              <a:t>مياه السدود.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6929454" y="4572008"/>
            <a:ext cx="16305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3333CC"/>
                </a:solidFill>
              </a:rPr>
              <a:t>مياه الآبار.</a:t>
            </a:r>
            <a:endParaRPr lang="en-US" sz="3200" b="1" dirty="0">
              <a:solidFill>
                <a:srgbClr val="3333CC"/>
              </a:solidFill>
            </a:endParaRPr>
          </a:p>
        </p:txBody>
      </p:sp>
      <p:pic>
        <p:nvPicPr>
          <p:cNvPr id="16" name="Picture 26" descr="2583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0263" y="2133600"/>
            <a:ext cx="1553937" cy="1039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7" descr="1111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4914" y="3200400"/>
            <a:ext cx="1649286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9700" y="4419600"/>
            <a:ext cx="1866900" cy="134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صورة 18" descr="120402152749lqfM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0958" y="0"/>
            <a:ext cx="1143000" cy="1428750"/>
          </a:xfrm>
          <a:prstGeom prst="rect">
            <a:avLst/>
          </a:prstGeom>
        </p:spPr>
      </p:pic>
      <p:sp>
        <p:nvSpPr>
          <p:cNvPr id="20" name="عنصر نائب لرقم الشريحة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511</Words>
  <PresentationFormat>عرض على الشاشة (3:4)‏</PresentationFormat>
  <Paragraphs>104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14</cp:revision>
  <dcterms:created xsi:type="dcterms:W3CDTF">2014-08-05T08:55:46Z</dcterms:created>
  <dcterms:modified xsi:type="dcterms:W3CDTF">2014-08-30T05:30:13Z</dcterms:modified>
</cp:coreProperties>
</file>