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  <p:sldMasterId id="2147483672" r:id="rId2"/>
    <p:sldMasterId id="2147483684" r:id="rId3"/>
    <p:sldMasterId id="2147483696" r:id="rId4"/>
  </p:sldMasterIdLst>
  <p:notesMasterIdLst>
    <p:notesMasterId r:id="rId18"/>
  </p:notesMasterIdLst>
  <p:sldIdLst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99"/>
    <a:srgbClr val="990000"/>
    <a:srgbClr val="006600"/>
    <a:srgbClr val="660066"/>
    <a:srgbClr val="FF0066"/>
    <a:srgbClr val="666633"/>
    <a:srgbClr val="0066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نمط فاتح 1 - تمييز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DBED569-4797-4DF1-A0F4-6AAB3CD982D8}" styleName="نمط فاتح 3 - تمييز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46" d="100"/>
          <a:sy n="46" d="100"/>
        </p:scale>
        <p:origin x="-864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30F37DFF-89E6-42ED-9027-88AF2C403771}" type="datetimeFigureOut">
              <a:rPr lang="ar-SA" smtClean="0"/>
              <a:pPr/>
              <a:t>19/04/33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0A073444-3761-48F8-A261-8EB27020A0C3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13761C-93B8-420B-9522-CF25A7EE941D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B8E60A-E9E2-4708-975D-758AFFB3C6F6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E63464-F4B7-413B-8C68-0F1C5D024442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5B20D4-3158-4673-B038-89ABA3E261B0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20359E-5705-4D3A-A455-7C163AB9E5D1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09CCA3-C264-41B6-913B-E894F7F42782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815C12-6679-40BE-A8C4-6F1AF210630D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F8CD4B-D726-4597-9F84-B931FBA54F6D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A9F25F-DC09-4158-80EE-CBEFA5B2B387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4F69E8-06A8-4C24-8138-521459F1BDC8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B61DCF-2E5B-460D-AF6F-E835271614FA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cs typeface="SKR HEAD1 Outlined" pitchFamily="2" charset="-78"/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cs typeface="SKR HEAD1" pitchFamily="2" charset="-78"/>
              </a:defRPr>
            </a:lvl1pPr>
            <a:lvl2pPr>
              <a:defRPr>
                <a:cs typeface="SKR HEAD1" pitchFamily="2" charset="-78"/>
              </a:defRPr>
            </a:lvl2pPr>
            <a:lvl3pPr>
              <a:defRPr>
                <a:cs typeface="SKR HEAD1" pitchFamily="2" charset="-78"/>
              </a:defRPr>
            </a:lvl3pPr>
            <a:lvl4pPr>
              <a:defRPr>
                <a:cs typeface="SKR HEAD1" pitchFamily="2" charset="-78"/>
              </a:defRPr>
            </a:lvl4pPr>
            <a:lvl5pPr>
              <a:defRPr>
                <a:cs typeface="SKR HEAD1" pitchFamily="2" charset="-78"/>
              </a:defRPr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A916C8-9B00-40A0-8ED8-91F8C5571BA9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r-SA" noProof="0" smtClean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6C8F15-B788-4099-80ED-4BAF8FED3FC1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210914-124D-4CDF-82E4-E969152C74CD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6D421F-2ABB-4312-BD99-89469D0B9EE5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cs typeface="SKR HEAD1 Outlined" pitchFamily="2" charset="-78"/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0E59F9-8FBC-424F-95F1-C75B3FE2E813}" type="datetimeFigureOut">
              <a:rPr lang="ar-SA"/>
              <a:pPr>
                <a:defRPr/>
              </a:pPr>
              <a:t>19/04/33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3738D0-CC4A-445D-AF79-49A19B3A8460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43C806-326F-4129-A411-1A911EBDFA1B}" type="datetimeFigureOut">
              <a:rPr lang="ar-SA"/>
              <a:pPr>
                <a:defRPr/>
              </a:pPr>
              <a:t>19/04/33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0D5713-FA49-4688-8255-DFF5DB6B6A99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16A436-2C11-4D2C-A2DD-955C04813078}" type="datetimeFigureOut">
              <a:rPr lang="ar-SA"/>
              <a:pPr>
                <a:defRPr/>
              </a:pPr>
              <a:t>19/04/33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556C15-01A2-4DE2-B9A5-2C640CCA3367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C81E1C-0B6D-43DA-BE4C-85BD4C95E9F6}" type="datetimeFigureOut">
              <a:rPr lang="ar-SA"/>
              <a:pPr>
                <a:defRPr/>
              </a:pPr>
              <a:t>19/04/33</a:t>
            </a:fld>
            <a:endParaRPr lang="ar-SA"/>
          </a:p>
        </p:txBody>
      </p:sp>
      <p:sp>
        <p:nvSpPr>
          <p:cNvPr id="6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981521-F5AA-44DE-AAE5-E0AA10E3761E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9D94E9-86C3-4F13-92B0-2CC191F20899}" type="datetimeFigureOut">
              <a:rPr lang="ar-SA"/>
              <a:pPr>
                <a:defRPr/>
              </a:pPr>
              <a:t>19/04/33</a:t>
            </a:fld>
            <a:endParaRPr lang="ar-SA"/>
          </a:p>
        </p:txBody>
      </p:sp>
      <p:sp>
        <p:nvSpPr>
          <p:cNvPr id="8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9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DB0064-111D-4403-88E0-1912FC88A765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18B8A8-8FD1-41D8-B001-306126A8B7B7}" type="datetimeFigureOut">
              <a:rPr lang="ar-SA"/>
              <a:pPr>
                <a:defRPr/>
              </a:pPr>
              <a:t>19/04/33</a:t>
            </a:fld>
            <a:endParaRPr lang="ar-SA"/>
          </a:p>
        </p:txBody>
      </p:sp>
      <p:sp>
        <p:nvSpPr>
          <p:cNvPr id="4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5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0A4881-DE0A-479B-99A1-07478189704A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CFDA37-AF79-4B94-9039-1C22DA12D4B4}" type="datetimeFigureOut">
              <a:rPr lang="ar-SA"/>
              <a:pPr>
                <a:defRPr/>
              </a:pPr>
              <a:t>19/04/33</a:t>
            </a:fld>
            <a:endParaRPr lang="ar-SA"/>
          </a:p>
        </p:txBody>
      </p:sp>
      <p:sp>
        <p:nvSpPr>
          <p:cNvPr id="3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4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9E778-3167-4338-AB87-C430B3B8C988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431853-5B1A-41E2-A57E-538F1D11A27E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E702D5-4DD5-4027-93A6-BE69FAD1E16D}" type="datetimeFigureOut">
              <a:rPr lang="ar-SA"/>
              <a:pPr>
                <a:defRPr/>
              </a:pPr>
              <a:t>19/04/33</a:t>
            </a:fld>
            <a:endParaRPr lang="ar-SA"/>
          </a:p>
        </p:txBody>
      </p:sp>
      <p:sp>
        <p:nvSpPr>
          <p:cNvPr id="6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23089B-7E67-4F0C-87A3-B5231592AFFD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r-SA" noProof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4D522-F076-42AD-9BD6-F0BDC4436CEC}" type="datetimeFigureOut">
              <a:rPr lang="ar-SA"/>
              <a:pPr>
                <a:defRPr/>
              </a:pPr>
              <a:t>19/04/33</a:t>
            </a:fld>
            <a:endParaRPr lang="ar-SA"/>
          </a:p>
        </p:txBody>
      </p:sp>
      <p:sp>
        <p:nvSpPr>
          <p:cNvPr id="6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00925F-433F-409F-8AA7-D0AA75C1F255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890D8F-3B65-436C-B45E-0777D40ABC9D}" type="datetimeFigureOut">
              <a:rPr lang="ar-SA"/>
              <a:pPr>
                <a:defRPr/>
              </a:pPr>
              <a:t>19/04/33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958938-96D9-4A1C-85AA-039C7A6ECBF0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C3C055-A770-4624-99AD-8C921082F5E8}" type="datetimeFigureOut">
              <a:rPr lang="ar-SA"/>
              <a:pPr>
                <a:defRPr/>
              </a:pPr>
              <a:t>19/04/33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37BCE6-02A4-4E94-82EB-90D7FDBD9A70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cs typeface="SKR HEAD1 Outlined" pitchFamily="2" charset="-78"/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903F0F-C730-43E9-B261-BC70B72F9385}" type="datetimeFigureOut">
              <a:rPr lang="ar-SA"/>
              <a:pPr>
                <a:defRPr/>
              </a:pPr>
              <a:t>19/04/33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A1BFA8-81F9-4906-97E0-358A63A0ED73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230A57-B978-4E48-957F-93460DFB19FE}" type="datetimeFigureOut">
              <a:rPr lang="ar-SA"/>
              <a:pPr>
                <a:defRPr/>
              </a:pPr>
              <a:t>19/04/33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E3278C-F5F3-415A-91B7-7679BE33FC0E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8781E8-DFA8-4DB9-8402-890BB83E990B}" type="datetimeFigureOut">
              <a:rPr lang="ar-SA"/>
              <a:pPr>
                <a:defRPr/>
              </a:pPr>
              <a:t>19/04/33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9C28E0-A1B2-4361-A67D-18FA9D01CE95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521050-92C3-453C-B5B5-DDFAC9EC6789}" type="datetimeFigureOut">
              <a:rPr lang="ar-SA"/>
              <a:pPr>
                <a:defRPr/>
              </a:pPr>
              <a:t>19/04/33</a:t>
            </a:fld>
            <a:endParaRPr lang="ar-SA"/>
          </a:p>
        </p:txBody>
      </p:sp>
      <p:sp>
        <p:nvSpPr>
          <p:cNvPr id="6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1A2870-5FDD-45D7-8050-3AF1DA318B9D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73EB3D-C8BC-4156-90B6-879F5C2AA5E6}" type="datetimeFigureOut">
              <a:rPr lang="ar-SA"/>
              <a:pPr>
                <a:defRPr/>
              </a:pPr>
              <a:t>19/04/33</a:t>
            </a:fld>
            <a:endParaRPr lang="ar-SA"/>
          </a:p>
        </p:txBody>
      </p:sp>
      <p:sp>
        <p:nvSpPr>
          <p:cNvPr id="8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9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9DFF69-8EB6-424D-AF24-38909C0A7483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79C12C-C77A-43E6-A59F-6D1972205E3E}" type="datetimeFigureOut">
              <a:rPr lang="ar-SA"/>
              <a:pPr>
                <a:defRPr/>
              </a:pPr>
              <a:t>19/04/33</a:t>
            </a:fld>
            <a:endParaRPr lang="ar-SA"/>
          </a:p>
        </p:txBody>
      </p:sp>
      <p:sp>
        <p:nvSpPr>
          <p:cNvPr id="4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5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7AFAB2-B8A7-41A1-A140-8999B0C8B383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56D31D-0F8A-4BBA-B600-AD965970EA70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173F5D-F768-4392-BADB-4956625C2E1E}" type="datetimeFigureOut">
              <a:rPr lang="ar-SA"/>
              <a:pPr>
                <a:defRPr/>
              </a:pPr>
              <a:t>19/04/33</a:t>
            </a:fld>
            <a:endParaRPr lang="ar-SA"/>
          </a:p>
        </p:txBody>
      </p:sp>
      <p:sp>
        <p:nvSpPr>
          <p:cNvPr id="3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4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5BCD3B-B811-4E7F-9023-0B9ADEDAD948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D91C32-3684-4FA2-A062-8E5F54F90656}" type="datetimeFigureOut">
              <a:rPr lang="ar-SA"/>
              <a:pPr>
                <a:defRPr/>
              </a:pPr>
              <a:t>19/04/33</a:t>
            </a:fld>
            <a:endParaRPr lang="ar-SA"/>
          </a:p>
        </p:txBody>
      </p:sp>
      <p:sp>
        <p:nvSpPr>
          <p:cNvPr id="6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6A5B84-92DD-440A-BD2E-A3340402B428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r-SA" noProof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7AEC52-E828-4544-AE5F-235825F125E1}" type="datetimeFigureOut">
              <a:rPr lang="ar-SA"/>
              <a:pPr>
                <a:defRPr/>
              </a:pPr>
              <a:t>19/04/33</a:t>
            </a:fld>
            <a:endParaRPr lang="ar-SA"/>
          </a:p>
        </p:txBody>
      </p:sp>
      <p:sp>
        <p:nvSpPr>
          <p:cNvPr id="6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7188D2-1C68-4EBE-AA2D-DE6886F96F90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B4B2D9-46F3-4B0C-9E19-CEAA5FFEE1DB}" type="datetimeFigureOut">
              <a:rPr lang="ar-SA"/>
              <a:pPr>
                <a:defRPr/>
              </a:pPr>
              <a:t>19/04/33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493B5A-598B-4730-A579-11D395DAFA51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FA12E6-314A-44FA-B133-076B94B6A7FE}" type="datetimeFigureOut">
              <a:rPr lang="ar-SA"/>
              <a:pPr>
                <a:defRPr/>
              </a:pPr>
              <a:t>19/04/33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C6F63A-2D61-4B0B-AACC-83AB931C9DF4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A72687-91ED-4019-BC4B-7776C275E279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212D19-2123-4A9F-B02D-2088A54899C0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0F0A4E-9216-40E2-9093-CD04B7226FA9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80E165-62D0-4E1A-B63D-605F2EBADE9C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r-SA" noProof="0" smtClean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C2D051-3B9D-4A15-8F8F-D57B26650BE2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نمط العنوان الرئيسي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pPr>
              <a:defRPr/>
            </a:pPr>
            <a:fld id="{AAE99A7F-689A-4C7E-96DF-31BFF6AC3FF1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نمط العنوان الرئيسي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57225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0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675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pPr>
              <a:defRPr/>
            </a:pPr>
            <a:fld id="{4604A2D9-9E49-48F7-B464-CDB9C5157749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pitchFamily="34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pitchFamily="34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pitchFamily="34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pitchFamily="34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pitchFamily="34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pitchFamily="34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pitchFamily="34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عنصر نائب للعنوان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نمط العنوان الرئيسي</a:t>
            </a:r>
          </a:p>
        </p:txBody>
      </p:sp>
      <p:sp>
        <p:nvSpPr>
          <p:cNvPr id="3075" name="عنصر نائب للنص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75302E6-26F5-416A-97B7-63209E004DAC}" type="datetimeFigureOut">
              <a:rPr lang="ar-SA"/>
              <a:pPr>
                <a:defRPr/>
              </a:pPr>
              <a:t>19/04/33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FECA61F-457A-484A-A997-30815054FE21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SKR HEAD1 Outlined" pitchFamily="2" charset="-78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SKR HEAD1 Outlined" pitchFamily="2" charset="-78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SKR HEAD1 Outlined" pitchFamily="2" charset="-78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SKR HEAD1 Outlined" pitchFamily="2" charset="-78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SKR HEAD1 Outlined" pitchFamily="2" charset="-78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SKR HEAD1 Outlined" pitchFamily="2" charset="-78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SKR HEAD1 Outlined" pitchFamily="2" charset="-78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SKR HEAD1 Outlined" pitchFamily="2" charset="-78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SKR HEAD1 Outlined" pitchFamily="2" charset="-78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SKR HEAD1" pitchFamily="2" charset="-78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SKR HEAD1" pitchFamily="2" charset="-78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SKR HEAD1" pitchFamily="2" charset="-78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SKR HEAD1" pitchFamily="2" charset="-78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SKR HEAD1" pitchFamily="2" charset="-78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عنصر نائب للعنوان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نمط العنوان الرئيسي</a:t>
            </a:r>
          </a:p>
        </p:txBody>
      </p:sp>
      <p:sp>
        <p:nvSpPr>
          <p:cNvPr id="3075" name="عنصر نائب للنص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00D7F8F-FD8C-4BCB-8C81-8C5AE15FA564}" type="datetimeFigureOut">
              <a:rPr lang="ar-SA"/>
              <a:pPr>
                <a:defRPr/>
              </a:pPr>
              <a:t>19/04/33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BE651B9-CF93-452D-8B79-2B7BE895C401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SKR HEAD1 Outlined" pitchFamily="2" charset="-78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SKR HEAD1 Outlined" pitchFamily="2" charset="-78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SKR HEAD1 Outlined" pitchFamily="2" charset="-78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SKR HEAD1 Outlined" pitchFamily="2" charset="-78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SKR HEAD1 Outlined" pitchFamily="2" charset="-78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SKR HEAD1 Outlined" pitchFamily="2" charset="-78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SKR HEAD1 Outlined" pitchFamily="2" charset="-78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SKR HEAD1 Outlined" pitchFamily="2" charset="-78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SKR HEAD1 Outlined" pitchFamily="2" charset="-78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SKR HEAD1" pitchFamily="2" charset="-78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SKR HEAD1" pitchFamily="2" charset="-78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SKR HEAD1" pitchFamily="2" charset="-78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SKR HEAD1" pitchFamily="2" charset="-78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SKR HEAD1" pitchFamily="2" charset="-78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ar-SA" sz="8800" smtClean="0">
                <a:solidFill>
                  <a:schemeClr val="bg1"/>
                </a:solidFill>
              </a:rPr>
              <a:t>نشاط 1</a:t>
            </a:r>
          </a:p>
        </p:txBody>
      </p:sp>
      <p:sp>
        <p:nvSpPr>
          <p:cNvPr id="1536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defRPr/>
            </a:pPr>
            <a:r>
              <a:rPr lang="ar-SA" sz="5400" dirty="0" smtClean="0">
                <a:solidFill>
                  <a:schemeClr val="bg1"/>
                </a:solidFill>
              </a:rPr>
              <a:t>اقرأ سورة التوبة من 1– 18 واستخرج منها (حروف المد الثلاثة) مبينا حركته وحركة الحرف الذي قبله كما في الجدول الآتي : </a:t>
            </a:r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1536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</p:nvPr>
        </p:nvGraphicFramePr>
        <p:xfrm>
          <a:off x="457200" y="1071546"/>
          <a:ext cx="8229600" cy="5029200"/>
        </p:xfrm>
        <a:graphic>
          <a:graphicData uri="http://schemas.openxmlformats.org/drawingml/2006/table">
            <a:tbl>
              <a:tblPr rtl="1" firstRow="1" bandRow="1">
                <a:tableStyleId>{5FD0F851-EC5A-4D38-B0AD-8093EC10F338}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0" dirty="0" smtClean="0">
                          <a:solidFill>
                            <a:schemeClr val="tx2"/>
                          </a:solidFill>
                          <a:cs typeface="SKR HEAD1" pitchFamily="2" charset="-78"/>
                        </a:rPr>
                        <a:t>الكلمة</a:t>
                      </a:r>
                      <a:endParaRPr lang="ar-SA" sz="3600" b="0" dirty="0">
                        <a:solidFill>
                          <a:schemeClr val="tx2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0" dirty="0" smtClean="0">
                          <a:solidFill>
                            <a:schemeClr val="tx2"/>
                          </a:solidFill>
                          <a:cs typeface="SKR HEAD1" pitchFamily="2" charset="-78"/>
                        </a:rPr>
                        <a:t>حرف المد</a:t>
                      </a:r>
                      <a:endParaRPr lang="ar-SA" sz="3600" b="0" dirty="0">
                        <a:solidFill>
                          <a:schemeClr val="tx2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0" dirty="0" smtClean="0">
                          <a:solidFill>
                            <a:schemeClr val="tx2"/>
                          </a:solidFill>
                          <a:cs typeface="SKR HEAD1" pitchFamily="2" charset="-78"/>
                        </a:rPr>
                        <a:t>حركته</a:t>
                      </a:r>
                      <a:endParaRPr lang="ar-SA" sz="3600" b="0" dirty="0">
                        <a:solidFill>
                          <a:schemeClr val="tx2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0" dirty="0" smtClean="0">
                          <a:solidFill>
                            <a:schemeClr val="tx2"/>
                          </a:solidFill>
                          <a:cs typeface="SKR HEAD1" pitchFamily="2" charset="-78"/>
                        </a:rPr>
                        <a:t>الحرف الذي قبله</a:t>
                      </a:r>
                      <a:endParaRPr lang="ar-SA" sz="3600" b="0" dirty="0">
                        <a:solidFill>
                          <a:schemeClr val="tx2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0" dirty="0" smtClean="0">
                          <a:solidFill>
                            <a:schemeClr val="tx2"/>
                          </a:solidFill>
                          <a:cs typeface="SKR HEAD1" pitchFamily="2" charset="-78"/>
                        </a:rPr>
                        <a:t>حركته</a:t>
                      </a:r>
                      <a:endParaRPr lang="ar-SA" sz="3600" b="0" dirty="0">
                        <a:solidFill>
                          <a:schemeClr val="tx2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0" dirty="0" smtClean="0">
                          <a:solidFill>
                            <a:srgbClr val="006600"/>
                          </a:solidFill>
                          <a:cs typeface="SKR HEAD1" pitchFamily="2" charset="-78"/>
                        </a:rPr>
                        <a:t>براءة</a:t>
                      </a:r>
                      <a:endParaRPr lang="ar-SA" sz="3600" b="0" dirty="0">
                        <a:solidFill>
                          <a:srgbClr val="0066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0" dirty="0" smtClean="0">
                          <a:solidFill>
                            <a:srgbClr val="006600"/>
                          </a:solidFill>
                          <a:cs typeface="SKR HEAD1" pitchFamily="2" charset="-78"/>
                        </a:rPr>
                        <a:t>ا</a:t>
                      </a:r>
                      <a:endParaRPr lang="ar-SA" sz="3600" b="0" dirty="0">
                        <a:solidFill>
                          <a:srgbClr val="0066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0" dirty="0" smtClean="0">
                          <a:solidFill>
                            <a:srgbClr val="006600"/>
                          </a:solidFill>
                          <a:cs typeface="SKR HEAD1" pitchFamily="2" charset="-78"/>
                        </a:rPr>
                        <a:t>سكون</a:t>
                      </a:r>
                      <a:endParaRPr lang="ar-SA" sz="3600" b="0" dirty="0">
                        <a:solidFill>
                          <a:srgbClr val="0066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0" dirty="0" smtClean="0">
                          <a:solidFill>
                            <a:srgbClr val="006600"/>
                          </a:solidFill>
                          <a:cs typeface="SKR HEAD1" pitchFamily="2" charset="-78"/>
                        </a:rPr>
                        <a:t>ر</a:t>
                      </a:r>
                      <a:endParaRPr lang="ar-SA" sz="3600" b="0" dirty="0">
                        <a:solidFill>
                          <a:srgbClr val="0066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0" dirty="0" smtClean="0">
                          <a:solidFill>
                            <a:srgbClr val="006600"/>
                          </a:solidFill>
                          <a:cs typeface="SKR HEAD1" pitchFamily="2" charset="-78"/>
                        </a:rPr>
                        <a:t>فتحة</a:t>
                      </a:r>
                      <a:endParaRPr lang="ar-SA" sz="3600" b="0" dirty="0">
                        <a:solidFill>
                          <a:srgbClr val="0066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0" dirty="0" smtClean="0">
                          <a:solidFill>
                            <a:srgbClr val="FF0066"/>
                          </a:solidFill>
                          <a:cs typeface="SKR HEAD1" pitchFamily="2" charset="-78"/>
                        </a:rPr>
                        <a:t>الله</a:t>
                      </a:r>
                      <a:endParaRPr lang="ar-SA" sz="3600" b="0" dirty="0">
                        <a:solidFill>
                          <a:srgbClr val="FF0066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0" dirty="0" smtClean="0">
                          <a:solidFill>
                            <a:srgbClr val="FF0066"/>
                          </a:solidFill>
                          <a:cs typeface="SKR HEAD1" pitchFamily="2" charset="-78"/>
                        </a:rPr>
                        <a:t>ا</a:t>
                      </a:r>
                      <a:endParaRPr lang="ar-SA" sz="3600" b="0" dirty="0">
                        <a:solidFill>
                          <a:srgbClr val="FF0066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0" dirty="0" smtClean="0">
                          <a:solidFill>
                            <a:srgbClr val="FF0066"/>
                          </a:solidFill>
                          <a:cs typeface="SKR HEAD1" pitchFamily="2" charset="-78"/>
                        </a:rPr>
                        <a:t>سكون</a:t>
                      </a:r>
                      <a:endParaRPr lang="ar-SA" sz="3600" b="0" dirty="0">
                        <a:solidFill>
                          <a:srgbClr val="FF0066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0" dirty="0" smtClean="0">
                          <a:solidFill>
                            <a:srgbClr val="FF0066"/>
                          </a:solidFill>
                          <a:cs typeface="SKR HEAD1" pitchFamily="2" charset="-78"/>
                        </a:rPr>
                        <a:t>ل</a:t>
                      </a:r>
                      <a:endParaRPr lang="ar-SA" sz="3600" b="0" dirty="0">
                        <a:solidFill>
                          <a:srgbClr val="FF0066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0" dirty="0" smtClean="0">
                          <a:solidFill>
                            <a:srgbClr val="FF0066"/>
                          </a:solidFill>
                          <a:cs typeface="SKR HEAD1" pitchFamily="2" charset="-78"/>
                        </a:rPr>
                        <a:t>فتحة</a:t>
                      </a:r>
                      <a:endParaRPr lang="ar-SA" sz="3600" b="0" dirty="0">
                        <a:solidFill>
                          <a:srgbClr val="FF0066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cs typeface="SKR HEAD1" pitchFamily="2" charset="-78"/>
                        </a:rPr>
                        <a:t>ورسوله</a:t>
                      </a:r>
                      <a:endParaRPr lang="ar-SA" sz="3600" b="0" dirty="0">
                        <a:solidFill>
                          <a:schemeClr val="accent6">
                            <a:lumMod val="75000"/>
                          </a:schemeClr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cs typeface="SKR HEAD1" pitchFamily="2" charset="-78"/>
                        </a:rPr>
                        <a:t>و</a:t>
                      </a:r>
                      <a:endParaRPr lang="ar-SA" sz="3600" b="0" dirty="0">
                        <a:solidFill>
                          <a:schemeClr val="accent6">
                            <a:lumMod val="75000"/>
                          </a:schemeClr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cs typeface="SKR HEAD1" pitchFamily="2" charset="-78"/>
                        </a:rPr>
                        <a:t>سكون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cs typeface="SKR HEAD1" pitchFamily="2" charset="-78"/>
                        </a:rPr>
                        <a:t>س</a:t>
                      </a:r>
                      <a:endParaRPr lang="ar-SA" sz="3600" b="0" dirty="0">
                        <a:solidFill>
                          <a:schemeClr val="accent6">
                            <a:lumMod val="75000"/>
                          </a:schemeClr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cs typeface="SKR HEAD1" pitchFamily="2" charset="-78"/>
                        </a:rPr>
                        <a:t>ضمة</a:t>
                      </a:r>
                      <a:endParaRPr lang="ar-SA" sz="3600" b="0" dirty="0">
                        <a:solidFill>
                          <a:schemeClr val="accent6">
                            <a:lumMod val="75000"/>
                          </a:schemeClr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0" dirty="0" smtClean="0">
                          <a:solidFill>
                            <a:srgbClr val="006600"/>
                          </a:solidFill>
                          <a:cs typeface="SKR HEAD1" pitchFamily="2" charset="-78"/>
                        </a:rPr>
                        <a:t>إلى </a:t>
                      </a:r>
                      <a:endParaRPr lang="ar-SA" sz="3600" b="0" dirty="0">
                        <a:solidFill>
                          <a:srgbClr val="0066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0" dirty="0" smtClean="0">
                          <a:solidFill>
                            <a:srgbClr val="006600"/>
                          </a:solidFill>
                          <a:cs typeface="SKR HEAD1" pitchFamily="2" charset="-78"/>
                        </a:rPr>
                        <a:t>ا</a:t>
                      </a:r>
                      <a:endParaRPr lang="ar-SA" sz="3600" b="0" dirty="0">
                        <a:solidFill>
                          <a:srgbClr val="0066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0" dirty="0" smtClean="0">
                          <a:solidFill>
                            <a:srgbClr val="006600"/>
                          </a:solidFill>
                          <a:cs typeface="SKR HEAD1" pitchFamily="2" charset="-78"/>
                        </a:rPr>
                        <a:t>سكون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0" dirty="0" smtClean="0">
                          <a:solidFill>
                            <a:srgbClr val="006600"/>
                          </a:solidFill>
                          <a:cs typeface="SKR HEAD1" pitchFamily="2" charset="-78"/>
                        </a:rPr>
                        <a:t>ل</a:t>
                      </a:r>
                      <a:endParaRPr lang="ar-SA" sz="3600" b="0" dirty="0">
                        <a:solidFill>
                          <a:srgbClr val="0066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0" dirty="0" smtClean="0">
                          <a:solidFill>
                            <a:srgbClr val="006600"/>
                          </a:solidFill>
                          <a:cs typeface="SKR HEAD1" pitchFamily="2" charset="-78"/>
                        </a:rPr>
                        <a:t>فتحة</a:t>
                      </a:r>
                      <a:endParaRPr lang="ar-SA" sz="3600" b="0" dirty="0">
                        <a:solidFill>
                          <a:srgbClr val="0066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0" dirty="0" smtClean="0">
                          <a:solidFill>
                            <a:srgbClr val="FF0000"/>
                          </a:solidFill>
                          <a:cs typeface="SKR HEAD1" pitchFamily="2" charset="-78"/>
                        </a:rPr>
                        <a:t>الذين</a:t>
                      </a:r>
                      <a:endParaRPr lang="ar-SA" sz="3600" b="0" dirty="0">
                        <a:solidFill>
                          <a:srgbClr val="FF00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0" dirty="0" smtClean="0">
                          <a:solidFill>
                            <a:srgbClr val="FF0000"/>
                          </a:solidFill>
                          <a:cs typeface="SKR HEAD1" pitchFamily="2" charset="-78"/>
                        </a:rPr>
                        <a:t>ي</a:t>
                      </a:r>
                      <a:endParaRPr lang="ar-SA" sz="3600" b="0" dirty="0">
                        <a:solidFill>
                          <a:srgbClr val="FF00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0" dirty="0" smtClean="0">
                          <a:solidFill>
                            <a:srgbClr val="FF0000"/>
                          </a:solidFill>
                          <a:cs typeface="SKR HEAD1" pitchFamily="2" charset="-78"/>
                        </a:rPr>
                        <a:t>سكون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0" dirty="0" smtClean="0">
                          <a:solidFill>
                            <a:srgbClr val="FF0000"/>
                          </a:solidFill>
                          <a:cs typeface="SKR HEAD1" pitchFamily="2" charset="-78"/>
                        </a:rPr>
                        <a:t>ذ</a:t>
                      </a:r>
                      <a:endParaRPr lang="ar-SA" sz="3600" b="0" dirty="0">
                        <a:solidFill>
                          <a:srgbClr val="FF00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0" dirty="0" smtClean="0">
                          <a:solidFill>
                            <a:srgbClr val="FF0000"/>
                          </a:solidFill>
                          <a:cs typeface="SKR HEAD1" pitchFamily="2" charset="-78"/>
                        </a:rPr>
                        <a:t>كسرة</a:t>
                      </a:r>
                      <a:endParaRPr lang="ar-SA" sz="3600" b="0" dirty="0">
                        <a:solidFill>
                          <a:srgbClr val="FF00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cs typeface="SKR HEAD1" pitchFamily="2" charset="-78"/>
                        </a:rPr>
                        <a:t>عاهدتم</a:t>
                      </a:r>
                      <a:endParaRPr lang="ar-SA" sz="3600" b="0" dirty="0">
                        <a:solidFill>
                          <a:schemeClr val="accent6">
                            <a:lumMod val="75000"/>
                          </a:schemeClr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cs typeface="SKR HEAD1" pitchFamily="2" charset="-78"/>
                        </a:rPr>
                        <a:t>ا</a:t>
                      </a:r>
                      <a:endParaRPr lang="ar-SA" sz="3600" b="0" dirty="0">
                        <a:solidFill>
                          <a:schemeClr val="accent6">
                            <a:lumMod val="75000"/>
                          </a:schemeClr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600" b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cs typeface="SKR HEAD1" pitchFamily="2" charset="-78"/>
                        </a:rPr>
                        <a:t>سكون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cs typeface="SKR HEAD1" pitchFamily="2" charset="-78"/>
                        </a:rPr>
                        <a:t>ع</a:t>
                      </a:r>
                      <a:endParaRPr lang="ar-SA" sz="3600" b="0" dirty="0">
                        <a:solidFill>
                          <a:schemeClr val="accent6">
                            <a:lumMod val="75000"/>
                          </a:schemeClr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600" b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cs typeface="SKR HEAD1" pitchFamily="2" charset="-78"/>
                        </a:rPr>
                        <a:t>فتحة</a:t>
                      </a:r>
                      <a:endParaRPr lang="ar-SA" sz="3600" b="0" dirty="0">
                        <a:solidFill>
                          <a:schemeClr val="accent6">
                            <a:lumMod val="75000"/>
                          </a:schemeClr>
                        </a:solidFill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مستطيل 4"/>
          <p:cNvSpPr/>
          <p:nvPr/>
        </p:nvSpPr>
        <p:spPr>
          <a:xfrm>
            <a:off x="5500694" y="2357430"/>
            <a:ext cx="1414466" cy="50006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ستطيل 5"/>
          <p:cNvSpPr/>
          <p:nvPr/>
        </p:nvSpPr>
        <p:spPr>
          <a:xfrm>
            <a:off x="3857620" y="2357430"/>
            <a:ext cx="1414466" cy="50006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ستطيل 6"/>
          <p:cNvSpPr/>
          <p:nvPr/>
        </p:nvSpPr>
        <p:spPr>
          <a:xfrm>
            <a:off x="2214546" y="2357430"/>
            <a:ext cx="1414466" cy="50006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ستطيل 7"/>
          <p:cNvSpPr/>
          <p:nvPr/>
        </p:nvSpPr>
        <p:spPr>
          <a:xfrm>
            <a:off x="571472" y="2357430"/>
            <a:ext cx="1414466" cy="50006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ستطيل 8"/>
          <p:cNvSpPr/>
          <p:nvPr/>
        </p:nvSpPr>
        <p:spPr>
          <a:xfrm>
            <a:off x="5500694" y="3000372"/>
            <a:ext cx="1414466" cy="50006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مستطيل 9"/>
          <p:cNvSpPr/>
          <p:nvPr/>
        </p:nvSpPr>
        <p:spPr>
          <a:xfrm>
            <a:off x="3857620" y="3000372"/>
            <a:ext cx="1414466" cy="50006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ستطيل 10"/>
          <p:cNvSpPr/>
          <p:nvPr/>
        </p:nvSpPr>
        <p:spPr>
          <a:xfrm>
            <a:off x="2214546" y="3000372"/>
            <a:ext cx="1414466" cy="50006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2" name="مستطيل 11"/>
          <p:cNvSpPr/>
          <p:nvPr/>
        </p:nvSpPr>
        <p:spPr>
          <a:xfrm>
            <a:off x="571472" y="2928934"/>
            <a:ext cx="1414466" cy="50006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3" name="مستطيل 12"/>
          <p:cNvSpPr/>
          <p:nvPr/>
        </p:nvSpPr>
        <p:spPr>
          <a:xfrm>
            <a:off x="5500694" y="3571876"/>
            <a:ext cx="1414466" cy="50006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مستطيل 13"/>
          <p:cNvSpPr/>
          <p:nvPr/>
        </p:nvSpPr>
        <p:spPr>
          <a:xfrm>
            <a:off x="3857620" y="3643314"/>
            <a:ext cx="1414466" cy="50006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مستطيل 14"/>
          <p:cNvSpPr/>
          <p:nvPr/>
        </p:nvSpPr>
        <p:spPr>
          <a:xfrm>
            <a:off x="2214546" y="3643314"/>
            <a:ext cx="1414466" cy="50006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6" name="مستطيل 15"/>
          <p:cNvSpPr/>
          <p:nvPr/>
        </p:nvSpPr>
        <p:spPr>
          <a:xfrm>
            <a:off x="571472" y="3643314"/>
            <a:ext cx="1414466" cy="50006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7" name="مستطيل 16"/>
          <p:cNvSpPr/>
          <p:nvPr/>
        </p:nvSpPr>
        <p:spPr>
          <a:xfrm>
            <a:off x="5500694" y="4286256"/>
            <a:ext cx="1414466" cy="50006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8" name="مستطيل 17"/>
          <p:cNvSpPr/>
          <p:nvPr/>
        </p:nvSpPr>
        <p:spPr>
          <a:xfrm>
            <a:off x="3857620" y="4286256"/>
            <a:ext cx="1414466" cy="50006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9" name="مستطيل 18"/>
          <p:cNvSpPr/>
          <p:nvPr/>
        </p:nvSpPr>
        <p:spPr>
          <a:xfrm>
            <a:off x="2214546" y="4286256"/>
            <a:ext cx="1414466" cy="50006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ستطيل 19"/>
          <p:cNvSpPr/>
          <p:nvPr/>
        </p:nvSpPr>
        <p:spPr>
          <a:xfrm>
            <a:off x="571472" y="4286256"/>
            <a:ext cx="1414466" cy="50006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1" name="مستطيل 20"/>
          <p:cNvSpPr/>
          <p:nvPr/>
        </p:nvSpPr>
        <p:spPr>
          <a:xfrm>
            <a:off x="5500694" y="4929198"/>
            <a:ext cx="1414466" cy="50006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مستطيل 21"/>
          <p:cNvSpPr/>
          <p:nvPr/>
        </p:nvSpPr>
        <p:spPr>
          <a:xfrm>
            <a:off x="3929058" y="4929198"/>
            <a:ext cx="1414466" cy="50006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3" name="مستطيل 22"/>
          <p:cNvSpPr/>
          <p:nvPr/>
        </p:nvSpPr>
        <p:spPr>
          <a:xfrm>
            <a:off x="2285984" y="4929198"/>
            <a:ext cx="1414466" cy="50006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ستطيل 23"/>
          <p:cNvSpPr/>
          <p:nvPr/>
        </p:nvSpPr>
        <p:spPr>
          <a:xfrm>
            <a:off x="642910" y="4857760"/>
            <a:ext cx="1414466" cy="50006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5" name="مستطيل 24"/>
          <p:cNvSpPr/>
          <p:nvPr/>
        </p:nvSpPr>
        <p:spPr>
          <a:xfrm>
            <a:off x="5514988" y="5500702"/>
            <a:ext cx="1414466" cy="50006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6" name="مستطيل 25"/>
          <p:cNvSpPr/>
          <p:nvPr/>
        </p:nvSpPr>
        <p:spPr>
          <a:xfrm>
            <a:off x="3857620" y="5572140"/>
            <a:ext cx="1414466" cy="50006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7" name="مستطيل 26"/>
          <p:cNvSpPr/>
          <p:nvPr/>
        </p:nvSpPr>
        <p:spPr>
          <a:xfrm>
            <a:off x="2285984" y="5500702"/>
            <a:ext cx="1414466" cy="50006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8" name="مستطيل 27"/>
          <p:cNvSpPr/>
          <p:nvPr/>
        </p:nvSpPr>
        <p:spPr>
          <a:xfrm>
            <a:off x="571472" y="5572140"/>
            <a:ext cx="1414466" cy="50006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ar-SA" sz="8800" dirty="0" smtClean="0">
                <a:solidFill>
                  <a:schemeClr val="bg1"/>
                </a:solidFill>
              </a:rPr>
              <a:t>نشاط </a:t>
            </a:r>
            <a:r>
              <a:rPr lang="ar-SA" sz="8800" dirty="0" smtClean="0">
                <a:solidFill>
                  <a:schemeClr val="bg1"/>
                </a:solidFill>
              </a:rPr>
              <a:t>2</a:t>
            </a:r>
            <a:endParaRPr lang="ar-SA" sz="8800" dirty="0" smtClean="0">
              <a:solidFill>
                <a:schemeClr val="bg1"/>
              </a:solidFill>
            </a:endParaRPr>
          </a:p>
        </p:txBody>
      </p:sp>
      <p:sp>
        <p:nvSpPr>
          <p:cNvPr id="1536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defRPr/>
            </a:pPr>
            <a:r>
              <a:rPr lang="ar-SA" sz="5400" dirty="0" smtClean="0">
                <a:solidFill>
                  <a:schemeClr val="bg1"/>
                </a:solidFill>
              </a:rPr>
              <a:t>ضع رقم الكلمة في القائمة (أ) </a:t>
            </a:r>
            <a:r>
              <a:rPr lang="ar-SA" sz="5400" dirty="0" err="1" smtClean="0">
                <a:solidFill>
                  <a:schemeClr val="bg1"/>
                </a:solidFill>
              </a:rPr>
              <a:t>أمام</a:t>
            </a:r>
            <a:r>
              <a:rPr lang="ar-SA" sz="5400" dirty="0" smtClean="0">
                <a:solidFill>
                  <a:schemeClr val="bg1"/>
                </a:solidFill>
              </a:rPr>
              <a:t> العبارة المناسبة في القائمة (ب) . </a:t>
            </a:r>
            <a:endParaRPr lang="ar-SA" sz="54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1536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1"/>
          <p:cNvGraphicFramePr>
            <a:graphicFrameLocks noGrp="1"/>
          </p:cNvGraphicFramePr>
          <p:nvPr/>
        </p:nvGraphicFramePr>
        <p:xfrm>
          <a:off x="714348" y="1071546"/>
          <a:ext cx="7786744" cy="4907280"/>
        </p:xfrm>
        <a:graphic>
          <a:graphicData uri="http://schemas.openxmlformats.org/drawingml/2006/table">
            <a:tbl>
              <a:tblPr rtl="1" firstRow="1" bandRow="1">
                <a:tableStyleId>{BDBED569-4797-4DF1-A0F4-6AAB3CD982D8}</a:tableStyleId>
              </a:tblPr>
              <a:tblGrid>
                <a:gridCol w="613116"/>
                <a:gridCol w="2487306"/>
                <a:gridCol w="961672"/>
                <a:gridCol w="3724650"/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 smtClean="0">
                          <a:solidFill>
                            <a:srgbClr val="CC0099"/>
                          </a:solidFill>
                          <a:cs typeface="SKR HEAD1" pitchFamily="2" charset="-78"/>
                        </a:rPr>
                        <a:t>أ</a:t>
                      </a:r>
                      <a:endParaRPr lang="ar-SA" sz="4000" dirty="0">
                        <a:solidFill>
                          <a:srgbClr val="CC0099"/>
                        </a:solidFill>
                        <a:cs typeface="SKR HEAD1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 smtClean="0">
                          <a:solidFill>
                            <a:srgbClr val="CC0099"/>
                          </a:solidFill>
                          <a:cs typeface="SKR HEAD1" pitchFamily="2" charset="-78"/>
                        </a:rPr>
                        <a:t>الكلمة</a:t>
                      </a:r>
                      <a:endParaRPr lang="ar-SA" sz="4000" dirty="0">
                        <a:solidFill>
                          <a:srgbClr val="CC0099"/>
                        </a:solidFill>
                        <a:cs typeface="SKR HEAD1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 smtClean="0">
                          <a:solidFill>
                            <a:srgbClr val="CC0099"/>
                          </a:solidFill>
                          <a:cs typeface="SKR HEAD1" pitchFamily="2" charset="-78"/>
                        </a:rPr>
                        <a:t>ب</a:t>
                      </a:r>
                      <a:endParaRPr lang="ar-SA" sz="4000" dirty="0">
                        <a:solidFill>
                          <a:srgbClr val="CC0099"/>
                        </a:solidFill>
                        <a:cs typeface="SKR HEAD1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 smtClean="0">
                          <a:solidFill>
                            <a:srgbClr val="CC0099"/>
                          </a:solidFill>
                          <a:cs typeface="SKR HEAD1" pitchFamily="2" charset="-78"/>
                        </a:rPr>
                        <a:t>العبارة</a:t>
                      </a:r>
                      <a:endParaRPr lang="ar-SA" sz="4000" dirty="0">
                        <a:solidFill>
                          <a:srgbClr val="CC0099"/>
                        </a:solidFill>
                        <a:cs typeface="SKR HEAD1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 smtClean="0">
                          <a:solidFill>
                            <a:srgbClr val="FF0000"/>
                          </a:solidFill>
                          <a:cs typeface="SKR HEAD1" pitchFamily="2" charset="-78"/>
                        </a:rPr>
                        <a:t>1</a:t>
                      </a:r>
                      <a:endParaRPr lang="ar-SA" sz="4000" dirty="0">
                        <a:solidFill>
                          <a:srgbClr val="FF00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 smtClean="0">
                          <a:solidFill>
                            <a:srgbClr val="006600"/>
                          </a:solidFill>
                          <a:cs typeface="SKR HEAD1" pitchFamily="2" charset="-78"/>
                        </a:rPr>
                        <a:t>الواو</a:t>
                      </a:r>
                      <a:endParaRPr lang="ar-SA" sz="4000" dirty="0">
                        <a:solidFill>
                          <a:srgbClr val="0066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4000">
                        <a:cs typeface="SKR HEAD1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 smtClean="0">
                          <a:solidFill>
                            <a:schemeClr val="tx2"/>
                          </a:solidFill>
                          <a:cs typeface="SKR HEAD1" pitchFamily="2" charset="-78"/>
                        </a:rPr>
                        <a:t>أربع حركات</a:t>
                      </a:r>
                      <a:endParaRPr lang="ar-SA" sz="4000" dirty="0">
                        <a:solidFill>
                          <a:schemeClr val="tx2"/>
                        </a:solidFill>
                        <a:cs typeface="SKR HEAD1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 smtClean="0">
                          <a:solidFill>
                            <a:srgbClr val="FF0000"/>
                          </a:solidFill>
                          <a:cs typeface="SKR HEAD1" pitchFamily="2" charset="-78"/>
                        </a:rPr>
                        <a:t>2</a:t>
                      </a:r>
                      <a:endParaRPr lang="ar-SA" sz="4000" dirty="0">
                        <a:solidFill>
                          <a:srgbClr val="FF00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 smtClean="0">
                          <a:solidFill>
                            <a:srgbClr val="006600"/>
                          </a:solidFill>
                          <a:cs typeface="SKR HEAD1" pitchFamily="2" charset="-78"/>
                        </a:rPr>
                        <a:t>الألف</a:t>
                      </a:r>
                      <a:endParaRPr lang="ar-SA" sz="4000" dirty="0">
                        <a:solidFill>
                          <a:srgbClr val="0066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4000">
                        <a:cs typeface="SKR HEAD1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 smtClean="0">
                          <a:solidFill>
                            <a:schemeClr val="tx2"/>
                          </a:solidFill>
                          <a:cs typeface="SKR HEAD1" pitchFamily="2" charset="-78"/>
                        </a:rPr>
                        <a:t>أن يكون ما قبلها مكسوراً</a:t>
                      </a:r>
                      <a:endParaRPr lang="ar-SA" sz="4000" dirty="0">
                        <a:solidFill>
                          <a:schemeClr val="tx2"/>
                        </a:solidFill>
                        <a:cs typeface="SKR HEAD1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 smtClean="0">
                          <a:solidFill>
                            <a:srgbClr val="FF0000"/>
                          </a:solidFill>
                          <a:cs typeface="SKR HEAD1" pitchFamily="2" charset="-78"/>
                        </a:rPr>
                        <a:t>3</a:t>
                      </a:r>
                      <a:endParaRPr lang="ar-SA" sz="4000" dirty="0">
                        <a:solidFill>
                          <a:srgbClr val="FF00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 smtClean="0">
                          <a:solidFill>
                            <a:srgbClr val="006600"/>
                          </a:solidFill>
                          <a:cs typeface="SKR HEAD1" pitchFamily="2" charset="-78"/>
                        </a:rPr>
                        <a:t>الياء</a:t>
                      </a:r>
                      <a:endParaRPr lang="ar-SA" sz="4000" dirty="0">
                        <a:solidFill>
                          <a:srgbClr val="0066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4000">
                        <a:cs typeface="SKR HEAD1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 smtClean="0">
                          <a:solidFill>
                            <a:schemeClr val="tx2"/>
                          </a:solidFill>
                          <a:cs typeface="SKR HEAD1" pitchFamily="2" charset="-78"/>
                        </a:rPr>
                        <a:t>ست حركات</a:t>
                      </a:r>
                      <a:endParaRPr lang="ar-SA" sz="4000" dirty="0">
                        <a:solidFill>
                          <a:schemeClr val="tx2"/>
                        </a:solidFill>
                        <a:cs typeface="SKR HEAD1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 smtClean="0">
                          <a:solidFill>
                            <a:srgbClr val="FF0000"/>
                          </a:solidFill>
                          <a:cs typeface="SKR HEAD1" pitchFamily="2" charset="-78"/>
                        </a:rPr>
                        <a:t>4</a:t>
                      </a:r>
                      <a:endParaRPr lang="ar-SA" sz="4000" dirty="0">
                        <a:solidFill>
                          <a:srgbClr val="FF00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 smtClean="0">
                          <a:solidFill>
                            <a:srgbClr val="006600"/>
                          </a:solidFill>
                          <a:cs typeface="SKR HEAD1" pitchFamily="2" charset="-78"/>
                        </a:rPr>
                        <a:t>التوسط</a:t>
                      </a:r>
                      <a:endParaRPr lang="ar-SA" sz="4000" dirty="0">
                        <a:solidFill>
                          <a:srgbClr val="0066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4000">
                        <a:cs typeface="SKR HEAD1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 smtClean="0">
                          <a:solidFill>
                            <a:schemeClr val="tx2"/>
                          </a:solidFill>
                          <a:cs typeface="SKR HEAD1" pitchFamily="2" charset="-78"/>
                        </a:rPr>
                        <a:t>أن يكون ما قبلها مفتوحاً</a:t>
                      </a:r>
                      <a:endParaRPr lang="ar-SA" sz="4000" dirty="0">
                        <a:solidFill>
                          <a:schemeClr val="tx2"/>
                        </a:solidFill>
                        <a:cs typeface="SKR HEAD1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 smtClean="0">
                          <a:solidFill>
                            <a:srgbClr val="FF0000"/>
                          </a:solidFill>
                          <a:cs typeface="SKR HEAD1" pitchFamily="2" charset="-78"/>
                        </a:rPr>
                        <a:t>5</a:t>
                      </a:r>
                      <a:endParaRPr lang="ar-SA" sz="4000" dirty="0">
                        <a:solidFill>
                          <a:srgbClr val="FF00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 smtClean="0">
                          <a:solidFill>
                            <a:srgbClr val="006600"/>
                          </a:solidFill>
                          <a:cs typeface="SKR HEAD1" pitchFamily="2" charset="-78"/>
                        </a:rPr>
                        <a:t>الإشباع</a:t>
                      </a:r>
                      <a:endParaRPr lang="ar-SA" sz="4000" dirty="0">
                        <a:solidFill>
                          <a:srgbClr val="0066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4000">
                        <a:cs typeface="SKR HEAD1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 smtClean="0">
                          <a:solidFill>
                            <a:schemeClr val="tx2"/>
                          </a:solidFill>
                          <a:cs typeface="SKR HEAD1" pitchFamily="2" charset="-78"/>
                        </a:rPr>
                        <a:t>حركتان</a:t>
                      </a:r>
                      <a:endParaRPr lang="ar-SA" sz="4000" dirty="0">
                        <a:solidFill>
                          <a:schemeClr val="tx2"/>
                        </a:solidFill>
                        <a:cs typeface="SKR HEAD1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 smtClean="0">
                          <a:solidFill>
                            <a:srgbClr val="FF0000"/>
                          </a:solidFill>
                          <a:cs typeface="SKR HEAD1" pitchFamily="2" charset="-78"/>
                        </a:rPr>
                        <a:t>6</a:t>
                      </a:r>
                      <a:endParaRPr lang="ar-SA" sz="4000" dirty="0">
                        <a:solidFill>
                          <a:srgbClr val="FF00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 smtClean="0">
                          <a:solidFill>
                            <a:srgbClr val="006600"/>
                          </a:solidFill>
                          <a:cs typeface="SKR HEAD1" pitchFamily="2" charset="-78"/>
                        </a:rPr>
                        <a:t>القصر</a:t>
                      </a:r>
                      <a:endParaRPr lang="ar-SA" sz="4000" dirty="0">
                        <a:solidFill>
                          <a:srgbClr val="006600"/>
                        </a:solidFill>
                        <a:cs typeface="SKR HEAD1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4000" dirty="0">
                        <a:cs typeface="SKR HEAD1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 smtClean="0">
                          <a:solidFill>
                            <a:schemeClr val="tx2"/>
                          </a:solidFill>
                          <a:cs typeface="SKR HEAD1" pitchFamily="2" charset="-78"/>
                        </a:rPr>
                        <a:t>أن يكون ما قبلها مضموماً</a:t>
                      </a:r>
                      <a:endParaRPr lang="ar-SA" sz="4000" dirty="0">
                        <a:solidFill>
                          <a:schemeClr val="tx2"/>
                        </a:solidFill>
                        <a:cs typeface="SKR HEAD1" pitchFamily="2" charset="-78"/>
                      </a:endParaRPr>
                    </a:p>
                  </a:txBody>
                  <a:tcPr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مستطيل 2"/>
          <p:cNvSpPr/>
          <p:nvPr/>
        </p:nvSpPr>
        <p:spPr>
          <a:xfrm>
            <a:off x="4643438" y="5357826"/>
            <a:ext cx="642942" cy="50006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solidFill>
                  <a:srgbClr val="990000"/>
                </a:solidFill>
              </a:rPr>
              <a:t>1</a:t>
            </a:r>
            <a:endParaRPr lang="ar-SA" sz="3600" dirty="0">
              <a:solidFill>
                <a:srgbClr val="990000"/>
              </a:solidFill>
            </a:endParaRPr>
          </a:p>
        </p:txBody>
      </p:sp>
      <p:sp>
        <p:nvSpPr>
          <p:cNvPr id="4" name="مستطيل 3"/>
          <p:cNvSpPr/>
          <p:nvPr/>
        </p:nvSpPr>
        <p:spPr>
          <a:xfrm>
            <a:off x="4572000" y="4000504"/>
            <a:ext cx="642942" cy="50006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solidFill>
                  <a:srgbClr val="990000"/>
                </a:solidFill>
              </a:rPr>
              <a:t>2</a:t>
            </a:r>
            <a:endParaRPr lang="ar-SA" sz="3600" dirty="0">
              <a:solidFill>
                <a:srgbClr val="990000"/>
              </a:solidFill>
            </a:endParaRPr>
          </a:p>
        </p:txBody>
      </p:sp>
      <p:sp>
        <p:nvSpPr>
          <p:cNvPr id="5" name="مستطيل 4"/>
          <p:cNvSpPr/>
          <p:nvPr/>
        </p:nvSpPr>
        <p:spPr>
          <a:xfrm>
            <a:off x="4643438" y="2571744"/>
            <a:ext cx="642942" cy="50006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solidFill>
                  <a:srgbClr val="990000"/>
                </a:solidFill>
              </a:rPr>
              <a:t>3</a:t>
            </a:r>
            <a:endParaRPr lang="ar-SA" sz="3600" dirty="0">
              <a:solidFill>
                <a:srgbClr val="990000"/>
              </a:solidFill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4643438" y="1857364"/>
            <a:ext cx="642942" cy="50006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solidFill>
                  <a:srgbClr val="990000"/>
                </a:solidFill>
              </a:rPr>
              <a:t>4</a:t>
            </a:r>
            <a:endParaRPr lang="ar-SA" sz="3600" dirty="0">
              <a:solidFill>
                <a:srgbClr val="990000"/>
              </a:solidFill>
            </a:endParaRPr>
          </a:p>
        </p:txBody>
      </p:sp>
      <p:sp>
        <p:nvSpPr>
          <p:cNvPr id="7" name="مستطيل 6"/>
          <p:cNvSpPr/>
          <p:nvPr/>
        </p:nvSpPr>
        <p:spPr>
          <a:xfrm>
            <a:off x="4643438" y="3286124"/>
            <a:ext cx="642942" cy="50006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solidFill>
                  <a:srgbClr val="990000"/>
                </a:solidFill>
              </a:rPr>
              <a:t>5</a:t>
            </a:r>
            <a:endParaRPr lang="ar-SA" sz="3600" dirty="0">
              <a:solidFill>
                <a:srgbClr val="990000"/>
              </a:solidFill>
            </a:endParaRPr>
          </a:p>
        </p:txBody>
      </p:sp>
      <p:sp>
        <p:nvSpPr>
          <p:cNvPr id="8" name="مستطيل 7"/>
          <p:cNvSpPr/>
          <p:nvPr/>
        </p:nvSpPr>
        <p:spPr>
          <a:xfrm>
            <a:off x="4643438" y="4714884"/>
            <a:ext cx="642942" cy="50006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solidFill>
                  <a:srgbClr val="990000"/>
                </a:solidFill>
              </a:rPr>
              <a:t>6</a:t>
            </a:r>
            <a:endParaRPr lang="ar-SA" sz="3600" dirty="0">
              <a:solidFill>
                <a:srgbClr val="99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عنصر نائب للمحتوى 4"/>
          <p:cNvSpPr>
            <a:spLocks noGrp="1"/>
          </p:cNvSpPr>
          <p:nvPr>
            <p:ph idx="1"/>
          </p:nvPr>
        </p:nvSpPr>
        <p:spPr>
          <a:xfrm rot="20834898">
            <a:off x="802172" y="1600200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ar-SA" sz="15000" dirty="0" smtClean="0">
                <a:solidFill>
                  <a:srgbClr val="660066"/>
                </a:solidFill>
                <a:cs typeface="SKR HEAD1 Outlined" pitchFamily="2" charset="-78"/>
              </a:rPr>
              <a:t>				المــــد</a:t>
            </a:r>
            <a:endParaRPr lang="ar-SA" sz="15000" dirty="0">
              <a:solidFill>
                <a:srgbClr val="660066"/>
              </a:solidFill>
              <a:cs typeface="SKR HEAD1 Outlined" pitchFamily="2" charset="-78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sz="7200" dirty="0" smtClean="0">
                <a:solidFill>
                  <a:srgbClr val="006600"/>
                </a:solidFill>
              </a:rPr>
              <a:t>تمهيد </a:t>
            </a:r>
            <a:endParaRPr lang="ar-SA" sz="7200" dirty="0">
              <a:solidFill>
                <a:srgbClr val="0066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>
                <a:solidFill>
                  <a:srgbClr val="660066"/>
                </a:solidFill>
              </a:rPr>
              <a:t>تتغير قراءة بعض الحروف في القرآن الكريم بحسب الحرف المجاور لها وضح ذلك من خلال ما تعلمته سابقاً</a:t>
            </a:r>
          </a:p>
          <a:p>
            <a:endParaRPr lang="ar-SA" dirty="0" smtClean="0">
              <a:solidFill>
                <a:srgbClr val="660066"/>
              </a:solidFill>
            </a:endParaRPr>
          </a:p>
          <a:p>
            <a:endParaRPr lang="ar-SA" dirty="0" smtClean="0">
              <a:solidFill>
                <a:srgbClr val="660066"/>
              </a:solidFill>
            </a:endParaRPr>
          </a:p>
          <a:p>
            <a:endParaRPr lang="ar-SA" dirty="0" smtClean="0">
              <a:solidFill>
                <a:srgbClr val="660066"/>
              </a:solidFill>
            </a:endParaRPr>
          </a:p>
          <a:p>
            <a:pPr>
              <a:buNone/>
            </a:pPr>
            <a:r>
              <a:rPr lang="ar-SA" dirty="0" smtClean="0">
                <a:solidFill>
                  <a:srgbClr val="660066"/>
                </a:solidFill>
              </a:rPr>
              <a:t>هذه القاعدة تنطبق على حروف أخرى يعرض لها المد والقصر ، ويتفاضل بعضها على بعض طولاً وقصراً ، حسب ما يجاورها من أسباب المد .</a:t>
            </a:r>
          </a:p>
          <a:p>
            <a:pPr>
              <a:buNone/>
            </a:pPr>
            <a:r>
              <a:rPr lang="ar-SA" dirty="0" smtClean="0">
                <a:solidFill>
                  <a:srgbClr val="660066"/>
                </a:solidFill>
              </a:rPr>
              <a:t>وهذا ما سنوضحه فيما يأتي :</a:t>
            </a:r>
          </a:p>
          <a:p>
            <a:endParaRPr lang="ar-SA" dirty="0">
              <a:solidFill>
                <a:srgbClr val="660066"/>
              </a:solidFill>
            </a:endParaRPr>
          </a:p>
        </p:txBody>
      </p:sp>
      <p:sp>
        <p:nvSpPr>
          <p:cNvPr id="4" name="علامة الطرح 3"/>
          <p:cNvSpPr/>
          <p:nvPr/>
        </p:nvSpPr>
        <p:spPr>
          <a:xfrm>
            <a:off x="0" y="500042"/>
            <a:ext cx="7486664" cy="914400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" name="مستطيل ذو زوايا قطرية مستديرة 4"/>
          <p:cNvSpPr/>
          <p:nvPr/>
        </p:nvSpPr>
        <p:spPr>
          <a:xfrm>
            <a:off x="1714480" y="2714620"/>
            <a:ext cx="6200812" cy="1600438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>
            <a:spAutoFit/>
          </a:bodyPr>
          <a:lstStyle/>
          <a:p>
            <a:pPr algn="ctr"/>
            <a:r>
              <a:rPr lang="ar-SA" sz="4400" dirty="0" smtClean="0">
                <a:solidFill>
                  <a:srgbClr val="002060"/>
                </a:solidFill>
                <a:cs typeface="SKR HEAD1 Outlined" pitchFamily="2" charset="-78"/>
              </a:rPr>
              <a:t>كالألف تفخم إذا سبقها حرف مفخم ، وترقق إذا سبقها حرف مفخم </a:t>
            </a:r>
            <a:endParaRPr lang="ar-SA" sz="4400" dirty="0">
              <a:solidFill>
                <a:srgbClr val="002060"/>
              </a:solidFill>
              <a:cs typeface="SKR HEAD1 Outlined" pitchFamily="2" charset="-78"/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400"/>
                            </p:stCondLst>
                            <p:childTnLst>
                              <p:par>
                                <p:cTn id="1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9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  <a:ln w="76200">
            <a:solidFill>
              <a:srgbClr val="C00000"/>
            </a:solidFill>
          </a:ln>
        </p:spPr>
        <p:txBody>
          <a:bodyPr/>
          <a:lstStyle/>
          <a:p>
            <a:r>
              <a:rPr lang="ar-SA" sz="7200" dirty="0" smtClean="0">
                <a:solidFill>
                  <a:srgbClr val="990000"/>
                </a:solidFill>
              </a:rPr>
              <a:t>تعريف المد</a:t>
            </a:r>
            <a:endParaRPr lang="ar-SA" sz="7200" dirty="0">
              <a:solidFill>
                <a:srgbClr val="99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974871"/>
            <a:ext cx="8229600" cy="4525963"/>
          </a:xfrm>
          <a:blipFill>
            <a:blip r:embed="rId3"/>
            <a:stretch>
              <a:fillRect/>
            </a:stretch>
          </a:blipFill>
          <a:ln w="57150">
            <a:solidFill>
              <a:srgbClr val="C00000"/>
            </a:solidFill>
          </a:ln>
        </p:spPr>
        <p:txBody>
          <a:bodyPr/>
          <a:lstStyle/>
          <a:p>
            <a:r>
              <a:rPr lang="ar-SA" sz="6600" dirty="0" smtClean="0">
                <a:solidFill>
                  <a:srgbClr val="666633"/>
                </a:solidFill>
              </a:rPr>
              <a:t>المد لغة : الزيادة .</a:t>
            </a:r>
          </a:p>
          <a:p>
            <a:r>
              <a:rPr lang="ar-SA" sz="6600" dirty="0" smtClean="0">
                <a:solidFill>
                  <a:srgbClr val="666633"/>
                </a:solidFill>
              </a:rPr>
              <a:t>واصطلاحاً : إطالة الصوت بأحد حروف المد .</a:t>
            </a:r>
            <a:endParaRPr lang="ar-SA" sz="6600" dirty="0">
              <a:solidFill>
                <a:srgbClr val="666633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2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blipFill>
            <a:blip r:embed="rId2"/>
            <a:stretch>
              <a:fillRect/>
            </a:stretch>
          </a:blipFill>
          <a:ln w="76200">
            <a:solidFill>
              <a:srgbClr val="002060"/>
            </a:solidFill>
          </a:ln>
        </p:spPr>
        <p:txBody>
          <a:bodyPr/>
          <a:lstStyle/>
          <a:p>
            <a:r>
              <a:rPr lang="ar-SA" sz="7200" dirty="0" smtClean="0">
                <a:solidFill>
                  <a:srgbClr val="FF0066"/>
                </a:solidFill>
              </a:rPr>
              <a:t>حروف المد</a:t>
            </a:r>
            <a:endParaRPr lang="ar-SA" sz="7200" dirty="0">
              <a:solidFill>
                <a:srgbClr val="FF0066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974871"/>
            <a:ext cx="8229600" cy="4525963"/>
          </a:xfrm>
          <a:blipFill>
            <a:blip r:embed="rId2"/>
            <a:stretch>
              <a:fillRect/>
            </a:stretch>
          </a:blipFill>
          <a:ln w="57150">
            <a:solidFill>
              <a:srgbClr val="C00000"/>
            </a:solidFill>
          </a:ln>
        </p:spPr>
        <p:txBody>
          <a:bodyPr/>
          <a:lstStyle/>
          <a:p>
            <a:r>
              <a:rPr lang="ar-SA" sz="6600" dirty="0" smtClean="0">
                <a:solidFill>
                  <a:srgbClr val="006600"/>
                </a:solidFill>
              </a:rPr>
              <a:t>حروف المد ثلاثة هي :</a:t>
            </a:r>
          </a:p>
          <a:p>
            <a:endParaRPr lang="ar-SA" sz="6600" dirty="0">
              <a:solidFill>
                <a:srgbClr val="666633"/>
              </a:solidFill>
            </a:endParaRPr>
          </a:p>
        </p:txBody>
      </p:sp>
      <p:sp>
        <p:nvSpPr>
          <p:cNvPr id="4" name="شكل بيضاوي 3"/>
          <p:cNvSpPr/>
          <p:nvPr/>
        </p:nvSpPr>
        <p:spPr>
          <a:xfrm>
            <a:off x="5286380" y="3214686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800" dirty="0" err="1" smtClean="0">
                <a:solidFill>
                  <a:srgbClr val="002060"/>
                </a:solidFill>
                <a:cs typeface="SKR HEAD1" pitchFamily="2" charset="-78"/>
              </a:rPr>
              <a:t>اْ</a:t>
            </a:r>
            <a:endParaRPr lang="ar-SA" sz="4800" dirty="0">
              <a:solidFill>
                <a:srgbClr val="002060"/>
              </a:solidFill>
              <a:cs typeface="SKR HEAD1" pitchFamily="2" charset="-78"/>
            </a:endParaRPr>
          </a:p>
        </p:txBody>
      </p:sp>
      <p:sp>
        <p:nvSpPr>
          <p:cNvPr id="5" name="شكل بيضاوي 4"/>
          <p:cNvSpPr/>
          <p:nvPr/>
        </p:nvSpPr>
        <p:spPr>
          <a:xfrm>
            <a:off x="7581920" y="3214686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5400" dirty="0" smtClean="0">
                <a:solidFill>
                  <a:srgbClr val="002060"/>
                </a:solidFill>
              </a:rPr>
              <a:t>ـَ</a:t>
            </a:r>
            <a:endParaRPr lang="ar-SA" sz="5400" dirty="0">
              <a:solidFill>
                <a:srgbClr val="002060"/>
              </a:solidFill>
            </a:endParaRPr>
          </a:p>
        </p:txBody>
      </p:sp>
      <p:sp>
        <p:nvSpPr>
          <p:cNvPr id="6" name="سهم إلى اليسار 5"/>
          <p:cNvSpPr/>
          <p:nvPr/>
        </p:nvSpPr>
        <p:spPr>
          <a:xfrm>
            <a:off x="6429388" y="3429000"/>
            <a:ext cx="978408" cy="4846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سهم إلى اليسار 6"/>
          <p:cNvSpPr/>
          <p:nvPr/>
        </p:nvSpPr>
        <p:spPr>
          <a:xfrm>
            <a:off x="4071934" y="3429000"/>
            <a:ext cx="978408" cy="4846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ستطيل مستدير الزوايا 7"/>
          <p:cNvSpPr/>
          <p:nvPr/>
        </p:nvSpPr>
        <p:spPr>
          <a:xfrm>
            <a:off x="1943088" y="3214686"/>
            <a:ext cx="162878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800" dirty="0" smtClean="0">
                <a:solidFill>
                  <a:srgbClr val="002060"/>
                </a:solidFill>
                <a:cs typeface="SKR HEAD1" pitchFamily="2" charset="-78"/>
              </a:rPr>
              <a:t>قَ</a:t>
            </a:r>
            <a:r>
              <a:rPr lang="ar-SA" sz="4800" dirty="0" smtClean="0">
                <a:solidFill>
                  <a:srgbClr val="FF0000"/>
                </a:solidFill>
                <a:cs typeface="SKR HEAD1" pitchFamily="2" charset="-78"/>
              </a:rPr>
              <a:t>اْ</a:t>
            </a:r>
            <a:r>
              <a:rPr lang="ar-SA" sz="4800" dirty="0" smtClean="0">
                <a:solidFill>
                  <a:srgbClr val="002060"/>
                </a:solidFill>
                <a:cs typeface="SKR HEAD1" pitchFamily="2" charset="-78"/>
              </a:rPr>
              <a:t>ل</a:t>
            </a:r>
            <a:endParaRPr lang="ar-SA" sz="4800" dirty="0">
              <a:solidFill>
                <a:srgbClr val="002060"/>
              </a:solidFill>
              <a:cs typeface="SKR HEAD1" pitchFamily="2" charset="-78"/>
            </a:endParaRPr>
          </a:p>
        </p:txBody>
      </p:sp>
      <p:sp>
        <p:nvSpPr>
          <p:cNvPr id="9" name="شكل بيضاوي 8"/>
          <p:cNvSpPr/>
          <p:nvPr/>
        </p:nvSpPr>
        <p:spPr>
          <a:xfrm>
            <a:off x="7586690" y="4371988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5400" dirty="0" smtClean="0">
                <a:solidFill>
                  <a:srgbClr val="002060"/>
                </a:solidFill>
              </a:rPr>
              <a:t>ـُ</a:t>
            </a:r>
            <a:endParaRPr lang="ar-SA" sz="5400" dirty="0">
              <a:solidFill>
                <a:srgbClr val="002060"/>
              </a:solidFill>
            </a:endParaRPr>
          </a:p>
        </p:txBody>
      </p:sp>
      <p:sp>
        <p:nvSpPr>
          <p:cNvPr id="10" name="سهم إلى اليسار 9"/>
          <p:cNvSpPr/>
          <p:nvPr/>
        </p:nvSpPr>
        <p:spPr>
          <a:xfrm>
            <a:off x="6429388" y="4587442"/>
            <a:ext cx="978408" cy="4846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شكل بيضاوي 10"/>
          <p:cNvSpPr/>
          <p:nvPr/>
        </p:nvSpPr>
        <p:spPr>
          <a:xfrm>
            <a:off x="5286380" y="4371988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5400" dirty="0" err="1" smtClean="0">
                <a:solidFill>
                  <a:srgbClr val="002060"/>
                </a:solidFill>
                <a:cs typeface="SKR HEAD1" pitchFamily="2" charset="-78"/>
              </a:rPr>
              <a:t>وْ</a:t>
            </a:r>
            <a:endParaRPr lang="ar-SA" sz="5400" dirty="0">
              <a:solidFill>
                <a:srgbClr val="002060"/>
              </a:solidFill>
              <a:cs typeface="SKR HEAD1" pitchFamily="2" charset="-78"/>
            </a:endParaRPr>
          </a:p>
        </p:txBody>
      </p:sp>
      <p:sp>
        <p:nvSpPr>
          <p:cNvPr id="12" name="سهم إلى اليسار 11"/>
          <p:cNvSpPr/>
          <p:nvPr/>
        </p:nvSpPr>
        <p:spPr>
          <a:xfrm>
            <a:off x="4093658" y="4658880"/>
            <a:ext cx="978408" cy="4846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3" name="مستطيل مستدير الزوايا 12"/>
          <p:cNvSpPr/>
          <p:nvPr/>
        </p:nvSpPr>
        <p:spPr>
          <a:xfrm>
            <a:off x="1928794" y="4443426"/>
            <a:ext cx="162878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800" dirty="0" smtClean="0">
                <a:solidFill>
                  <a:srgbClr val="002060"/>
                </a:solidFill>
                <a:cs typeface="SKR HEAD1" pitchFamily="2" charset="-78"/>
              </a:rPr>
              <a:t>ودُ</a:t>
            </a:r>
            <a:r>
              <a:rPr lang="ar-SA" sz="4800" dirty="0" smtClean="0">
                <a:solidFill>
                  <a:srgbClr val="FF0000"/>
                </a:solidFill>
                <a:cs typeface="SKR HEAD1" pitchFamily="2" charset="-78"/>
              </a:rPr>
              <a:t>وْ</a:t>
            </a:r>
            <a:r>
              <a:rPr lang="ar-SA" sz="4800" dirty="0" smtClean="0">
                <a:solidFill>
                  <a:srgbClr val="002060"/>
                </a:solidFill>
                <a:cs typeface="SKR HEAD1" pitchFamily="2" charset="-78"/>
              </a:rPr>
              <a:t>د</a:t>
            </a:r>
            <a:endParaRPr lang="ar-SA" sz="4800" dirty="0">
              <a:solidFill>
                <a:srgbClr val="002060"/>
              </a:solidFill>
              <a:cs typeface="SKR HEAD1" pitchFamily="2" charset="-78"/>
            </a:endParaRPr>
          </a:p>
        </p:txBody>
      </p:sp>
      <p:sp>
        <p:nvSpPr>
          <p:cNvPr id="14" name="شكل بيضاوي 13"/>
          <p:cNvSpPr/>
          <p:nvPr/>
        </p:nvSpPr>
        <p:spPr>
          <a:xfrm>
            <a:off x="7572396" y="5443558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5400" dirty="0" smtClean="0">
                <a:solidFill>
                  <a:srgbClr val="002060"/>
                </a:solidFill>
              </a:rPr>
              <a:t>ـِ</a:t>
            </a:r>
            <a:endParaRPr lang="ar-SA" sz="5400" dirty="0">
              <a:solidFill>
                <a:srgbClr val="002060"/>
              </a:solidFill>
            </a:endParaRPr>
          </a:p>
        </p:txBody>
      </p:sp>
      <p:sp>
        <p:nvSpPr>
          <p:cNvPr id="15" name="سهم إلى اليسار 14"/>
          <p:cNvSpPr/>
          <p:nvPr/>
        </p:nvSpPr>
        <p:spPr>
          <a:xfrm>
            <a:off x="6429388" y="5659012"/>
            <a:ext cx="978408" cy="4846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6" name="شكل بيضاوي 15"/>
          <p:cNvSpPr/>
          <p:nvPr/>
        </p:nvSpPr>
        <p:spPr>
          <a:xfrm>
            <a:off x="5286380" y="5514996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5400" dirty="0" err="1" smtClean="0">
                <a:solidFill>
                  <a:srgbClr val="002060"/>
                </a:solidFill>
                <a:cs typeface="SKR HEAD1" pitchFamily="2" charset="-78"/>
              </a:rPr>
              <a:t>يْ</a:t>
            </a:r>
            <a:endParaRPr lang="ar-SA" sz="5400" dirty="0">
              <a:solidFill>
                <a:srgbClr val="002060"/>
              </a:solidFill>
              <a:cs typeface="SKR HEAD1" pitchFamily="2" charset="-78"/>
            </a:endParaRPr>
          </a:p>
        </p:txBody>
      </p:sp>
      <p:sp>
        <p:nvSpPr>
          <p:cNvPr id="17" name="سهم إلى اليسار 16"/>
          <p:cNvSpPr/>
          <p:nvPr/>
        </p:nvSpPr>
        <p:spPr>
          <a:xfrm>
            <a:off x="4071934" y="5730450"/>
            <a:ext cx="978408" cy="4846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8" name="مستطيل مستدير الزوايا 17"/>
          <p:cNvSpPr/>
          <p:nvPr/>
        </p:nvSpPr>
        <p:spPr>
          <a:xfrm>
            <a:off x="1928794" y="5514996"/>
            <a:ext cx="162878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800" dirty="0" smtClean="0">
                <a:solidFill>
                  <a:srgbClr val="002060"/>
                </a:solidFill>
                <a:cs typeface="SKR HEAD1" pitchFamily="2" charset="-78"/>
              </a:rPr>
              <a:t>قِ</a:t>
            </a:r>
            <a:r>
              <a:rPr lang="ar-SA" sz="4800" dirty="0" smtClean="0">
                <a:solidFill>
                  <a:srgbClr val="FF0000"/>
                </a:solidFill>
                <a:cs typeface="SKR HEAD1" pitchFamily="2" charset="-78"/>
              </a:rPr>
              <a:t>يْ</a:t>
            </a:r>
            <a:r>
              <a:rPr lang="ar-SA" sz="4800" dirty="0" smtClean="0">
                <a:solidFill>
                  <a:srgbClr val="002060"/>
                </a:solidFill>
                <a:cs typeface="SKR HEAD1" pitchFamily="2" charset="-78"/>
              </a:rPr>
              <a:t>ل</a:t>
            </a:r>
            <a:endParaRPr lang="ar-SA" sz="4800" dirty="0">
              <a:solidFill>
                <a:srgbClr val="002060"/>
              </a:solidFill>
              <a:cs typeface="SKR HEAD1" pitchFamily="2" charset="-78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2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500"/>
                            </p:stCondLst>
                            <p:childTnLst>
                              <p:par>
                                <p:cTn id="3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500"/>
                            </p:stCondLst>
                            <p:childTnLst>
                              <p:par>
                                <p:cTn id="4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4000"/>
                            </p:stCondLst>
                            <p:childTnLst>
                              <p:par>
                                <p:cTn id="4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500"/>
                            </p:stCondLst>
                            <p:childTnLst>
                              <p:par>
                                <p:cTn id="5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0"/>
                            </p:stCondLst>
                            <p:childTnLst>
                              <p:par>
                                <p:cTn id="57" presetID="23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6000"/>
                            </p:stCondLst>
                            <p:childTnLst>
                              <p:par>
                                <p:cTn id="6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6500"/>
                            </p:stCondLst>
                            <p:childTnLst>
                              <p:par>
                                <p:cTn id="66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7000"/>
                            </p:stCondLst>
                            <p:childTnLst>
                              <p:par>
                                <p:cTn id="7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7500"/>
                            </p:stCondLst>
                            <p:childTnLst>
                              <p:par>
                                <p:cTn id="7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8000"/>
                            </p:stCondLst>
                            <p:childTnLst>
                              <p:par>
                                <p:cTn id="78" presetID="23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blipFill>
            <a:blip r:embed="rId2"/>
            <a:stretch>
              <a:fillRect/>
            </a:stretch>
          </a:blipFill>
          <a:ln w="76200">
            <a:solidFill>
              <a:srgbClr val="002060"/>
            </a:solidFill>
          </a:ln>
        </p:spPr>
        <p:txBody>
          <a:bodyPr/>
          <a:lstStyle/>
          <a:p>
            <a:r>
              <a:rPr lang="ar-SA" sz="7200" dirty="0" smtClean="0">
                <a:solidFill>
                  <a:srgbClr val="FF0066"/>
                </a:solidFill>
              </a:rPr>
              <a:t>مقادير المد</a:t>
            </a:r>
            <a:endParaRPr lang="ar-SA" sz="7200" dirty="0">
              <a:solidFill>
                <a:srgbClr val="FF0066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974871"/>
            <a:ext cx="8229600" cy="4525963"/>
          </a:xfrm>
          <a:blipFill>
            <a:blip r:embed="rId2"/>
            <a:stretch>
              <a:fillRect/>
            </a:stretch>
          </a:blipFill>
          <a:ln w="57150">
            <a:solidFill>
              <a:srgbClr val="C00000"/>
            </a:solidFill>
          </a:ln>
        </p:spPr>
        <p:txBody>
          <a:bodyPr/>
          <a:lstStyle/>
          <a:p>
            <a:r>
              <a:rPr lang="ar-SA" sz="5400" dirty="0" smtClean="0">
                <a:solidFill>
                  <a:srgbClr val="006600"/>
                </a:solidFill>
              </a:rPr>
              <a:t>للمد مقادير متفاوتة أشهرها ثلاثة هي :</a:t>
            </a:r>
          </a:p>
          <a:p>
            <a:endParaRPr lang="ar-SA" sz="6600" dirty="0">
              <a:solidFill>
                <a:srgbClr val="666633"/>
              </a:solidFill>
            </a:endParaRPr>
          </a:p>
        </p:txBody>
      </p:sp>
      <p:sp>
        <p:nvSpPr>
          <p:cNvPr id="5" name="شكل بيضاوي 4"/>
          <p:cNvSpPr/>
          <p:nvPr/>
        </p:nvSpPr>
        <p:spPr>
          <a:xfrm>
            <a:off x="7000892" y="3214686"/>
            <a:ext cx="1495428" cy="908864"/>
          </a:xfrm>
          <a:prstGeom prst="ellipse">
            <a:avLst/>
          </a:prstGeom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spAutoFit/>
          </a:bodyPr>
          <a:lstStyle/>
          <a:p>
            <a:pPr algn="ctr"/>
            <a:r>
              <a:rPr lang="ar-SA" sz="3600" dirty="0" smtClean="0">
                <a:solidFill>
                  <a:srgbClr val="002060"/>
                </a:solidFill>
                <a:cs typeface="SKR HEAD1" pitchFamily="2" charset="-78"/>
              </a:rPr>
              <a:t>الأولى</a:t>
            </a:r>
            <a:endParaRPr lang="ar-SA" sz="3600" dirty="0">
              <a:solidFill>
                <a:srgbClr val="002060"/>
              </a:solidFill>
              <a:cs typeface="SKR HEAD1" pitchFamily="2" charset="-78"/>
            </a:endParaRPr>
          </a:p>
        </p:txBody>
      </p:sp>
      <p:sp>
        <p:nvSpPr>
          <p:cNvPr id="8" name="مستطيل مستدير الزوايا 7"/>
          <p:cNvSpPr/>
          <p:nvPr/>
        </p:nvSpPr>
        <p:spPr>
          <a:xfrm>
            <a:off x="1285852" y="3214686"/>
            <a:ext cx="5214974" cy="914400"/>
          </a:xfrm>
          <a:prstGeom prst="roundRect">
            <a:avLst/>
          </a:prstGeom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800" dirty="0" smtClean="0">
                <a:solidFill>
                  <a:srgbClr val="002060"/>
                </a:solidFill>
                <a:cs typeface="SKR HEAD1" pitchFamily="2" charset="-78"/>
              </a:rPr>
              <a:t>القصر : ومقداره </a:t>
            </a:r>
            <a:r>
              <a:rPr lang="ar-SA" sz="4800" dirty="0" smtClean="0">
                <a:solidFill>
                  <a:srgbClr val="FF0000"/>
                </a:solidFill>
                <a:cs typeface="SKR HEAD1" pitchFamily="2" charset="-78"/>
              </a:rPr>
              <a:t>حركتان</a:t>
            </a:r>
            <a:endParaRPr lang="ar-SA" sz="4800" dirty="0">
              <a:solidFill>
                <a:srgbClr val="FF0000"/>
              </a:solidFill>
              <a:cs typeface="SKR HEAD1" pitchFamily="2" charset="-78"/>
            </a:endParaRPr>
          </a:p>
        </p:txBody>
      </p:sp>
      <p:sp>
        <p:nvSpPr>
          <p:cNvPr id="19" name="شكل بيضاوي 18"/>
          <p:cNvSpPr/>
          <p:nvPr/>
        </p:nvSpPr>
        <p:spPr>
          <a:xfrm>
            <a:off x="7000892" y="4377524"/>
            <a:ext cx="1495428" cy="887224"/>
          </a:xfrm>
          <a:prstGeom prst="ellipse">
            <a:avLst/>
          </a:prstGeom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spAutoFit/>
          </a:bodyPr>
          <a:lstStyle/>
          <a:p>
            <a:pPr algn="ctr"/>
            <a:r>
              <a:rPr lang="ar-SA" sz="3500" dirty="0" smtClean="0">
                <a:solidFill>
                  <a:srgbClr val="002060"/>
                </a:solidFill>
                <a:cs typeface="SKR HEAD1" pitchFamily="2" charset="-78"/>
              </a:rPr>
              <a:t>الثانية</a:t>
            </a:r>
            <a:endParaRPr lang="ar-SA" sz="3500" dirty="0">
              <a:solidFill>
                <a:srgbClr val="002060"/>
              </a:solidFill>
              <a:cs typeface="SKR HEAD1" pitchFamily="2" charset="-78"/>
            </a:endParaRPr>
          </a:p>
        </p:txBody>
      </p:sp>
      <p:sp>
        <p:nvSpPr>
          <p:cNvPr id="20" name="مستطيل مستدير الزوايا 19"/>
          <p:cNvSpPr/>
          <p:nvPr/>
        </p:nvSpPr>
        <p:spPr>
          <a:xfrm>
            <a:off x="1285852" y="4371988"/>
            <a:ext cx="5214974" cy="914400"/>
          </a:xfrm>
          <a:prstGeom prst="roundRect">
            <a:avLst/>
          </a:prstGeom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700" dirty="0" smtClean="0">
                <a:solidFill>
                  <a:srgbClr val="002060"/>
                </a:solidFill>
                <a:cs typeface="SKR HEAD1" pitchFamily="2" charset="-78"/>
              </a:rPr>
              <a:t>التوسط : ومقداره</a:t>
            </a:r>
            <a:r>
              <a:rPr lang="ar-SA" sz="4700" dirty="0" smtClean="0">
                <a:solidFill>
                  <a:srgbClr val="FF0000"/>
                </a:solidFill>
                <a:cs typeface="SKR HEAD1" pitchFamily="2" charset="-78"/>
              </a:rPr>
              <a:t> أربع حركات</a:t>
            </a:r>
            <a:endParaRPr lang="ar-SA" sz="4700" dirty="0">
              <a:solidFill>
                <a:srgbClr val="FF0000"/>
              </a:solidFill>
              <a:cs typeface="SKR HEAD1" pitchFamily="2" charset="-78"/>
            </a:endParaRPr>
          </a:p>
        </p:txBody>
      </p:sp>
      <p:sp>
        <p:nvSpPr>
          <p:cNvPr id="21" name="شكل بيضاوي 20"/>
          <p:cNvSpPr/>
          <p:nvPr/>
        </p:nvSpPr>
        <p:spPr>
          <a:xfrm>
            <a:off x="7000892" y="5542172"/>
            <a:ext cx="1495428" cy="887224"/>
          </a:xfrm>
          <a:prstGeom prst="ellipse">
            <a:avLst/>
          </a:prstGeom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 anchor="ctr">
            <a:spAutoFit/>
          </a:bodyPr>
          <a:lstStyle/>
          <a:p>
            <a:pPr algn="ctr"/>
            <a:r>
              <a:rPr lang="ar-SA" sz="3500" dirty="0" smtClean="0">
                <a:solidFill>
                  <a:srgbClr val="002060"/>
                </a:solidFill>
                <a:cs typeface="SKR HEAD1" pitchFamily="2" charset="-78"/>
              </a:rPr>
              <a:t>الثالثة</a:t>
            </a:r>
            <a:endParaRPr lang="ar-SA" sz="3500" dirty="0">
              <a:solidFill>
                <a:srgbClr val="002060"/>
              </a:solidFill>
              <a:cs typeface="SKR HEAD1" pitchFamily="2" charset="-78"/>
            </a:endParaRPr>
          </a:p>
        </p:txBody>
      </p:sp>
      <p:sp>
        <p:nvSpPr>
          <p:cNvPr id="22" name="مستطيل مستدير الزوايا 21"/>
          <p:cNvSpPr/>
          <p:nvPr/>
        </p:nvSpPr>
        <p:spPr>
          <a:xfrm>
            <a:off x="1285852" y="5514996"/>
            <a:ext cx="5214974" cy="914400"/>
          </a:xfrm>
          <a:prstGeom prst="roundRect">
            <a:avLst/>
          </a:prstGeom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700" dirty="0" smtClean="0">
                <a:solidFill>
                  <a:srgbClr val="002060"/>
                </a:solidFill>
                <a:cs typeface="SKR HEAD1" pitchFamily="2" charset="-78"/>
              </a:rPr>
              <a:t>الإشباع : ومقداره</a:t>
            </a:r>
            <a:r>
              <a:rPr lang="ar-SA" sz="4700" dirty="0" smtClean="0">
                <a:solidFill>
                  <a:srgbClr val="FF0000"/>
                </a:solidFill>
                <a:cs typeface="SKR HEAD1" pitchFamily="2" charset="-78"/>
              </a:rPr>
              <a:t> ست حركات</a:t>
            </a:r>
            <a:endParaRPr lang="ar-SA" sz="4700" dirty="0">
              <a:solidFill>
                <a:srgbClr val="FF0000"/>
              </a:solidFill>
              <a:cs typeface="SKR HEAD1" pitchFamily="2" charset="-78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2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  <p:bldP spid="5" grpId="0" animBg="1"/>
      <p:bldP spid="8" grpId="0" animBg="1"/>
      <p:bldP spid="19" grpId="0" animBg="1"/>
      <p:bldP spid="20" grpId="0" animBg="1"/>
      <p:bldP spid="21" grpId="0" animBg="1"/>
      <p:bldP spid="2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ar-SA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/>
            <a:endParaRPr lang="ar-SA" smtClean="0"/>
          </a:p>
        </p:txBody>
      </p:sp>
      <p:pic>
        <p:nvPicPr>
          <p:cNvPr id="10244" name="Picture 4" descr="MC90043829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92725" y="0"/>
            <a:ext cx="3578225" cy="234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5" name="Picture 5" descr="MC90043481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9388" y="4149725"/>
            <a:ext cx="2663825" cy="266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7828" name="Text Box 4" descr="30%"/>
          <p:cNvSpPr txBox="1">
            <a:spLocks noChangeArrowheads="1"/>
          </p:cNvSpPr>
          <p:nvPr/>
        </p:nvSpPr>
        <p:spPr bwMode="auto">
          <a:xfrm>
            <a:off x="647700" y="2547938"/>
            <a:ext cx="7920038" cy="1631950"/>
          </a:xfrm>
          <a:prstGeom prst="rect">
            <a:avLst/>
          </a:prstGeom>
          <a:pattFill prst="pct30">
            <a:fgClr>
              <a:schemeClr val="hlink"/>
            </a:fgClr>
            <a:bgClr>
              <a:schemeClr val="bg1"/>
            </a:bgClr>
          </a:pattFill>
          <a:ln w="57150">
            <a:solidFill>
              <a:srgbClr val="003399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 algn="ctr">
              <a:defRPr/>
            </a:pPr>
            <a:endParaRPr lang="ar-SA" sz="2000" dirty="0">
              <a:solidFill>
                <a:srgbClr val="003366"/>
              </a:solidFill>
              <a:effectLst>
                <a:outerShdw blurRad="38100" dist="38100" dir="2700000" algn="tl">
                  <a:srgbClr val="C0C0C0"/>
                </a:outerShdw>
              </a:effectLst>
              <a:cs typeface="SKR HEAD1 Outlined" pitchFamily="2" charset="-78"/>
            </a:endParaRPr>
          </a:p>
          <a:p>
            <a:pPr algn="ctr">
              <a:defRPr/>
            </a:pPr>
            <a:r>
              <a:rPr lang="ar-SA" sz="8000" dirty="0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SKR HEAD1 Outlined" pitchFamily="2" charset="-78"/>
              </a:rPr>
              <a:t>الأمثلة </a:t>
            </a:r>
            <a:endParaRPr lang="ar-SA" sz="2000" dirty="0">
              <a:solidFill>
                <a:srgbClr val="003366"/>
              </a:solidFill>
              <a:effectLst>
                <a:outerShdw blurRad="38100" dist="38100" dir="2700000" algn="tl">
                  <a:srgbClr val="C0C0C0"/>
                </a:outerShdw>
              </a:effectLst>
              <a:cs typeface="SKR HEAD1 Outlined" pitchFamily="2" charset="-78"/>
            </a:endParaRPr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7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</p:nvPr>
        </p:nvGraphicFramePr>
        <p:xfrm>
          <a:off x="457200" y="642918"/>
          <a:ext cx="8229600" cy="5517975"/>
        </p:xfrm>
        <a:graphic>
          <a:graphicData uri="http://schemas.openxmlformats.org/drawingml/2006/table">
            <a:tbl>
              <a:tblPr rtl="1" firstRow="1" firstCol="1" lastRow="1" lastCol="1" bandRow="1" bandCol="1">
                <a:tableStyleId>{5C22544A-7EE6-4342-B048-85BDC9FD1C3A}</a:tableStyleId>
              </a:tblPr>
              <a:tblGrid>
                <a:gridCol w="588628"/>
                <a:gridCol w="1387236"/>
                <a:gridCol w="1694224"/>
                <a:gridCol w="4559512"/>
              </a:tblGrid>
              <a:tr h="732615">
                <a:tc rowSpan="2">
                  <a:txBody>
                    <a:bodyPr/>
                    <a:lstStyle/>
                    <a:p>
                      <a:pPr algn="ctr" rtl="1"/>
                      <a:r>
                        <a:rPr lang="ar-SA" sz="4000" b="0" dirty="0" smtClean="0">
                          <a:solidFill>
                            <a:srgbClr val="FF0000"/>
                          </a:solidFill>
                          <a:effectLst>
                            <a:outerShdw blurRad="50800" dist="38100" dir="81000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cs typeface="SKR HEAD1" pitchFamily="2" charset="-78"/>
                        </a:rPr>
                        <a:t>م</a:t>
                      </a:r>
                      <a:endParaRPr lang="ar-SA" sz="4000" b="0" dirty="0">
                        <a:solidFill>
                          <a:srgbClr val="FF0000"/>
                        </a:solidFill>
                        <a:effectLst>
                          <a:outerShdw blurRad="50800" dist="38100" dir="81000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cs typeface="SKR HEAD1" pitchFamily="2" charset="-78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r>
                        <a:rPr lang="ar-SA" sz="4000" b="0" dirty="0" smtClean="0">
                          <a:solidFill>
                            <a:srgbClr val="FF0000"/>
                          </a:solidFill>
                          <a:effectLst>
                            <a:outerShdw blurRad="50800" dist="38100" dir="81000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cs typeface="SKR HEAD1" pitchFamily="2" charset="-78"/>
                        </a:rPr>
                        <a:t>الأمثلة</a:t>
                      </a:r>
                      <a:endParaRPr lang="ar-SA" sz="4000" b="0" dirty="0">
                        <a:solidFill>
                          <a:srgbClr val="FF0000"/>
                        </a:solidFill>
                        <a:effectLst>
                          <a:outerShdw blurRad="50800" dist="38100" dir="81000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/>
                      <a:endParaRPr lang="ar-SA" sz="4000" b="0" dirty="0">
                        <a:solidFill>
                          <a:srgbClr val="FF0000"/>
                        </a:solidFill>
                        <a:effectLst>
                          <a:outerShdw blurRad="50800" dist="38100" dir="81000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b="0" dirty="0" smtClean="0">
                          <a:solidFill>
                            <a:srgbClr val="FF0000"/>
                          </a:solidFill>
                          <a:effectLst>
                            <a:outerShdw blurRad="50800" dist="38100" dir="81000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cs typeface="SKR HEAD1" pitchFamily="2" charset="-78"/>
                        </a:rPr>
                        <a:t>التوضيح</a:t>
                      </a:r>
                      <a:endParaRPr lang="ar-SA" sz="4000" b="0" dirty="0">
                        <a:solidFill>
                          <a:srgbClr val="FF0000"/>
                        </a:solidFill>
                        <a:effectLst>
                          <a:outerShdw blurRad="50800" dist="38100" dir="81000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1114850">
                <a:tc vMerge="1">
                  <a:txBody>
                    <a:bodyPr/>
                    <a:lstStyle/>
                    <a:p>
                      <a:pPr algn="ctr" rtl="1"/>
                      <a:endParaRPr lang="ar-SA" sz="3200" dirty="0">
                        <a:solidFill>
                          <a:srgbClr val="FF0000"/>
                        </a:solidFill>
                        <a:effectLst>
                          <a:outerShdw blurRad="50800" dist="38100" dir="81000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cs typeface="SKR HEAD1" pitchFamily="2" charset="-78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>
                            <a:outerShdw blurRad="50800" dist="38100" dir="81000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cs typeface="SKR HEAD1" pitchFamily="2" charset="-78"/>
                        </a:rPr>
                        <a:t>حروف</a:t>
                      </a:r>
                      <a:r>
                        <a:rPr lang="ar-SA" sz="3200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>
                            <a:outerShdw blurRad="50800" dist="38100" dir="81000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cs typeface="SKR HEAD1" pitchFamily="2" charset="-78"/>
                        </a:rPr>
                        <a:t> المد</a:t>
                      </a:r>
                      <a:endParaRPr lang="ar-SA" sz="3200" dirty="0">
                        <a:solidFill>
                          <a:schemeClr val="accent6">
                            <a:lumMod val="75000"/>
                          </a:schemeClr>
                        </a:solidFill>
                        <a:effectLst>
                          <a:outerShdw blurRad="50800" dist="38100" dir="81000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>
                            <a:outerShdw blurRad="50800" dist="38100" dir="81000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cs typeface="SKR HEAD1" pitchFamily="2" charset="-78"/>
                        </a:rPr>
                        <a:t>الكلمة</a:t>
                      </a:r>
                      <a:endParaRPr lang="ar-SA" sz="3200" dirty="0"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outerShdw blurRad="50800" dist="38100" dir="81000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 rtl="1"/>
                      <a:r>
                        <a:rPr lang="ar-SA" sz="44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>
                            <a:outerShdw blurRad="50800" dist="38100" dir="81000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cs typeface="SKR HEAD1" pitchFamily="2" charset="-78"/>
                        </a:rPr>
                        <a:t>في هذه الأمثلة حروف المد مستوفية شروطها ، فالألف في (مالك)جاءت ساكنة</a:t>
                      </a:r>
                      <a:r>
                        <a:rPr lang="ar-SA" sz="44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>
                            <a:outerShdw blurRad="50800" dist="38100" dir="81000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cs typeface="SKR HEAD1" pitchFamily="2" charset="-78"/>
                        </a:rPr>
                        <a:t> بعد فتح ، بينما وقعت الواو ساكنة بعد ضم ، والياء جاءت ساكنة بعد كسر ، ولذلك جرى فيها المد</a:t>
                      </a:r>
                      <a:r>
                        <a:rPr lang="ar-SA" sz="44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>
                            <a:outerShdw blurRad="50800" dist="38100" dir="81000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cs typeface="SKR HEAD1" pitchFamily="2" charset="-78"/>
                        </a:rPr>
                        <a:t> .</a:t>
                      </a:r>
                      <a:endParaRPr lang="ar-SA" sz="4400" dirty="0">
                        <a:solidFill>
                          <a:schemeClr val="accent2">
                            <a:lumMod val="50000"/>
                          </a:schemeClr>
                        </a:solidFill>
                        <a:effectLst>
                          <a:outerShdw blurRad="50800" dist="38100" dir="81000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759083">
                <a:tc>
                  <a:txBody>
                    <a:bodyPr/>
                    <a:lstStyle/>
                    <a:p>
                      <a:pPr algn="ctr" rtl="1"/>
                      <a:r>
                        <a:rPr lang="ar-SA" sz="3200" dirty="0" smtClean="0">
                          <a:solidFill>
                            <a:srgbClr val="FF0000"/>
                          </a:solidFill>
                          <a:effectLst>
                            <a:outerShdw blurRad="50800" dist="38100" dir="81000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cs typeface="SKR HEAD1" pitchFamily="2" charset="-78"/>
                        </a:rPr>
                        <a:t> 1</a:t>
                      </a:r>
                      <a:endParaRPr lang="ar-SA" sz="3200" dirty="0">
                        <a:solidFill>
                          <a:srgbClr val="FF0000"/>
                        </a:solidFill>
                        <a:effectLst>
                          <a:outerShdw blurRad="50800" dist="38100" dir="81000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cs typeface="SKR HEAD1" pitchFamily="2" charset="-78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200" b="0" dirty="0" smtClean="0">
                          <a:solidFill>
                            <a:srgbClr val="FF0000"/>
                          </a:solidFill>
                          <a:ea typeface="Times New Roman"/>
                          <a:cs typeface="SKR HEAD1" pitchFamily="2" charset="-78"/>
                        </a:rPr>
                        <a:t>الألف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4000" b="0" dirty="0" smtClean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ea typeface="Times New Roman"/>
                          <a:cs typeface="QCF_P001"/>
                        </a:rPr>
                        <a:t>ﭞ</a:t>
                      </a:r>
                      <a:endParaRPr lang="ar-SA" sz="4000" b="0" dirty="0">
                        <a:solidFill>
                          <a:srgbClr val="0070C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1"/>
                      <a:endParaRPr lang="ar-SA" sz="3200" dirty="0">
                        <a:solidFill>
                          <a:schemeClr val="accent2">
                            <a:lumMod val="50000"/>
                          </a:schemeClr>
                        </a:solidFill>
                        <a:effectLst>
                          <a:outerShdw blurRad="50800" dist="38100" dir="81000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830224">
                <a:tc>
                  <a:txBody>
                    <a:bodyPr/>
                    <a:lstStyle/>
                    <a:p>
                      <a:pPr algn="ctr" rtl="1"/>
                      <a:r>
                        <a:rPr lang="ar-SA" sz="3200" dirty="0" smtClean="0">
                          <a:solidFill>
                            <a:srgbClr val="FF0000"/>
                          </a:solidFill>
                          <a:effectLst>
                            <a:outerShdw blurRad="50800" dist="38100" dir="81000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cs typeface="SKR HEAD1" pitchFamily="2" charset="-78"/>
                        </a:rPr>
                        <a:t>2</a:t>
                      </a:r>
                      <a:endParaRPr lang="ar-SA" sz="3200" dirty="0">
                        <a:solidFill>
                          <a:srgbClr val="FF0000"/>
                        </a:solidFill>
                        <a:effectLst>
                          <a:outerShdw blurRad="50800" dist="38100" dir="81000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cs typeface="SKR HEAD1" pitchFamily="2" charset="-78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200" b="0" dirty="0" smtClean="0">
                          <a:solidFill>
                            <a:srgbClr val="FF0000"/>
                          </a:solidFill>
                          <a:ea typeface="Times New Roman"/>
                          <a:cs typeface="QCF_P301"/>
                        </a:rPr>
                        <a:t> </a:t>
                      </a:r>
                      <a:r>
                        <a:rPr lang="ar-SA" sz="3200" b="0" dirty="0" smtClean="0">
                          <a:solidFill>
                            <a:srgbClr val="FF0000"/>
                          </a:solidFill>
                          <a:ea typeface="Times New Roman"/>
                          <a:cs typeface="SKR HEAD1" pitchFamily="2" charset="-78"/>
                        </a:rPr>
                        <a:t>الواو</a:t>
                      </a:r>
                      <a:endParaRPr lang="ar-SA" sz="3200" b="0" dirty="0">
                        <a:solidFill>
                          <a:srgbClr val="FF0000"/>
                        </a:solidFill>
                        <a:effectLst>
                          <a:outerShdw blurRad="50800" dist="38100" dir="81000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4000" b="0" dirty="0" smtClean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ea typeface="Times New Roman"/>
                          <a:cs typeface="QCF_P112"/>
                        </a:rPr>
                        <a:t>ﯕ</a:t>
                      </a:r>
                      <a:endParaRPr lang="ar-SA" sz="4000" b="0" dirty="0">
                        <a:solidFill>
                          <a:srgbClr val="0070C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1"/>
                      <a:endParaRPr lang="ar-SA" sz="3200" dirty="0">
                        <a:solidFill>
                          <a:schemeClr val="accent2">
                            <a:lumMod val="50000"/>
                          </a:schemeClr>
                        </a:solidFill>
                        <a:effectLst>
                          <a:outerShdw blurRad="50800" dist="38100" dir="81000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759083">
                <a:tc>
                  <a:txBody>
                    <a:bodyPr/>
                    <a:lstStyle/>
                    <a:p>
                      <a:pPr algn="ctr" rtl="1"/>
                      <a:r>
                        <a:rPr lang="ar-SA" sz="3200" dirty="0" smtClean="0">
                          <a:solidFill>
                            <a:srgbClr val="FF0000"/>
                          </a:solidFill>
                          <a:effectLst>
                            <a:outerShdw blurRad="50800" dist="38100" dir="81000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cs typeface="SKR HEAD1" pitchFamily="2" charset="-78"/>
                        </a:rPr>
                        <a:t>3</a:t>
                      </a:r>
                      <a:endParaRPr lang="ar-SA" sz="3200" dirty="0">
                        <a:solidFill>
                          <a:srgbClr val="FF0000"/>
                        </a:solidFill>
                        <a:effectLst>
                          <a:outerShdw blurRad="50800" dist="38100" dir="81000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cs typeface="SKR HEAD1" pitchFamily="2" charset="-78"/>
                      </a:endParaRPr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200" b="0" dirty="0" smtClean="0">
                          <a:solidFill>
                            <a:srgbClr val="FF0000"/>
                          </a:solidFill>
                          <a:effectLst>
                            <a:outerShdw blurRad="50800" dist="38100" dir="81000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cs typeface="SKR HEAD1" pitchFamily="2" charset="-78"/>
                        </a:rPr>
                        <a:t>الياء</a:t>
                      </a:r>
                      <a:endParaRPr lang="ar-SA" sz="3200" b="0" dirty="0">
                        <a:solidFill>
                          <a:srgbClr val="FF0000"/>
                        </a:solidFill>
                        <a:effectLst>
                          <a:outerShdw blurRad="50800" dist="38100" dir="81000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4000" b="0" dirty="0" smtClean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ea typeface="Times New Roman"/>
                          <a:cs typeface="QCF_P589"/>
                        </a:rPr>
                        <a:t>ﭾ </a:t>
                      </a:r>
                      <a:endParaRPr lang="ar-SA" sz="4000" b="0" dirty="0">
                        <a:solidFill>
                          <a:srgbClr val="0070C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1"/>
                      <a:endParaRPr lang="ar-SA" sz="3200" dirty="0">
                        <a:solidFill>
                          <a:schemeClr val="accent2">
                            <a:lumMod val="50000"/>
                          </a:schemeClr>
                        </a:solidFill>
                        <a:effectLst>
                          <a:outerShdw blurRad="50800" dist="38100" dir="81000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cs typeface="SKR HEAD1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z="6600" smtClean="0">
                <a:solidFill>
                  <a:srgbClr val="008000"/>
                </a:solidFill>
              </a:rPr>
              <a:t>الشاهد </a:t>
            </a:r>
          </a:p>
        </p:txBody>
      </p:sp>
      <p:sp>
        <p:nvSpPr>
          <p:cNvPr id="13315" name="عنصر نائب للمحتوى 2"/>
          <p:cNvSpPr>
            <a:spLocks noGrp="1"/>
          </p:cNvSpPr>
          <p:nvPr>
            <p:ph idx="1"/>
          </p:nvPr>
        </p:nvSpPr>
        <p:spPr>
          <a:xfrm>
            <a:off x="796925" y="1214422"/>
            <a:ext cx="8229600" cy="4525963"/>
          </a:xfrm>
        </p:spPr>
        <p:txBody>
          <a:bodyPr/>
          <a:lstStyle/>
          <a:p>
            <a:r>
              <a:rPr lang="ar-SA" sz="4400" dirty="0" smtClean="0">
                <a:solidFill>
                  <a:srgbClr val="0000FF"/>
                </a:solidFill>
              </a:rPr>
              <a:t>قال الشيخ سليمان </a:t>
            </a:r>
            <a:r>
              <a:rPr lang="ar-SA" sz="4400" dirty="0" err="1" smtClean="0">
                <a:solidFill>
                  <a:srgbClr val="0000FF"/>
                </a:solidFill>
              </a:rPr>
              <a:t>الجمزوري</a:t>
            </a:r>
            <a:r>
              <a:rPr lang="ar-SA" sz="4400" dirty="0" smtClean="0">
                <a:solidFill>
                  <a:srgbClr val="0000FF"/>
                </a:solidFill>
              </a:rPr>
              <a:t> رحمه الله :</a:t>
            </a:r>
          </a:p>
          <a:p>
            <a:r>
              <a:rPr lang="ar-EG" sz="4400" dirty="0" smtClean="0">
                <a:solidFill>
                  <a:srgbClr val="800080"/>
                </a:solidFill>
              </a:rPr>
              <a:t>حُـرُوفُـهُ ثَـلاَثَـةٌ فَعِـيـهَـا</a:t>
            </a:r>
          </a:p>
          <a:p>
            <a:pPr lvl="1">
              <a:buNone/>
            </a:pPr>
            <a:r>
              <a:rPr lang="ar-SA" sz="4400" dirty="0" smtClean="0">
                <a:solidFill>
                  <a:srgbClr val="800080"/>
                </a:solidFill>
              </a:rPr>
              <a:t>                                             </a:t>
            </a:r>
            <a:r>
              <a:rPr lang="ar-EG" sz="4400" dirty="0" smtClean="0">
                <a:solidFill>
                  <a:srgbClr val="800080"/>
                </a:solidFill>
              </a:rPr>
              <a:t>مِنْ لَفْظِ </a:t>
            </a:r>
            <a:r>
              <a:rPr lang="ar-EG" sz="4400" dirty="0" err="1" smtClean="0">
                <a:solidFill>
                  <a:srgbClr val="800080"/>
                </a:solidFill>
              </a:rPr>
              <a:t>وَايٍ</a:t>
            </a:r>
            <a:r>
              <a:rPr lang="ar-EG" sz="4400" dirty="0" smtClean="0">
                <a:solidFill>
                  <a:srgbClr val="800080"/>
                </a:solidFill>
              </a:rPr>
              <a:t> وَهْيَ فِـي نُوحِيهَـا</a:t>
            </a:r>
          </a:p>
          <a:p>
            <a:r>
              <a:rPr lang="ar-EG" sz="4400" dirty="0" smtClean="0">
                <a:solidFill>
                  <a:srgbClr val="800080"/>
                </a:solidFill>
              </a:rPr>
              <a:t>وَالكَسْرُ قَبْلَ </a:t>
            </a:r>
            <a:r>
              <a:rPr lang="ar-EG" sz="4400" dirty="0" err="1" smtClean="0">
                <a:solidFill>
                  <a:srgbClr val="800080"/>
                </a:solidFill>
              </a:rPr>
              <a:t>الْيَا</a:t>
            </a:r>
            <a:r>
              <a:rPr lang="ar-EG" sz="4400" dirty="0" smtClean="0">
                <a:solidFill>
                  <a:srgbClr val="800080"/>
                </a:solidFill>
              </a:rPr>
              <a:t> وَقَبْلَ الْواوِ ضَـمْ</a:t>
            </a:r>
          </a:p>
          <a:p>
            <a:pPr>
              <a:buNone/>
            </a:pPr>
            <a:r>
              <a:rPr lang="ar-SA" sz="4400" dirty="0" smtClean="0">
                <a:solidFill>
                  <a:srgbClr val="800080"/>
                </a:solidFill>
              </a:rPr>
              <a:t>                                                  </a:t>
            </a:r>
            <a:r>
              <a:rPr lang="ar-EG" sz="4400" dirty="0" smtClean="0">
                <a:solidFill>
                  <a:srgbClr val="800080"/>
                </a:solidFill>
              </a:rPr>
              <a:t>شَرْطٌ وَفَتْـحٌ قَبْـلَ أَلْـفٍ يُلْتَـزَمْ</a:t>
            </a:r>
          </a:p>
          <a:p>
            <a:r>
              <a:rPr lang="ar-EG" sz="4400" dirty="0" smtClean="0">
                <a:solidFill>
                  <a:srgbClr val="800080"/>
                </a:solidFill>
              </a:rPr>
              <a:t>وَاللِّيـنُ مِنْهَـا </a:t>
            </a:r>
            <a:r>
              <a:rPr lang="ar-EG" sz="4400" dirty="0" err="1" smtClean="0">
                <a:solidFill>
                  <a:srgbClr val="800080"/>
                </a:solidFill>
              </a:rPr>
              <a:t>الْيَا</a:t>
            </a:r>
            <a:r>
              <a:rPr lang="ar-EG" sz="4400" dirty="0" smtClean="0">
                <a:solidFill>
                  <a:srgbClr val="800080"/>
                </a:solidFill>
              </a:rPr>
              <a:t> وَوَاوٌ سُكِّـنَـا</a:t>
            </a:r>
          </a:p>
          <a:p>
            <a:pPr>
              <a:buNone/>
            </a:pPr>
            <a:r>
              <a:rPr lang="ar-SA" sz="4400" dirty="0" smtClean="0">
                <a:solidFill>
                  <a:srgbClr val="800080"/>
                </a:solidFill>
              </a:rPr>
              <a:t>                                                         </a:t>
            </a:r>
            <a:r>
              <a:rPr lang="ar-EG" sz="4400" dirty="0" smtClean="0">
                <a:solidFill>
                  <a:srgbClr val="800080"/>
                </a:solidFill>
              </a:rPr>
              <a:t>إِنِ انْفِتَـاحٌ قَبْـلَ كُـلٍّ أُعْلِـنَـا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تصميم افتراضي">
  <a:themeElements>
    <a:clrScheme name="تصميم افتراضي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تصميم افتراضي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تصميم افتراضي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تصميم افتراضي">
  <a:themeElements>
    <a:clrScheme name="تصميم افتراضي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تصميم افتراضي">
      <a:majorFont>
        <a:latin typeface="Times New Roman"/>
        <a:ea typeface=""/>
        <a:cs typeface="Arial"/>
      </a:majorFont>
      <a:minorFont>
        <a:latin typeface="Times New Roman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تصميم افتراضي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_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306</Words>
  <PresentationFormat>عرض على الشاشة (3:4)‏</PresentationFormat>
  <Paragraphs>123</Paragraphs>
  <Slides>13</Slides>
  <Notes>1</Notes>
  <HiddenSlides>0</HiddenSlides>
  <MMClips>0</MMClips>
  <ScaleCrop>false</ScaleCrop>
  <HeadingPairs>
    <vt:vector size="4" baseType="variant">
      <vt:variant>
        <vt:lpstr>سمة</vt:lpstr>
      </vt:variant>
      <vt:variant>
        <vt:i4>4</vt:i4>
      </vt:variant>
      <vt:variant>
        <vt:lpstr>عناوين الشرائح</vt:lpstr>
      </vt:variant>
      <vt:variant>
        <vt:i4>13</vt:i4>
      </vt:variant>
    </vt:vector>
  </HeadingPairs>
  <TitlesOfParts>
    <vt:vector size="17" baseType="lpstr">
      <vt:lpstr>تصميم افتراضي</vt:lpstr>
      <vt:lpstr>1_تصميم افتراضي</vt:lpstr>
      <vt:lpstr>1_سمة Office</vt:lpstr>
      <vt:lpstr>2_سمة Office</vt:lpstr>
      <vt:lpstr>الشريحة 1</vt:lpstr>
      <vt:lpstr>الشريحة 2</vt:lpstr>
      <vt:lpstr>تمهيد </vt:lpstr>
      <vt:lpstr>تعريف المد</vt:lpstr>
      <vt:lpstr>حروف المد</vt:lpstr>
      <vt:lpstr>مقادير المد</vt:lpstr>
      <vt:lpstr>الشريحة 7</vt:lpstr>
      <vt:lpstr>الشريحة 8</vt:lpstr>
      <vt:lpstr>الشاهد </vt:lpstr>
      <vt:lpstr>نشاط 1</vt:lpstr>
      <vt:lpstr>الشريحة 11</vt:lpstr>
      <vt:lpstr>نشاط 2</vt:lpstr>
      <vt:lpstr>الشريحة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Lenovo</dc:creator>
  <cp:lastModifiedBy>سعيد</cp:lastModifiedBy>
  <cp:revision>3</cp:revision>
  <dcterms:created xsi:type="dcterms:W3CDTF">2012-03-12T13:55:07Z</dcterms:created>
  <dcterms:modified xsi:type="dcterms:W3CDTF">2012-03-12T20:09:20Z</dcterms:modified>
</cp:coreProperties>
</file>