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0000"/>
    <a:srgbClr val="006600"/>
    <a:srgbClr val="660066"/>
    <a:srgbClr val="FF0066"/>
    <a:srgbClr val="666633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86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19/04/33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19/04/33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smtClean="0">
                <a:solidFill>
                  <a:schemeClr val="bg1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chemeClr val="bg1"/>
                </a:solidFill>
              </a:rPr>
              <a:t>اقرأ سورة التوبة من 1– 18 واستخرج منها (حروف المد الثلاثة) مبينا حركته وحركة الحرف الذي قبله كما في الجدول الآتي :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029200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حركته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الحرف الذي قبله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حركته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براءة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سكون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ر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فتحة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الله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سكون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ل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فتحة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ورسوله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و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سكون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س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ضمة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إلى 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سكون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ل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فتحة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الذين</a:t>
                      </a:r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ي</a:t>
                      </a:r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سكون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ذ</a:t>
                      </a:r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كسرة</a:t>
                      </a:r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عاهدتم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سكون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ع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فتحة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500694" y="235743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857620" y="235743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214546" y="235743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71472" y="235743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500694" y="300037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3857620" y="300037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214546" y="300037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571472" y="2928934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500694" y="3571876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3857620" y="3643314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214546" y="3643314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571472" y="3643314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5500694" y="4286256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3857620" y="4286256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214546" y="4286256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571472" y="4286256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5500694" y="4929198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3929058" y="4929198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/>
          <p:cNvSpPr/>
          <p:nvPr/>
        </p:nvSpPr>
        <p:spPr>
          <a:xfrm>
            <a:off x="2285984" y="4929198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642910" y="485776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5514988" y="550070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3857620" y="5572140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2285984" y="550070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571472" y="5572140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</a:t>
            </a:r>
            <a:r>
              <a:rPr lang="ar-SA" sz="8800" dirty="0" smtClean="0">
                <a:solidFill>
                  <a:schemeClr val="bg1"/>
                </a:solidFill>
              </a:rPr>
              <a:t>2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chemeClr val="bg1"/>
                </a:solidFill>
              </a:rPr>
              <a:t>ضع رقم الكلمة في القائمة (أ) </a:t>
            </a:r>
            <a:r>
              <a:rPr lang="ar-SA" sz="5400" dirty="0" err="1" smtClean="0">
                <a:solidFill>
                  <a:schemeClr val="bg1"/>
                </a:solidFill>
              </a:rPr>
              <a:t>أمام</a:t>
            </a:r>
            <a:r>
              <a:rPr lang="ar-SA" sz="5400" dirty="0" smtClean="0">
                <a:solidFill>
                  <a:schemeClr val="bg1"/>
                </a:solidFill>
              </a:rPr>
              <a:t> العبارة المناسبة في القائمة (ب) . </a:t>
            </a:r>
            <a:endParaRPr lang="ar-SA" sz="5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714348" y="1071546"/>
          <a:ext cx="7786744" cy="49072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613116"/>
                <a:gridCol w="2487306"/>
                <a:gridCol w="961672"/>
                <a:gridCol w="372465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C0099"/>
                          </a:solidFill>
                          <a:cs typeface="SKR HEAD1" pitchFamily="2" charset="-78"/>
                        </a:rPr>
                        <a:t>أ</a:t>
                      </a:r>
                      <a:endParaRPr lang="ar-SA" sz="4000" dirty="0">
                        <a:solidFill>
                          <a:srgbClr val="CC00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C0099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4000" dirty="0">
                        <a:solidFill>
                          <a:srgbClr val="CC00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C0099"/>
                          </a:solidFill>
                          <a:cs typeface="SKR HEAD1" pitchFamily="2" charset="-78"/>
                        </a:rPr>
                        <a:t>ب</a:t>
                      </a:r>
                      <a:endParaRPr lang="ar-SA" sz="4000" dirty="0">
                        <a:solidFill>
                          <a:srgbClr val="CC00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C0099"/>
                          </a:solidFill>
                          <a:cs typeface="SKR HEAD1" pitchFamily="2" charset="-78"/>
                        </a:rPr>
                        <a:t>العبارة</a:t>
                      </a:r>
                      <a:endParaRPr lang="ar-SA" sz="4000" dirty="0">
                        <a:solidFill>
                          <a:srgbClr val="CC00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أربع حركات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أن يكون ما قبلها مكسوراً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3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ست حركات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التوسط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أن يكون ما قبلها مفتوحاً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5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الإشباع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حركتان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40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القصر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dirty="0"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أن يكون ما قبلها مضموماً</a:t>
                      </a:r>
                      <a:endParaRPr lang="ar-SA" sz="400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4643438" y="5357826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1</a:t>
            </a:r>
            <a:endParaRPr lang="ar-SA" sz="3600" dirty="0">
              <a:solidFill>
                <a:srgbClr val="99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0" y="4000504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2</a:t>
            </a:r>
            <a:endParaRPr lang="ar-SA" sz="3600" dirty="0">
              <a:solidFill>
                <a:srgbClr val="99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43438" y="2571744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3</a:t>
            </a:r>
            <a:endParaRPr lang="ar-SA" sz="3600" dirty="0">
              <a:solidFill>
                <a:srgbClr val="99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643438" y="1857364"/>
            <a:ext cx="642942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4</a:t>
            </a:r>
            <a:endParaRPr lang="ar-SA" sz="3600" dirty="0">
              <a:solidFill>
                <a:srgbClr val="99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43438" y="3286124"/>
            <a:ext cx="642942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5</a:t>
            </a:r>
            <a:endParaRPr lang="ar-SA" sz="3600" dirty="0">
              <a:solidFill>
                <a:srgbClr val="99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643438" y="4714884"/>
            <a:ext cx="642942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990000"/>
                </a:solidFill>
              </a:rPr>
              <a:t>6</a:t>
            </a:r>
            <a:endParaRPr lang="ar-SA" sz="36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802172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SA" sz="15000" dirty="0" smtClean="0">
                <a:solidFill>
                  <a:srgbClr val="660066"/>
                </a:solidFill>
                <a:cs typeface="SKR HEAD1 Outlined" pitchFamily="2" charset="-78"/>
              </a:rPr>
              <a:t>				المــــد</a:t>
            </a:r>
            <a:endParaRPr lang="ar-SA" sz="15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7200" dirty="0" smtClean="0">
                <a:solidFill>
                  <a:srgbClr val="006600"/>
                </a:solidFill>
              </a:rPr>
              <a:t>تمهيد </a:t>
            </a:r>
            <a:endParaRPr lang="ar-SA" sz="7200" dirty="0">
              <a:solidFill>
                <a:srgbClr val="0066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660066"/>
                </a:solidFill>
              </a:rPr>
              <a:t>تتغير قراءة بعض الحروف في القرآن الكريم بحسب الحرف المجاور لها وضح ذلك من خلال ما تعلمته سابقاً</a:t>
            </a:r>
          </a:p>
          <a:p>
            <a:endParaRPr lang="ar-SA" dirty="0" smtClean="0">
              <a:solidFill>
                <a:srgbClr val="660066"/>
              </a:solidFill>
            </a:endParaRPr>
          </a:p>
          <a:p>
            <a:endParaRPr lang="ar-SA" dirty="0" smtClean="0">
              <a:solidFill>
                <a:srgbClr val="660066"/>
              </a:solidFill>
            </a:endParaRPr>
          </a:p>
          <a:p>
            <a:endParaRPr lang="ar-SA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660066"/>
                </a:solidFill>
              </a:rPr>
              <a:t>هذه القاعدة تنطبق على حروف أخرى يعرض لها المد والقصر ، ويتفاضل بعضها على بعض طولاً وقصراً ، حسب ما يجاورها من أسباب المد .</a:t>
            </a:r>
          </a:p>
          <a:p>
            <a:pPr>
              <a:buNone/>
            </a:pPr>
            <a:r>
              <a:rPr lang="ar-SA" dirty="0" smtClean="0">
                <a:solidFill>
                  <a:srgbClr val="660066"/>
                </a:solidFill>
              </a:rPr>
              <a:t>وهذا ما سنوضحه فيما يأتي :</a:t>
            </a:r>
          </a:p>
          <a:p>
            <a:endParaRPr lang="ar-SA" dirty="0">
              <a:solidFill>
                <a:srgbClr val="660066"/>
              </a:solidFill>
            </a:endParaRPr>
          </a:p>
        </p:txBody>
      </p:sp>
      <p:sp>
        <p:nvSpPr>
          <p:cNvPr id="4" name="علامة الطرح 3"/>
          <p:cNvSpPr/>
          <p:nvPr/>
        </p:nvSpPr>
        <p:spPr>
          <a:xfrm>
            <a:off x="0" y="500042"/>
            <a:ext cx="748666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714480" y="2714620"/>
            <a:ext cx="6200812" cy="16004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pAutoFit/>
          </a:bodyPr>
          <a:lstStyle/>
          <a:p>
            <a:pPr algn="ctr"/>
            <a:r>
              <a:rPr lang="ar-SA" sz="4400" dirty="0" smtClean="0">
                <a:solidFill>
                  <a:srgbClr val="002060"/>
                </a:solidFill>
                <a:cs typeface="SKR HEAD1 Outlined" pitchFamily="2" charset="-78"/>
              </a:rPr>
              <a:t>كالألف تفخم إذا سبقها حرف مفخم ، وترقق إذا سبقها حرف مفخم </a:t>
            </a:r>
            <a:endParaRPr lang="ar-SA" sz="4400" dirty="0">
              <a:solidFill>
                <a:srgbClr val="002060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ar-SA" sz="7200" dirty="0" smtClean="0">
                <a:solidFill>
                  <a:srgbClr val="990000"/>
                </a:solidFill>
              </a:rPr>
              <a:t>تعريف المد</a:t>
            </a:r>
            <a:endParaRPr lang="ar-SA" sz="7200" dirty="0">
              <a:solidFill>
                <a:srgbClr val="99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  <a:blipFill>
            <a:blip r:embed="rId3"/>
            <a:stretch>
              <a:fillRect/>
            </a:stretch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6600" dirty="0" smtClean="0">
                <a:solidFill>
                  <a:srgbClr val="666633"/>
                </a:solidFill>
              </a:rPr>
              <a:t>المد لغة : الزيادة .</a:t>
            </a:r>
          </a:p>
          <a:p>
            <a:r>
              <a:rPr lang="ar-SA" sz="6600" dirty="0" smtClean="0">
                <a:solidFill>
                  <a:srgbClr val="666633"/>
                </a:solidFill>
              </a:rPr>
              <a:t>واصطلاحاً : إطالة الصوت بأحد حروف المد .</a:t>
            </a:r>
            <a:endParaRPr lang="ar-SA" sz="6600" dirty="0">
              <a:solidFill>
                <a:srgbClr val="66663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ar-SA" sz="7200" dirty="0" smtClean="0">
                <a:solidFill>
                  <a:srgbClr val="FF0066"/>
                </a:solidFill>
              </a:rPr>
              <a:t>حروف المد</a:t>
            </a:r>
            <a:endParaRPr lang="ar-SA" sz="7200" dirty="0">
              <a:solidFill>
                <a:srgbClr val="FF006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  <a:blipFill>
            <a:blip r:embed="rId2"/>
            <a:stretch>
              <a:fillRect/>
            </a:stretch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6600" dirty="0" smtClean="0">
                <a:solidFill>
                  <a:srgbClr val="006600"/>
                </a:solidFill>
              </a:rPr>
              <a:t>حروف المد ثلاثة هي :</a:t>
            </a:r>
          </a:p>
          <a:p>
            <a:endParaRPr lang="ar-SA" sz="6600" dirty="0">
              <a:solidFill>
                <a:srgbClr val="666633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5286380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err="1" smtClean="0">
                <a:solidFill>
                  <a:srgbClr val="002060"/>
                </a:solidFill>
                <a:cs typeface="SKR HEAD1" pitchFamily="2" charset="-78"/>
              </a:rPr>
              <a:t>اْ</a:t>
            </a:r>
            <a:endParaRPr lang="ar-SA" sz="48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7581920" y="32146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rgbClr val="002060"/>
                </a:solidFill>
              </a:rPr>
              <a:t>ـَ</a:t>
            </a:r>
            <a:endParaRPr lang="ar-SA" sz="5400" dirty="0">
              <a:solidFill>
                <a:srgbClr val="002060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6429388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6"/>
          <p:cNvSpPr/>
          <p:nvPr/>
        </p:nvSpPr>
        <p:spPr>
          <a:xfrm>
            <a:off x="4071934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943088" y="3214686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قَ</a:t>
            </a:r>
            <a:r>
              <a:rPr lang="ar-SA" sz="4800" dirty="0" smtClean="0">
                <a:solidFill>
                  <a:srgbClr val="FF0000"/>
                </a:solidFill>
                <a:cs typeface="SKR HEAD1" pitchFamily="2" charset="-78"/>
              </a:rPr>
              <a:t>اْ</a:t>
            </a:r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ل</a:t>
            </a:r>
            <a:endParaRPr lang="ar-SA" sz="48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586690" y="43719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rgbClr val="002060"/>
                </a:solidFill>
              </a:rPr>
              <a:t>ـُ</a:t>
            </a:r>
            <a:endParaRPr lang="ar-SA" sz="5400" dirty="0">
              <a:solidFill>
                <a:srgbClr val="002060"/>
              </a:solidFill>
            </a:endParaRPr>
          </a:p>
        </p:txBody>
      </p:sp>
      <p:sp>
        <p:nvSpPr>
          <p:cNvPr id="10" name="سهم إلى اليسار 9"/>
          <p:cNvSpPr/>
          <p:nvPr/>
        </p:nvSpPr>
        <p:spPr>
          <a:xfrm>
            <a:off x="6429388" y="458744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5286380" y="43719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err="1" smtClean="0">
                <a:solidFill>
                  <a:srgbClr val="002060"/>
                </a:solidFill>
                <a:cs typeface="SKR HEAD1" pitchFamily="2" charset="-78"/>
              </a:rPr>
              <a:t>وْ</a:t>
            </a:r>
            <a:endParaRPr lang="ar-SA" sz="54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12" name="سهم إلى اليسار 11"/>
          <p:cNvSpPr/>
          <p:nvPr/>
        </p:nvSpPr>
        <p:spPr>
          <a:xfrm>
            <a:off x="4093658" y="46588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928794" y="4443426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ودُ</a:t>
            </a:r>
            <a:r>
              <a:rPr lang="ar-SA" sz="4800" dirty="0" smtClean="0">
                <a:solidFill>
                  <a:srgbClr val="FF0000"/>
                </a:solidFill>
                <a:cs typeface="SKR HEAD1" pitchFamily="2" charset="-78"/>
              </a:rPr>
              <a:t>وْ</a:t>
            </a:r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د</a:t>
            </a:r>
            <a:endParaRPr lang="ar-SA" sz="48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7572396" y="544355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rgbClr val="002060"/>
                </a:solidFill>
              </a:rPr>
              <a:t>ـِ</a:t>
            </a:r>
            <a:endParaRPr lang="ar-SA" sz="5400" dirty="0">
              <a:solidFill>
                <a:srgbClr val="002060"/>
              </a:solidFill>
            </a:endParaRPr>
          </a:p>
        </p:txBody>
      </p:sp>
      <p:sp>
        <p:nvSpPr>
          <p:cNvPr id="15" name="سهم إلى اليسار 14"/>
          <p:cNvSpPr/>
          <p:nvPr/>
        </p:nvSpPr>
        <p:spPr>
          <a:xfrm>
            <a:off x="6429388" y="56590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/>
          <p:cNvSpPr/>
          <p:nvPr/>
        </p:nvSpPr>
        <p:spPr>
          <a:xfrm>
            <a:off x="5286380" y="55149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err="1" smtClean="0">
                <a:solidFill>
                  <a:srgbClr val="002060"/>
                </a:solidFill>
                <a:cs typeface="SKR HEAD1" pitchFamily="2" charset="-78"/>
              </a:rPr>
              <a:t>يْ</a:t>
            </a:r>
            <a:endParaRPr lang="ar-SA" sz="54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17" name="سهم إلى اليسار 16"/>
          <p:cNvSpPr/>
          <p:nvPr/>
        </p:nvSpPr>
        <p:spPr>
          <a:xfrm>
            <a:off x="4071934" y="573045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1928794" y="5514996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قِ</a:t>
            </a:r>
            <a:r>
              <a:rPr lang="ar-SA" sz="4800" dirty="0" smtClean="0">
                <a:solidFill>
                  <a:srgbClr val="FF0000"/>
                </a:solidFill>
                <a:cs typeface="SKR HEAD1" pitchFamily="2" charset="-78"/>
              </a:rPr>
              <a:t>يْ</a:t>
            </a:r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ل</a:t>
            </a:r>
            <a:endParaRPr lang="ar-SA" sz="4800" dirty="0">
              <a:solidFill>
                <a:srgbClr val="00206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ar-SA" sz="7200" dirty="0" smtClean="0">
                <a:solidFill>
                  <a:srgbClr val="FF0066"/>
                </a:solidFill>
              </a:rPr>
              <a:t>مقادير المد</a:t>
            </a:r>
            <a:endParaRPr lang="ar-SA" sz="7200" dirty="0">
              <a:solidFill>
                <a:srgbClr val="FF006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  <a:blipFill>
            <a:blip r:embed="rId2"/>
            <a:stretch>
              <a:fillRect/>
            </a:stretch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5400" dirty="0" smtClean="0">
                <a:solidFill>
                  <a:srgbClr val="006600"/>
                </a:solidFill>
              </a:rPr>
              <a:t>للمد مقادير متفاوتة أشهرها ثلاثة هي :</a:t>
            </a:r>
          </a:p>
          <a:p>
            <a:endParaRPr lang="ar-SA" sz="6600" dirty="0">
              <a:solidFill>
                <a:srgbClr val="666633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7000892" y="3214686"/>
            <a:ext cx="1495428" cy="90886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الأولى</a:t>
            </a:r>
            <a:endParaRPr lang="ar-SA" sz="36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285852" y="3214686"/>
            <a:ext cx="5214974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2060"/>
                </a:solidFill>
                <a:cs typeface="SKR HEAD1" pitchFamily="2" charset="-78"/>
              </a:rPr>
              <a:t>القصر : ومقداره </a:t>
            </a:r>
            <a:r>
              <a:rPr lang="ar-SA" sz="4800" dirty="0" smtClean="0">
                <a:solidFill>
                  <a:srgbClr val="FF0000"/>
                </a:solidFill>
                <a:cs typeface="SKR HEAD1" pitchFamily="2" charset="-78"/>
              </a:rPr>
              <a:t>حركتان</a:t>
            </a:r>
            <a:endParaRPr lang="ar-SA" sz="4800" dirty="0">
              <a:solidFill>
                <a:srgbClr val="FF0000"/>
              </a:solidFill>
              <a:cs typeface="SKR HEAD1" pitchFamily="2" charset="-78"/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7000892" y="4377524"/>
            <a:ext cx="1495428" cy="88722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ar-SA" sz="3500" dirty="0" smtClean="0">
                <a:solidFill>
                  <a:srgbClr val="002060"/>
                </a:solidFill>
                <a:cs typeface="SKR HEAD1" pitchFamily="2" charset="-78"/>
              </a:rPr>
              <a:t>الثانية</a:t>
            </a:r>
            <a:endParaRPr lang="ar-SA" sz="35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1285852" y="4371988"/>
            <a:ext cx="5214974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700" dirty="0" smtClean="0">
                <a:solidFill>
                  <a:srgbClr val="002060"/>
                </a:solidFill>
                <a:cs typeface="SKR HEAD1" pitchFamily="2" charset="-78"/>
              </a:rPr>
              <a:t>التوسط : ومقداره</a:t>
            </a:r>
            <a:r>
              <a:rPr lang="ar-SA" sz="4700" dirty="0" smtClean="0">
                <a:solidFill>
                  <a:srgbClr val="FF0000"/>
                </a:solidFill>
                <a:cs typeface="SKR HEAD1" pitchFamily="2" charset="-78"/>
              </a:rPr>
              <a:t> أربع حركات</a:t>
            </a:r>
            <a:endParaRPr lang="ar-SA" sz="4700" dirty="0">
              <a:solidFill>
                <a:srgbClr val="FF0000"/>
              </a:solidFill>
              <a:cs typeface="SKR HEAD1" pitchFamily="2" charset="-78"/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7000892" y="5542172"/>
            <a:ext cx="1495428" cy="88722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ar-SA" sz="3500" dirty="0" smtClean="0">
                <a:solidFill>
                  <a:srgbClr val="002060"/>
                </a:solidFill>
                <a:cs typeface="SKR HEAD1" pitchFamily="2" charset="-78"/>
              </a:rPr>
              <a:t>الثالثة</a:t>
            </a:r>
            <a:endParaRPr lang="ar-SA" sz="35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1285852" y="5514996"/>
            <a:ext cx="5214974" cy="9144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700" dirty="0" smtClean="0">
                <a:solidFill>
                  <a:srgbClr val="002060"/>
                </a:solidFill>
                <a:cs typeface="SKR HEAD1" pitchFamily="2" charset="-78"/>
              </a:rPr>
              <a:t>الإشباع : ومقداره</a:t>
            </a:r>
            <a:r>
              <a:rPr lang="ar-SA" sz="4700" dirty="0" smtClean="0">
                <a:solidFill>
                  <a:srgbClr val="FF0000"/>
                </a:solidFill>
                <a:cs typeface="SKR HEAD1" pitchFamily="2" charset="-78"/>
              </a:rPr>
              <a:t> ست حركات</a:t>
            </a:r>
            <a:endParaRPr lang="ar-SA" sz="4700" dirty="0">
              <a:solidFill>
                <a:srgbClr val="FF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51797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588628"/>
                <a:gridCol w="1387236"/>
                <a:gridCol w="1694224"/>
                <a:gridCol w="4559512"/>
              </a:tblGrid>
              <a:tr h="732615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الأمثلة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14850"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حروف</a:t>
                      </a:r>
                      <a:r>
                        <a:rPr lang="ar-SA" sz="3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المد</a:t>
                      </a:r>
                      <a:endParaRPr lang="ar-SA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الكلمة</a:t>
                      </a:r>
                      <a:endParaRPr lang="ar-S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في هذه الأمثلة حروف المد مستوفية شروطها ، فالألف في (مالك)جاءت ساكنة</a:t>
                      </a:r>
                      <a:r>
                        <a:rPr lang="ar-SA" sz="4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بعد فتح ، بينما وقعت الواو ساكنة بعد ضم ، والياء جاءت ساكنة بعد كسر ، ولذلك جرى فيها المد</a:t>
                      </a:r>
                      <a:r>
                        <a:rPr lang="ar-SA" sz="4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.</a:t>
                      </a:r>
                      <a:endParaRPr lang="ar-SA" sz="44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1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 smtClean="0">
                          <a:solidFill>
                            <a:srgbClr val="FF0000"/>
                          </a:solidFill>
                          <a:ea typeface="Times New Roman"/>
                          <a:cs typeface="SKR HEAD1" pitchFamily="2" charset="-78"/>
                        </a:rPr>
                        <a:t>الألف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1"/>
                        </a:rPr>
                        <a:t>ﭞ</a:t>
                      </a:r>
                      <a:endParaRPr lang="ar-SA" sz="4000" b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022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2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 smtClean="0">
                          <a:solidFill>
                            <a:srgbClr val="FF0000"/>
                          </a:solidFill>
                          <a:ea typeface="Times New Roman"/>
                          <a:cs typeface="QCF_P301"/>
                        </a:rPr>
                        <a:t> </a:t>
                      </a:r>
                      <a:r>
                        <a:rPr lang="ar-SA" sz="3200" b="0" dirty="0" smtClean="0">
                          <a:solidFill>
                            <a:srgbClr val="FF0000"/>
                          </a:solidFill>
                          <a:ea typeface="Times New Roman"/>
                          <a:cs typeface="SKR HEAD1" pitchFamily="2" charset="-78"/>
                        </a:rPr>
                        <a:t>الواو</a:t>
                      </a:r>
                      <a:endParaRPr lang="ar-SA" sz="32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12"/>
                        </a:rPr>
                        <a:t>ﯕ</a:t>
                      </a:r>
                      <a:endParaRPr lang="ar-SA" sz="4000" b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3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الياء</a:t>
                      </a:r>
                      <a:endParaRPr lang="ar-SA" sz="32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9"/>
                        </a:rPr>
                        <a:t>ﭾ </a:t>
                      </a:r>
                      <a:endParaRPr lang="ar-SA" sz="4000" b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796925" y="1214422"/>
            <a:ext cx="8229600" cy="4525963"/>
          </a:xfrm>
        </p:spPr>
        <p:txBody>
          <a:bodyPr/>
          <a:lstStyle/>
          <a:p>
            <a:r>
              <a:rPr lang="ar-SA" sz="44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44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4400" dirty="0" smtClean="0">
                <a:solidFill>
                  <a:srgbClr val="0000FF"/>
                </a:solidFill>
              </a:rPr>
              <a:t> رحمه الله :</a:t>
            </a:r>
          </a:p>
          <a:p>
            <a:r>
              <a:rPr lang="ar-EG" sz="4400" dirty="0" smtClean="0">
                <a:solidFill>
                  <a:srgbClr val="800080"/>
                </a:solidFill>
              </a:rPr>
              <a:t>حُـرُوفُـهُ ثَـلاَثَـةٌ فَعِـيـهَـا</a:t>
            </a:r>
          </a:p>
          <a:p>
            <a:pPr lvl="1">
              <a:buNone/>
            </a:pPr>
            <a:r>
              <a:rPr lang="ar-SA" sz="4400" dirty="0" smtClean="0">
                <a:solidFill>
                  <a:srgbClr val="800080"/>
                </a:solidFill>
              </a:rPr>
              <a:t>                                             </a:t>
            </a:r>
            <a:r>
              <a:rPr lang="ar-EG" sz="4400" dirty="0" smtClean="0">
                <a:solidFill>
                  <a:srgbClr val="800080"/>
                </a:solidFill>
              </a:rPr>
              <a:t>مِنْ لَفْظِ </a:t>
            </a:r>
            <a:r>
              <a:rPr lang="ar-EG" sz="4400" dirty="0" err="1" smtClean="0">
                <a:solidFill>
                  <a:srgbClr val="800080"/>
                </a:solidFill>
              </a:rPr>
              <a:t>وَايٍ</a:t>
            </a:r>
            <a:r>
              <a:rPr lang="ar-EG" sz="4400" dirty="0" smtClean="0">
                <a:solidFill>
                  <a:srgbClr val="800080"/>
                </a:solidFill>
              </a:rPr>
              <a:t> وَهْيَ فِـي نُوحِيهَـا</a:t>
            </a:r>
          </a:p>
          <a:p>
            <a:r>
              <a:rPr lang="ar-EG" sz="4400" dirty="0" smtClean="0">
                <a:solidFill>
                  <a:srgbClr val="800080"/>
                </a:solidFill>
              </a:rPr>
              <a:t>وَالكَسْرُ قَبْلَ </a:t>
            </a:r>
            <a:r>
              <a:rPr lang="ar-EG" sz="4400" dirty="0" err="1" smtClean="0">
                <a:solidFill>
                  <a:srgbClr val="800080"/>
                </a:solidFill>
              </a:rPr>
              <a:t>الْيَا</a:t>
            </a:r>
            <a:r>
              <a:rPr lang="ar-EG" sz="4400" dirty="0" smtClean="0">
                <a:solidFill>
                  <a:srgbClr val="800080"/>
                </a:solidFill>
              </a:rPr>
              <a:t> وَقَبْلَ الْواوِ ضَـمْ</a:t>
            </a:r>
          </a:p>
          <a:p>
            <a:pPr>
              <a:buNone/>
            </a:pPr>
            <a:r>
              <a:rPr lang="ar-SA" sz="4400" dirty="0" smtClean="0">
                <a:solidFill>
                  <a:srgbClr val="800080"/>
                </a:solidFill>
              </a:rPr>
              <a:t>                                                  </a:t>
            </a:r>
            <a:r>
              <a:rPr lang="ar-EG" sz="4400" dirty="0" smtClean="0">
                <a:solidFill>
                  <a:srgbClr val="800080"/>
                </a:solidFill>
              </a:rPr>
              <a:t>شَرْطٌ وَفَتْـحٌ قَبْـلَ أَلْـفٍ يُلْتَـزَمْ</a:t>
            </a:r>
          </a:p>
          <a:p>
            <a:r>
              <a:rPr lang="ar-EG" sz="4400" dirty="0" smtClean="0">
                <a:solidFill>
                  <a:srgbClr val="800080"/>
                </a:solidFill>
              </a:rPr>
              <a:t>وَاللِّيـنُ مِنْهَـا </a:t>
            </a:r>
            <a:r>
              <a:rPr lang="ar-EG" sz="4400" dirty="0" err="1" smtClean="0">
                <a:solidFill>
                  <a:srgbClr val="800080"/>
                </a:solidFill>
              </a:rPr>
              <a:t>الْيَا</a:t>
            </a:r>
            <a:r>
              <a:rPr lang="ar-EG" sz="4400" dirty="0" smtClean="0">
                <a:solidFill>
                  <a:srgbClr val="800080"/>
                </a:solidFill>
              </a:rPr>
              <a:t> وَوَاوٌ سُكِّـنَـا</a:t>
            </a:r>
          </a:p>
          <a:p>
            <a:pPr>
              <a:buNone/>
            </a:pPr>
            <a:r>
              <a:rPr lang="ar-SA" sz="4400" dirty="0" smtClean="0">
                <a:solidFill>
                  <a:srgbClr val="800080"/>
                </a:solidFill>
              </a:rPr>
              <a:t>                                                         </a:t>
            </a:r>
            <a:r>
              <a:rPr lang="ar-EG" sz="4400" dirty="0" smtClean="0">
                <a:solidFill>
                  <a:srgbClr val="800080"/>
                </a:solidFill>
              </a:rPr>
              <a:t>إِنِ انْفِتَـاحٌ قَبْـلَ كُـلٍّ أُعْلِـنَـا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306</Words>
  <PresentationFormat>عرض على الشاشة (3:4)‏</PresentationFormat>
  <Paragraphs>123</Paragraphs>
  <Slides>13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4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تصميم افتراضي</vt:lpstr>
      <vt:lpstr>1_تصميم افتراضي</vt:lpstr>
      <vt:lpstr>1_سمة Office</vt:lpstr>
      <vt:lpstr>2_سمة Office</vt:lpstr>
      <vt:lpstr>الشريحة 1</vt:lpstr>
      <vt:lpstr>الشريحة 2</vt:lpstr>
      <vt:lpstr>تمهيد </vt:lpstr>
      <vt:lpstr>تعريف المد</vt:lpstr>
      <vt:lpstr>حروف المد</vt:lpstr>
      <vt:lpstr>مقادير المد</vt:lpstr>
      <vt:lpstr>الشريحة 7</vt:lpstr>
      <vt:lpstr>الشريحة 8</vt:lpstr>
      <vt:lpstr>الشاهد </vt:lpstr>
      <vt:lpstr>نشاط 1</vt:lpstr>
      <vt:lpstr>الشريحة 11</vt:lpstr>
      <vt:lpstr>نشاط 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3</cp:revision>
  <dcterms:created xsi:type="dcterms:W3CDTF">2012-03-12T13:55:07Z</dcterms:created>
  <dcterms:modified xsi:type="dcterms:W3CDTF">2012-03-12T20:09:20Z</dcterms:modified>
</cp:coreProperties>
</file>