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56" d="100"/>
          <a:sy n="56" d="100"/>
        </p:scale>
        <p:origin x="-9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AFB6259-B3EA-4AF8-BB85-A550DF2409B2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4E22CF-22F6-446C-8985-266FB5FB62F4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6259-B3EA-4AF8-BB85-A550DF2409B2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22CF-22F6-446C-8985-266FB5FB62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6259-B3EA-4AF8-BB85-A550DF2409B2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22CF-22F6-446C-8985-266FB5FB62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AFB6259-B3EA-4AF8-BB85-A550DF2409B2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4E22CF-22F6-446C-8985-266FB5FB62F4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AFB6259-B3EA-4AF8-BB85-A550DF2409B2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4E22CF-22F6-446C-8985-266FB5FB62F4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6259-B3EA-4AF8-BB85-A550DF2409B2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22CF-22F6-446C-8985-266FB5FB62F4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6259-B3EA-4AF8-BB85-A550DF2409B2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22CF-22F6-446C-8985-266FB5FB62F4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AFB6259-B3EA-4AF8-BB85-A550DF2409B2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4E22CF-22F6-446C-8985-266FB5FB62F4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6259-B3EA-4AF8-BB85-A550DF2409B2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22CF-22F6-446C-8985-266FB5FB62F4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AFB6259-B3EA-4AF8-BB85-A550DF2409B2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4E22CF-22F6-446C-8985-266FB5FB62F4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AFB6259-B3EA-4AF8-BB85-A550DF2409B2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4E22CF-22F6-446C-8985-266FB5FB62F4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AFB6259-B3EA-4AF8-BB85-A550DF2409B2}" type="datetimeFigureOut">
              <a:rPr lang="ar-SA" smtClean="0"/>
              <a:t>20/03/1432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4E22CF-22F6-446C-8985-266FB5FB62F4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286000" y="2057400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ar-SA" sz="8800" dirty="0" smtClean="0">
                <a:solidFill>
                  <a:schemeClr val="tx1"/>
                </a:solidFill>
              </a:rPr>
              <a:t>من آداب الطعام</a:t>
            </a:r>
            <a:endParaRPr lang="ar-SA" sz="8800" dirty="0">
              <a:solidFill>
                <a:schemeClr val="tx1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286000" y="4800600"/>
            <a:ext cx="6172200" cy="1371600"/>
          </a:xfrm>
        </p:spPr>
        <p:txBody>
          <a:bodyPr>
            <a:normAutofit/>
          </a:bodyPr>
          <a:lstStyle/>
          <a:p>
            <a:r>
              <a:rPr lang="ar-SA" sz="2400" dirty="0" smtClean="0">
                <a:solidFill>
                  <a:schemeClr val="tx1"/>
                </a:solidFill>
              </a:rPr>
              <a:t>الدرس الخامس</a:t>
            </a:r>
            <a:endParaRPr lang="ar-SA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228600" y="2362200"/>
            <a:ext cx="7924800" cy="4111752"/>
          </a:xfrm>
        </p:spPr>
        <p:txBody>
          <a:bodyPr>
            <a:normAutofit/>
          </a:bodyPr>
          <a:lstStyle/>
          <a:p>
            <a:r>
              <a:rPr lang="ar-SA" sz="3200" b="1" dirty="0" smtClean="0"/>
              <a:t>أكتشفُ الأخطاء التي في الصورة</a:t>
            </a:r>
            <a:r>
              <a:rPr lang="ar-SA" sz="3200" b="1" dirty="0" smtClean="0"/>
              <a:t>.</a:t>
            </a:r>
          </a:p>
          <a:p>
            <a:pPr>
              <a:buNone/>
            </a:pPr>
            <a:r>
              <a:rPr lang="ar-SA" sz="3200" b="1" dirty="0" smtClean="0"/>
              <a:t>الأخطاء: </a:t>
            </a:r>
            <a:r>
              <a:rPr lang="ar-SA" sz="3200" b="1" dirty="0" smtClean="0">
                <a:solidFill>
                  <a:srgbClr val="0070C0"/>
                </a:solidFill>
              </a:rPr>
              <a:t>الأكل بالشمال – الاتكاء – الأكل من وسط الصحفة.</a:t>
            </a:r>
            <a:endParaRPr lang="ar-SA" sz="3200" b="1" dirty="0" smtClean="0">
              <a:solidFill>
                <a:srgbClr val="0070C0"/>
              </a:solidFill>
            </a:endParaRPr>
          </a:p>
          <a:p>
            <a:r>
              <a:rPr lang="ar-SA" sz="3200" b="1" dirty="0" smtClean="0">
                <a:solidFill>
                  <a:schemeClr val="accent3"/>
                </a:solidFill>
              </a:rPr>
              <a:t>أقرأُ الحديث التالي</a:t>
            </a:r>
            <a:r>
              <a:rPr lang="ar-SA" sz="3200" b="1" dirty="0" smtClean="0">
                <a:solidFill>
                  <a:schemeClr val="accent3"/>
                </a:solidFill>
              </a:rPr>
              <a:t>:</a:t>
            </a:r>
          </a:p>
          <a:p>
            <a:pPr>
              <a:buNone/>
            </a:pPr>
            <a:r>
              <a:rPr lang="ar-SA" sz="3200" b="1" dirty="0" smtClean="0"/>
              <a:t>عن عُمَر بن أبي </a:t>
            </a:r>
            <a:r>
              <a:rPr lang="ar-SA" sz="3200" b="1" dirty="0" smtClean="0"/>
              <a:t>سَلَمة رضي الله عنهما </a:t>
            </a:r>
            <a:r>
              <a:rPr lang="ar-SA" sz="3200" b="1" dirty="0" smtClean="0"/>
              <a:t>قال:كانت يدي تطِيْشُ في الصَّحْفَة فقال </a:t>
            </a:r>
            <a:r>
              <a:rPr lang="ar-SA" sz="3200" b="1" dirty="0" smtClean="0"/>
              <a:t>لي الرسول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200" b="1" dirty="0" smtClean="0"/>
              <a:t> </a:t>
            </a:r>
            <a:r>
              <a:rPr lang="ar-SA" sz="3200" b="1" dirty="0" smtClean="0">
                <a:solidFill>
                  <a:srgbClr val="00B050"/>
                </a:solidFill>
              </a:rPr>
              <a:t>” يا غُلام </a:t>
            </a:r>
            <a:r>
              <a:rPr lang="ar-SA" sz="3200" b="1" dirty="0" smtClean="0">
                <a:solidFill>
                  <a:srgbClr val="00B050"/>
                </a:solidFill>
              </a:rPr>
              <a:t>سَمِّ اللهَ، وكُلْ بِيَمِيْنِكَ،وكُلْ مِمَّا يَلِيْك، فما </a:t>
            </a:r>
            <a:r>
              <a:rPr lang="ar-SA" sz="3200" b="1" dirty="0" smtClean="0">
                <a:solidFill>
                  <a:srgbClr val="00B050"/>
                </a:solidFill>
              </a:rPr>
              <a:t>زالت تلك </a:t>
            </a:r>
            <a:r>
              <a:rPr lang="ar-SA" sz="3200" b="1" dirty="0" smtClean="0">
                <a:solidFill>
                  <a:srgbClr val="00B050"/>
                </a:solidFill>
              </a:rPr>
              <a:t>طُعْمَتِي </a:t>
            </a:r>
            <a:r>
              <a:rPr lang="ar-SA" sz="3200" b="1" dirty="0" smtClean="0">
                <a:solidFill>
                  <a:srgbClr val="00B050"/>
                </a:solidFill>
              </a:rPr>
              <a:t>بَعْد </a:t>
            </a:r>
            <a:r>
              <a:rPr lang="ar-SA" sz="3200" b="1" dirty="0" smtClean="0"/>
              <a:t>“ .</a:t>
            </a:r>
            <a:endParaRPr lang="ar-SA" sz="32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304800"/>
            <a:ext cx="6096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5400" b="1" dirty="0" smtClean="0"/>
              <a:t>أتعرف على معاني الحديث:</a:t>
            </a:r>
            <a:endParaRPr lang="ar-SA" sz="5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sz="3600" b="1" dirty="0" smtClean="0"/>
              <a:t>عمر بن أبي </a:t>
            </a:r>
            <a:r>
              <a:rPr lang="ar-SA" sz="3600" b="1" dirty="0" smtClean="0"/>
              <a:t>سلمة رضي الله عنهما </a:t>
            </a:r>
            <a:r>
              <a:rPr lang="ar-SA" sz="3600" b="1" dirty="0" smtClean="0"/>
              <a:t>غلام صغير كان في </a:t>
            </a:r>
            <a:r>
              <a:rPr lang="ar-SA" sz="3600" b="1" dirty="0" smtClean="0"/>
              <a:t>أحد الأيام </a:t>
            </a:r>
            <a:r>
              <a:rPr lang="ar-SA" sz="3600" b="1" dirty="0" smtClean="0"/>
              <a:t>يأكل مع </a:t>
            </a:r>
            <a:r>
              <a:rPr lang="ar-SA" sz="3600" b="1" dirty="0" smtClean="0"/>
              <a:t>النبي </a:t>
            </a:r>
            <a:r>
              <a:rPr lang="en-US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600" b="1" dirty="0" smtClean="0"/>
              <a:t>،وكان يأكل </a:t>
            </a:r>
            <a:r>
              <a:rPr lang="ar-SA" sz="3600" b="1" dirty="0" smtClean="0"/>
              <a:t>من أماكن متعددة، وَيُحَرِّكُ يده داخل إناء الطعام،وعند ذلك عَلَّمَهُ الرسول </a:t>
            </a:r>
            <a:r>
              <a:rPr lang="en-US" sz="3600" b="1" dirty="0" smtClean="0"/>
              <a:t> </a:t>
            </a:r>
            <a:r>
              <a:rPr lang="en-US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600" b="1" dirty="0" smtClean="0"/>
              <a:t>ثلاثة </a:t>
            </a:r>
            <a:r>
              <a:rPr lang="ar-SA" sz="3600" b="1" dirty="0" smtClean="0"/>
              <a:t>آداب مهمة</a:t>
            </a:r>
            <a:r>
              <a:rPr lang="ar-SA" sz="3600" b="1" dirty="0" smtClean="0"/>
              <a:t>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762000"/>
          </a:xfrm>
        </p:spPr>
        <p:txBody>
          <a:bodyPr>
            <a:noAutofit/>
          </a:bodyPr>
          <a:lstStyle/>
          <a:p>
            <a:pPr algn="ctr"/>
            <a:r>
              <a:rPr lang="ar-SA" sz="3200" b="1" dirty="0" smtClean="0"/>
              <a:t>أتعرف على الآداب التي علمها الرسول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200" b="1" dirty="0" smtClean="0"/>
              <a:t> لعمر بن  أبي سلمة رضي الله عنهما</a:t>
            </a:r>
            <a:endParaRPr lang="ar-SA" sz="32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467600" cy="5330952"/>
          </a:xfrm>
        </p:spPr>
        <p:txBody>
          <a:bodyPr>
            <a:normAutofit fontScale="92500" lnSpcReduction="10000"/>
          </a:bodyPr>
          <a:lstStyle/>
          <a:p>
            <a:r>
              <a:rPr lang="ar-SA" sz="3000" b="1" dirty="0" smtClean="0"/>
              <a:t>١- </a:t>
            </a:r>
            <a:r>
              <a:rPr lang="ar-SA" sz="3000" b="1" dirty="0" smtClean="0">
                <a:solidFill>
                  <a:srgbClr val="00B050"/>
                </a:solidFill>
              </a:rPr>
              <a:t>سمِّ الله: </a:t>
            </a:r>
            <a:r>
              <a:rPr lang="ar-SA" sz="3000" b="1" dirty="0" smtClean="0"/>
              <a:t>قل « </a:t>
            </a:r>
            <a:r>
              <a:rPr lang="ar-SA" sz="3000" b="1" dirty="0" smtClean="0"/>
              <a:t>بسم الله </a:t>
            </a:r>
            <a:r>
              <a:rPr lang="ar-SA" sz="3000" b="1" dirty="0" smtClean="0"/>
              <a:t>»</a:t>
            </a:r>
            <a:r>
              <a:rPr lang="ar-SA" sz="3000" b="1" dirty="0" smtClean="0"/>
              <a:t> قبل </a:t>
            </a:r>
            <a:r>
              <a:rPr lang="ar-SA" sz="3000" b="1" dirty="0" smtClean="0"/>
              <a:t>أن تأكل.</a:t>
            </a:r>
          </a:p>
          <a:p>
            <a:r>
              <a:rPr lang="ar-SA" sz="3000" b="1" dirty="0" smtClean="0">
                <a:solidFill>
                  <a:schemeClr val="accent3"/>
                </a:solidFill>
              </a:rPr>
              <a:t>إذا نسيتُ التسمية في أول الطعام، ماذا أفعل</a:t>
            </a:r>
            <a:r>
              <a:rPr lang="ar-SA" b="1" dirty="0" smtClean="0">
                <a:solidFill>
                  <a:schemeClr val="accent3"/>
                </a:solidFill>
              </a:rPr>
              <a:t>؟</a:t>
            </a:r>
          </a:p>
          <a:p>
            <a:pPr>
              <a:buNone/>
            </a:pPr>
            <a:r>
              <a:rPr lang="ar-SA" dirty="0" smtClean="0"/>
              <a:t>..........................................................................................</a:t>
            </a:r>
            <a:endParaRPr lang="ar-SA" dirty="0" smtClean="0"/>
          </a:p>
          <a:p>
            <a:r>
              <a:rPr lang="ar-SA" sz="3000" b="1" dirty="0" smtClean="0"/>
              <a:t>٢- </a:t>
            </a:r>
            <a:r>
              <a:rPr lang="ar-SA" sz="3000" b="1" dirty="0" smtClean="0">
                <a:solidFill>
                  <a:srgbClr val="00B050"/>
                </a:solidFill>
              </a:rPr>
              <a:t>كُلْ بيمينك: </a:t>
            </a:r>
            <a:r>
              <a:rPr lang="ar-SA" sz="3000" b="1" dirty="0" smtClean="0"/>
              <a:t>استخدم يدك اليمنى في الأكل، فلا يجوز أن نأكل </a:t>
            </a:r>
            <a:r>
              <a:rPr lang="ar-SA" sz="3000" b="1" dirty="0" smtClean="0"/>
              <a:t>أو نشرب </a:t>
            </a:r>
            <a:r>
              <a:rPr lang="ar-SA" sz="3000" b="1" dirty="0" smtClean="0"/>
              <a:t>باليد </a:t>
            </a:r>
            <a:r>
              <a:rPr lang="ar-SA" sz="3000" b="1" dirty="0" smtClean="0"/>
              <a:t>اليسرى </a:t>
            </a:r>
            <a:r>
              <a:rPr lang="ar-SA" sz="3000" dirty="0" smtClean="0"/>
              <a:t>.</a:t>
            </a:r>
            <a:r>
              <a:rPr lang="ar-SA" sz="3000" b="1" dirty="0" smtClean="0">
                <a:solidFill>
                  <a:srgbClr val="0070C0"/>
                </a:solidFill>
              </a:rPr>
              <a:t>فقد أكل رجل مَرَةَّ عند </a:t>
            </a:r>
            <a:r>
              <a:rPr lang="ar-SA" sz="3000" b="1" dirty="0" smtClean="0">
                <a:solidFill>
                  <a:srgbClr val="0070C0"/>
                </a:solidFill>
              </a:rPr>
              <a:t>النبي </a:t>
            </a:r>
            <a:r>
              <a:rPr lang="en-US" sz="3000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000" b="1" dirty="0" smtClean="0">
                <a:solidFill>
                  <a:srgbClr val="0070C0"/>
                </a:solidFill>
              </a:rPr>
              <a:t> بِشِمَالِه </a:t>
            </a:r>
            <a:r>
              <a:rPr lang="ar-SA" sz="3000" b="1" dirty="0" smtClean="0">
                <a:solidFill>
                  <a:srgbClr val="0070C0"/>
                </a:solidFill>
              </a:rPr>
              <a:t>فقال: « </a:t>
            </a:r>
            <a:r>
              <a:rPr lang="ar-SA" sz="3000" b="1" dirty="0" smtClean="0">
                <a:solidFill>
                  <a:srgbClr val="0070C0"/>
                </a:solidFill>
              </a:rPr>
              <a:t>كُلْ بيمينك </a:t>
            </a:r>
            <a:r>
              <a:rPr lang="ar-SA" sz="3000" b="1" dirty="0" smtClean="0">
                <a:solidFill>
                  <a:srgbClr val="0070C0"/>
                </a:solidFill>
              </a:rPr>
              <a:t>»</a:t>
            </a:r>
            <a:r>
              <a:rPr lang="ar-SA" sz="3000" b="1" dirty="0" smtClean="0">
                <a:solidFill>
                  <a:srgbClr val="0070C0"/>
                </a:solidFill>
              </a:rPr>
              <a:t>، </a:t>
            </a:r>
            <a:r>
              <a:rPr lang="ar-SA" sz="3000" b="1" dirty="0" smtClean="0">
                <a:solidFill>
                  <a:srgbClr val="0070C0"/>
                </a:solidFill>
              </a:rPr>
              <a:t>قال: لا أستطيع، قال: </a:t>
            </a:r>
            <a:r>
              <a:rPr lang="ar-SA" sz="3000" b="1" dirty="0" smtClean="0">
                <a:solidFill>
                  <a:srgbClr val="0070C0"/>
                </a:solidFill>
              </a:rPr>
              <a:t>« لا </a:t>
            </a:r>
            <a:r>
              <a:rPr lang="ar-SA" sz="3000" b="1" dirty="0" smtClean="0">
                <a:solidFill>
                  <a:srgbClr val="0070C0"/>
                </a:solidFill>
              </a:rPr>
              <a:t>استطعت </a:t>
            </a:r>
            <a:r>
              <a:rPr lang="ar-SA" sz="3000" b="1" dirty="0" smtClean="0">
                <a:solidFill>
                  <a:srgbClr val="0070C0"/>
                </a:solidFill>
              </a:rPr>
              <a:t>»، </a:t>
            </a:r>
            <a:r>
              <a:rPr lang="ar-SA" sz="3000" b="1" dirty="0" smtClean="0">
                <a:solidFill>
                  <a:srgbClr val="0070C0"/>
                </a:solidFill>
              </a:rPr>
              <a:t>ما منعه إلا الكِبْر، قال </a:t>
            </a:r>
            <a:r>
              <a:rPr lang="ar-SA" sz="3000" b="1" dirty="0" smtClean="0">
                <a:solidFill>
                  <a:srgbClr val="0070C0"/>
                </a:solidFill>
              </a:rPr>
              <a:t>فما رفعها </a:t>
            </a:r>
            <a:r>
              <a:rPr lang="ar-SA" sz="3000" b="1" dirty="0" smtClean="0">
                <a:solidFill>
                  <a:srgbClr val="0070C0"/>
                </a:solidFill>
              </a:rPr>
              <a:t>إلى فِيْهِ</a:t>
            </a:r>
            <a:r>
              <a:rPr lang="ar-SA" sz="3000" b="1" dirty="0" smtClean="0">
                <a:solidFill>
                  <a:srgbClr val="0070C0"/>
                </a:solidFill>
              </a:rPr>
              <a:t>.</a:t>
            </a:r>
            <a:endParaRPr lang="ar-SA" sz="3000" b="1" dirty="0" smtClean="0">
              <a:solidFill>
                <a:srgbClr val="0070C0"/>
              </a:solidFill>
            </a:endParaRPr>
          </a:p>
          <a:p>
            <a:r>
              <a:rPr lang="ar-SA" sz="3000" b="1" dirty="0" smtClean="0"/>
              <a:t>٣- </a:t>
            </a:r>
            <a:r>
              <a:rPr lang="ar-SA" sz="3000" b="1" dirty="0" smtClean="0">
                <a:solidFill>
                  <a:srgbClr val="00B050"/>
                </a:solidFill>
              </a:rPr>
              <a:t>كُلْ مما يليك: </a:t>
            </a:r>
            <a:r>
              <a:rPr lang="ar-SA" sz="3000" b="1" dirty="0" smtClean="0"/>
              <a:t>كل من الطعام الذي بقربك، ولا تأكل من أماكن الآخرين</a:t>
            </a:r>
            <a:r>
              <a:rPr lang="ar-SA" sz="3000" b="1" dirty="0" smtClean="0"/>
              <a:t>.</a:t>
            </a:r>
          </a:p>
          <a:p>
            <a:r>
              <a:rPr lang="ar-SA" sz="3000" b="1" dirty="0" smtClean="0">
                <a:solidFill>
                  <a:schemeClr val="accent3"/>
                </a:solidFill>
              </a:rPr>
              <a:t>هل طبَّق عمر بن أبي سلمة هذه الآداب؟</a:t>
            </a:r>
          </a:p>
          <a:p>
            <a:pPr>
              <a:buNone/>
            </a:pPr>
            <a:r>
              <a:rPr lang="ar-SA" sz="3000" b="1" dirty="0" smtClean="0"/>
              <a:t>نعم، فهو يقول: « </a:t>
            </a:r>
            <a:r>
              <a:rPr lang="ar-SA" sz="3000" b="1" dirty="0" smtClean="0"/>
              <a:t>فما </a:t>
            </a:r>
            <a:r>
              <a:rPr lang="ar-SA" sz="3000" b="1" dirty="0" smtClean="0"/>
              <a:t>زالت تلك طعمتي </a:t>
            </a:r>
            <a:r>
              <a:rPr lang="ar-SA" sz="3000" b="1" dirty="0" smtClean="0"/>
              <a:t>بعد »، </a:t>
            </a:r>
            <a:r>
              <a:rPr lang="ar-SA" sz="3000" b="1" dirty="0" smtClean="0"/>
              <a:t>يعني صار هذا أدبي في كل </a:t>
            </a:r>
            <a:r>
              <a:rPr lang="ar-SA" sz="3000" b="1" dirty="0" smtClean="0"/>
              <a:t>طعام آكله</a:t>
            </a:r>
            <a:r>
              <a:rPr lang="ar-SA" sz="3000" b="1" dirty="0" smtClean="0"/>
              <a:t>، منذ قاله لي </a:t>
            </a:r>
            <a:r>
              <a:rPr lang="ar-SA" sz="3000" b="1" dirty="0" smtClean="0"/>
              <a:t>الرسول </a:t>
            </a:r>
            <a:r>
              <a:rPr lang="en-US" sz="3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.</a:t>
            </a:r>
            <a:endParaRPr lang="ar-SA" sz="30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2133600" y="1981200"/>
            <a:ext cx="50292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solidFill>
                  <a:srgbClr val="0070C0"/>
                </a:solidFill>
              </a:rPr>
              <a:t>أقول بسم الله بأوله وآخره.</a:t>
            </a:r>
            <a:endParaRPr lang="ar-SA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54162"/>
          </a:xfrm>
        </p:spPr>
        <p:txBody>
          <a:bodyPr>
            <a:noAutofit/>
          </a:bodyPr>
          <a:lstStyle/>
          <a:p>
            <a:pPr algn="ctr"/>
            <a:r>
              <a:rPr lang="ar-SA" sz="4400" b="1" dirty="0" smtClean="0"/>
              <a:t>أتعرف على عمر بن أبي سلمة رضي الله عنهما:</a:t>
            </a:r>
            <a:endParaRPr lang="ar-SA" sz="4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7467600" cy="4492752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rgbClr val="00B050"/>
                </a:solidFill>
              </a:rPr>
              <a:t>اسمه:</a:t>
            </a:r>
          </a:p>
          <a:p>
            <a:pPr algn="ctr">
              <a:buNone/>
            </a:pPr>
            <a:r>
              <a:rPr lang="ar-SA" sz="3200" b="1" dirty="0" smtClean="0"/>
              <a:t>هو </a:t>
            </a:r>
            <a:r>
              <a:rPr lang="ar-SA" sz="3200" b="1" dirty="0" smtClean="0"/>
              <a:t>عمر بن أبي سلمة المخزومي.</a:t>
            </a:r>
          </a:p>
          <a:p>
            <a:pPr algn="ctr"/>
            <a:r>
              <a:rPr lang="ar-SA" sz="3200" b="1" dirty="0" smtClean="0">
                <a:solidFill>
                  <a:srgbClr val="00B050"/>
                </a:solidFill>
              </a:rPr>
              <a:t>قرابته من النبي </a:t>
            </a:r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 </a:t>
            </a:r>
            <a:r>
              <a:rPr lang="ar-SA" sz="3200" b="1" dirty="0" smtClean="0">
                <a:solidFill>
                  <a:srgbClr val="00B050"/>
                </a:solidFill>
              </a:rPr>
              <a:t>:</a:t>
            </a:r>
          </a:p>
          <a:p>
            <a:pPr algn="ctr">
              <a:buNone/>
            </a:pPr>
            <a:r>
              <a:rPr lang="ar-SA" sz="3200" b="1" dirty="0" smtClean="0"/>
              <a:t>يعد </a:t>
            </a:r>
            <a:r>
              <a:rPr lang="ar-SA" sz="3200" b="1" dirty="0" smtClean="0"/>
              <a:t>النبي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raditional Arabic" pitchFamily="2" charset="-78"/>
                <a:sym typeface="AGA Arabesque" pitchFamily="2" charset="2"/>
              </a:rPr>
              <a:t></a:t>
            </a:r>
            <a:r>
              <a:rPr lang="ar-SA" sz="3200" b="1" dirty="0" smtClean="0"/>
              <a:t> </a:t>
            </a:r>
            <a:r>
              <a:rPr lang="ar-SA" sz="3200" b="1" dirty="0" smtClean="0"/>
              <a:t>عَمُّهُ من الرضاع.</a:t>
            </a:r>
          </a:p>
          <a:p>
            <a:pPr algn="ctr"/>
            <a:r>
              <a:rPr lang="ar-SA" sz="3200" b="1" dirty="0" smtClean="0">
                <a:solidFill>
                  <a:srgbClr val="00B050"/>
                </a:solidFill>
              </a:rPr>
              <a:t>وفاته</a:t>
            </a:r>
            <a:r>
              <a:rPr lang="ar-SA" sz="3200" b="1" dirty="0" smtClean="0">
                <a:solidFill>
                  <a:srgbClr val="00B050"/>
                </a:solidFill>
              </a:rPr>
              <a:t>:</a:t>
            </a:r>
          </a:p>
          <a:p>
            <a:pPr algn="ctr">
              <a:buNone/>
            </a:pPr>
            <a:r>
              <a:rPr lang="ar-SA" sz="3200" b="1" dirty="0" smtClean="0"/>
              <a:t>توفي </a:t>
            </a:r>
            <a:r>
              <a:rPr lang="ar-SA" sz="3200" b="1" dirty="0" smtClean="0"/>
              <a:t>سنة ٨٣ </a:t>
            </a:r>
            <a:r>
              <a:rPr lang="ar-SA" sz="3200" b="1" dirty="0" smtClean="0"/>
              <a:t>هـ .</a:t>
            </a:r>
            <a:endParaRPr lang="ar-SA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5400" b="1" dirty="0" smtClean="0"/>
              <a:t>فكر</a:t>
            </a:r>
            <a:endParaRPr lang="ar-SA" sz="54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7467600" cy="4949952"/>
          </a:xfrm>
        </p:spPr>
        <p:txBody>
          <a:bodyPr>
            <a:normAutofit/>
          </a:bodyPr>
          <a:lstStyle/>
          <a:p>
            <a:r>
              <a:rPr lang="ar-SA" sz="3200" b="1" dirty="0" smtClean="0">
                <a:solidFill>
                  <a:schemeClr val="accent3"/>
                </a:solidFill>
              </a:rPr>
              <a:t>لماذا أمرنا النبي أن نأكل مما يلينا؟</a:t>
            </a:r>
          </a:p>
          <a:p>
            <a:pPr>
              <a:buNone/>
            </a:pPr>
            <a:r>
              <a:rPr lang="ar-SA" sz="3200" dirty="0" smtClean="0"/>
              <a:t>.......................................................................</a:t>
            </a:r>
            <a:endParaRPr lang="ar-SA" sz="3200" dirty="0" smtClean="0"/>
          </a:p>
          <a:p>
            <a:pPr algn="ctr">
              <a:buNone/>
            </a:pPr>
            <a:r>
              <a:rPr lang="ar-SA" sz="5200" b="1" dirty="0" smtClean="0">
                <a:solidFill>
                  <a:schemeClr val="accent6"/>
                </a:solidFill>
              </a:rPr>
              <a:t>تعلمت أن :</a:t>
            </a:r>
          </a:p>
          <a:p>
            <a:r>
              <a:rPr lang="ar-SA" sz="3200" b="1" dirty="0" smtClean="0">
                <a:solidFill>
                  <a:srgbClr val="0070C0"/>
                </a:solidFill>
              </a:rPr>
              <a:t>أقول </a:t>
            </a:r>
            <a:r>
              <a:rPr lang="ar-SA" sz="3200" b="1" dirty="0" smtClean="0">
                <a:solidFill>
                  <a:srgbClr val="0070C0"/>
                </a:solidFill>
              </a:rPr>
              <a:t>بسم الله قبل </a:t>
            </a:r>
            <a:r>
              <a:rPr lang="ar-SA" sz="3200" b="1" dirty="0" smtClean="0">
                <a:solidFill>
                  <a:srgbClr val="0070C0"/>
                </a:solidFill>
              </a:rPr>
              <a:t>الطعام</a:t>
            </a:r>
          </a:p>
          <a:p>
            <a:r>
              <a:rPr lang="ar-SA" sz="3200" b="1" dirty="0" smtClean="0">
                <a:solidFill>
                  <a:srgbClr val="0070C0"/>
                </a:solidFill>
              </a:rPr>
              <a:t>آكل </a:t>
            </a:r>
            <a:r>
              <a:rPr lang="ar-SA" sz="3200" b="1" dirty="0" smtClean="0">
                <a:solidFill>
                  <a:srgbClr val="0070C0"/>
                </a:solidFill>
              </a:rPr>
              <a:t>بيدي </a:t>
            </a:r>
            <a:r>
              <a:rPr lang="ar-SA" sz="3200" b="1" dirty="0" smtClean="0">
                <a:solidFill>
                  <a:srgbClr val="0070C0"/>
                </a:solidFill>
              </a:rPr>
              <a:t>اليمنى</a:t>
            </a:r>
          </a:p>
          <a:p>
            <a:r>
              <a:rPr lang="ar-SA" sz="3200" b="1" dirty="0" smtClean="0">
                <a:solidFill>
                  <a:srgbClr val="0070C0"/>
                </a:solidFill>
              </a:rPr>
              <a:t>آكل </a:t>
            </a:r>
            <a:r>
              <a:rPr lang="ar-SA" sz="3200" b="1" dirty="0" smtClean="0">
                <a:solidFill>
                  <a:srgbClr val="0070C0"/>
                </a:solidFill>
              </a:rPr>
              <a:t>مما </a:t>
            </a:r>
            <a:r>
              <a:rPr lang="ar-SA" sz="3200" b="1" dirty="0" smtClean="0">
                <a:solidFill>
                  <a:srgbClr val="0070C0"/>
                </a:solidFill>
              </a:rPr>
              <a:t>يليني</a:t>
            </a:r>
            <a:endParaRPr lang="ar-SA" sz="3200" b="1" dirty="0" smtClean="0">
              <a:solidFill>
                <a:schemeClr val="accent3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905000" y="2133600"/>
            <a:ext cx="579120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0070C0"/>
                </a:solidFill>
              </a:rPr>
              <a:t>لأن البركة تنزل وسط الطعام.</a:t>
            </a:r>
            <a:endParaRPr lang="ar-SA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83058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رابط مستقيم 4"/>
          <p:cNvCxnSpPr/>
          <p:nvPr/>
        </p:nvCxnSpPr>
        <p:spPr>
          <a:xfrm>
            <a:off x="3505200" y="2209800"/>
            <a:ext cx="1752600" cy="158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مستقيم 5"/>
          <p:cNvCxnSpPr/>
          <p:nvPr/>
        </p:nvCxnSpPr>
        <p:spPr>
          <a:xfrm flipV="1">
            <a:off x="3505200" y="1981200"/>
            <a:ext cx="1676400" cy="5334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ستطيل 6"/>
          <p:cNvSpPr/>
          <p:nvPr/>
        </p:nvSpPr>
        <p:spPr>
          <a:xfrm>
            <a:off x="4038600" y="3124200"/>
            <a:ext cx="6559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sym typeface="Wingdings 2" pitchFamily="18" charset="2"/>
              </a:rPr>
              <a:t></a:t>
            </a:r>
            <a:endParaRPr lang="en-US" sz="4800" b="1" dirty="0">
              <a:solidFill>
                <a:srgbClr val="FF0000"/>
              </a:solidFill>
              <a:sym typeface="Wingdings 2" pitchFamily="18" charset="2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762000" y="3810000"/>
            <a:ext cx="6559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sym typeface="Wingdings 2" pitchFamily="18" charset="2"/>
              </a:rPr>
              <a:t></a:t>
            </a:r>
            <a:endParaRPr lang="en-US" sz="4800" b="1" dirty="0">
              <a:solidFill>
                <a:srgbClr val="FF0000"/>
              </a:solidFill>
              <a:sym typeface="Wingdings 2" pitchFamily="18" charset="2"/>
            </a:endParaRPr>
          </a:p>
        </p:txBody>
      </p:sp>
      <p:sp>
        <p:nvSpPr>
          <p:cNvPr id="9" name="مستطيل 8"/>
          <p:cNvSpPr/>
          <p:nvPr/>
        </p:nvSpPr>
        <p:spPr>
          <a:xfrm>
            <a:off x="3200400" y="4648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sz="2400" b="1" dirty="0" smtClean="0">
                <a:solidFill>
                  <a:srgbClr val="0070C0"/>
                </a:solidFill>
              </a:rPr>
              <a:t>قبل الطعام</a:t>
            </a:r>
          </a:p>
          <a:p>
            <a:r>
              <a:rPr lang="ar-SA" sz="2400" b="1" dirty="0" smtClean="0">
                <a:solidFill>
                  <a:srgbClr val="0070C0"/>
                </a:solidFill>
              </a:rPr>
              <a:t>عند بداية كل أمر</a:t>
            </a:r>
          </a:p>
          <a:p>
            <a:r>
              <a:rPr lang="ar-SA" sz="2400" b="1" dirty="0" smtClean="0">
                <a:solidFill>
                  <a:srgbClr val="0070C0"/>
                </a:solidFill>
              </a:rPr>
              <a:t>عند قراءة سور القرآن</a:t>
            </a:r>
            <a:endParaRPr lang="ar-SA" sz="2400" b="1" dirty="0">
              <a:solidFill>
                <a:srgbClr val="0070C0"/>
              </a:solidFill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762000" y="6096000"/>
            <a:ext cx="7315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 smtClean="0">
                <a:solidFill>
                  <a:srgbClr val="0070C0"/>
                </a:solidFill>
              </a:rPr>
              <a:t>صحبته للنبي صلى الله عليه وسلم- توجيه الرسول له- مؤاكلة الرسول له</a:t>
            </a:r>
            <a:endParaRPr lang="ar-SA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</TotalTime>
  <Words>348</Words>
  <Application>Microsoft Office PowerPoint</Application>
  <PresentationFormat>عرض على الشاشة (3:4)‏</PresentationFormat>
  <Paragraphs>38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مشربية</vt:lpstr>
      <vt:lpstr>من آداب الطعام</vt:lpstr>
      <vt:lpstr>الشريحة 2</vt:lpstr>
      <vt:lpstr>أتعرف على معاني الحديث:</vt:lpstr>
      <vt:lpstr>أتعرف على الآداب التي علمها الرسول  لعمر بن  أبي سلمة رضي الله عنهما</vt:lpstr>
      <vt:lpstr>أتعرف على عمر بن أبي سلمة رضي الله عنهما:</vt:lpstr>
      <vt:lpstr>فكر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HP</dc:creator>
  <cp:lastModifiedBy>HP</cp:lastModifiedBy>
  <cp:revision>11</cp:revision>
  <dcterms:created xsi:type="dcterms:W3CDTF">2011-02-23T00:45:44Z</dcterms:created>
  <dcterms:modified xsi:type="dcterms:W3CDTF">2011-02-23T01:31:30Z</dcterms:modified>
</cp:coreProperties>
</file>