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56" d="100"/>
          <a:sy n="56" d="100"/>
        </p:scale>
        <p:origin x="-99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AD5CE04A-61F4-4234-8714-7398C083E191}" type="datetimeFigureOut">
              <a:rPr lang="ar-SA" smtClean="0"/>
              <a:pPr/>
              <a:t>20/03/1432</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15D2E54C-03F9-41F6-BECD-3739D9437164}"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D5CE04A-61F4-4234-8714-7398C083E191}" type="datetimeFigureOut">
              <a:rPr lang="ar-SA" smtClean="0"/>
              <a:pPr/>
              <a:t>20/03/1432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D2E54C-03F9-41F6-BECD-3739D943716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AD5CE04A-61F4-4234-8714-7398C083E191}" type="datetimeFigureOut">
              <a:rPr lang="ar-SA" smtClean="0"/>
              <a:pPr/>
              <a:t>20/03/1432</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5D2E54C-03F9-41F6-BECD-3739D943716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AD5CE04A-61F4-4234-8714-7398C083E191}" type="datetimeFigureOut">
              <a:rPr lang="ar-SA" smtClean="0"/>
              <a:pPr/>
              <a:t>20/03/1432</a:t>
            </a:fld>
            <a:endParaRPr lang="ar-SA"/>
          </a:p>
        </p:txBody>
      </p:sp>
      <p:sp>
        <p:nvSpPr>
          <p:cNvPr id="9" name="عنصر نائب لرقم الشريحة 8"/>
          <p:cNvSpPr>
            <a:spLocks noGrp="1"/>
          </p:cNvSpPr>
          <p:nvPr>
            <p:ph type="sldNum" sz="quarter" idx="15"/>
          </p:nvPr>
        </p:nvSpPr>
        <p:spPr/>
        <p:txBody>
          <a:bodyPr rtlCol="0"/>
          <a:lstStyle/>
          <a:p>
            <a:fld id="{15D2E54C-03F9-41F6-BECD-3739D9437164}" type="slidenum">
              <a:rPr lang="ar-SA" smtClean="0"/>
              <a:pPr/>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AD5CE04A-61F4-4234-8714-7398C083E191}" type="datetimeFigureOut">
              <a:rPr lang="ar-SA" smtClean="0"/>
              <a:pPr/>
              <a:t>20/03/1432</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15D2E54C-03F9-41F6-BECD-3739D9437164}"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AD5CE04A-61F4-4234-8714-7398C083E191}" type="datetimeFigureOut">
              <a:rPr lang="ar-SA" smtClean="0"/>
              <a:pPr/>
              <a:t>20/03/1432</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5D2E54C-03F9-41F6-BECD-3739D9437164}" type="slidenum">
              <a:rPr lang="ar-SA" smtClean="0"/>
              <a:pPr/>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AD5CE04A-61F4-4234-8714-7398C083E191}" type="datetimeFigureOut">
              <a:rPr lang="ar-SA" smtClean="0"/>
              <a:pPr/>
              <a:t>20/03/1432</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5D2E54C-03F9-41F6-BECD-3739D9437164}" type="slidenum">
              <a:rPr lang="ar-SA" smtClean="0"/>
              <a:pPr/>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AD5CE04A-61F4-4234-8714-7398C083E191}" type="datetimeFigureOut">
              <a:rPr lang="ar-SA" smtClean="0"/>
              <a:pPr/>
              <a:t>20/03/1432</a:t>
            </a:fld>
            <a:endParaRPr lang="ar-SA"/>
          </a:p>
        </p:txBody>
      </p:sp>
      <p:sp>
        <p:nvSpPr>
          <p:cNvPr id="7" name="عنصر نائب لرقم الشريحة 6"/>
          <p:cNvSpPr>
            <a:spLocks noGrp="1"/>
          </p:cNvSpPr>
          <p:nvPr>
            <p:ph type="sldNum" sz="quarter" idx="11"/>
          </p:nvPr>
        </p:nvSpPr>
        <p:spPr/>
        <p:txBody>
          <a:bodyPr rtlCol="0"/>
          <a:lstStyle/>
          <a:p>
            <a:fld id="{15D2E54C-03F9-41F6-BECD-3739D9437164}" type="slidenum">
              <a:rPr lang="ar-SA" smtClean="0"/>
              <a:pPr/>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AD5CE04A-61F4-4234-8714-7398C083E191}" type="datetimeFigureOut">
              <a:rPr lang="ar-SA" smtClean="0"/>
              <a:pPr/>
              <a:t>20/03/1432</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5D2E54C-03F9-41F6-BECD-3739D943716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AD5CE04A-61F4-4234-8714-7398C083E191}" type="datetimeFigureOut">
              <a:rPr lang="ar-SA" smtClean="0"/>
              <a:pPr/>
              <a:t>20/03/1432</a:t>
            </a:fld>
            <a:endParaRPr lang="ar-SA"/>
          </a:p>
        </p:txBody>
      </p:sp>
      <p:sp>
        <p:nvSpPr>
          <p:cNvPr id="22" name="عنصر نائب لرقم الشريحة 21"/>
          <p:cNvSpPr>
            <a:spLocks noGrp="1"/>
          </p:cNvSpPr>
          <p:nvPr>
            <p:ph type="sldNum" sz="quarter" idx="15"/>
          </p:nvPr>
        </p:nvSpPr>
        <p:spPr/>
        <p:txBody>
          <a:bodyPr rtlCol="0"/>
          <a:lstStyle/>
          <a:p>
            <a:fld id="{15D2E54C-03F9-41F6-BECD-3739D9437164}" type="slidenum">
              <a:rPr lang="ar-SA" smtClean="0"/>
              <a:pPr/>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AD5CE04A-61F4-4234-8714-7398C083E191}" type="datetimeFigureOut">
              <a:rPr lang="ar-SA" smtClean="0"/>
              <a:pPr/>
              <a:t>20/03/1432</a:t>
            </a:fld>
            <a:endParaRPr lang="ar-SA"/>
          </a:p>
        </p:txBody>
      </p:sp>
      <p:sp>
        <p:nvSpPr>
          <p:cNvPr id="18" name="عنصر نائب لرقم الشريحة 17"/>
          <p:cNvSpPr>
            <a:spLocks noGrp="1"/>
          </p:cNvSpPr>
          <p:nvPr>
            <p:ph type="sldNum" sz="quarter" idx="11"/>
          </p:nvPr>
        </p:nvSpPr>
        <p:spPr/>
        <p:txBody>
          <a:bodyPr rtlCol="0"/>
          <a:lstStyle/>
          <a:p>
            <a:fld id="{15D2E54C-03F9-41F6-BECD-3739D9437164}" type="slidenum">
              <a:rPr lang="ar-SA" smtClean="0"/>
              <a:pPr/>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D5CE04A-61F4-4234-8714-7398C083E191}" type="datetimeFigureOut">
              <a:rPr lang="ar-SA" smtClean="0"/>
              <a:pPr/>
              <a:t>20/03/1432</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5D2E54C-03F9-41F6-BECD-3739D943716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1752600"/>
            <a:ext cx="6172200" cy="2438400"/>
          </a:xfrm>
        </p:spPr>
        <p:txBody>
          <a:bodyPr>
            <a:noAutofit/>
          </a:bodyPr>
          <a:lstStyle/>
          <a:p>
            <a:pPr algn="ctr"/>
            <a:r>
              <a:rPr lang="ar-SA" sz="6000" dirty="0" smtClean="0"/>
              <a:t>كيف كان صلى الله عليه وسلم يأكل ويشرب ؟</a:t>
            </a:r>
            <a:endParaRPr lang="ar-SA" sz="6000" dirty="0"/>
          </a:p>
        </p:txBody>
      </p:sp>
      <p:sp>
        <p:nvSpPr>
          <p:cNvPr id="3" name="عنوان فرعي 2"/>
          <p:cNvSpPr>
            <a:spLocks noGrp="1"/>
          </p:cNvSpPr>
          <p:nvPr>
            <p:ph type="subTitle" idx="1"/>
          </p:nvPr>
        </p:nvSpPr>
        <p:spPr/>
        <p:txBody>
          <a:bodyPr>
            <a:normAutofit/>
          </a:bodyPr>
          <a:lstStyle/>
          <a:p>
            <a:r>
              <a:rPr lang="ar-SA" sz="2400" dirty="0" smtClean="0"/>
              <a:t>الدرس 4</a:t>
            </a:r>
            <a:endParaRPr lang="ar-SA"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990600"/>
            <a:ext cx="7467600" cy="5026152"/>
          </a:xfrm>
        </p:spPr>
        <p:txBody>
          <a:bodyPr>
            <a:normAutofit/>
          </a:bodyPr>
          <a:lstStyle/>
          <a:p>
            <a:pPr>
              <a:buNone/>
            </a:pPr>
            <a:r>
              <a:rPr lang="ar-SA" sz="4000" b="1" dirty="0" smtClean="0"/>
              <a:t>جلس خالد مع أهله لتناول طعام الغداء، فكان يأكل بِكِلْتَا يديه، وكانت يداه تَخْطِفُ الأكل من جميع الإناء</a:t>
            </a:r>
            <a:r>
              <a:rPr lang="ar-SA" sz="4000" b="1" dirty="0" smtClean="0">
                <a:solidFill>
                  <a:srgbClr val="00B050"/>
                </a:solidFill>
              </a:rPr>
              <a:t>، فقال له أخوه أحمد: </a:t>
            </a:r>
            <a:r>
              <a:rPr lang="ar-SA" sz="4000" b="1" dirty="0" smtClean="0"/>
              <a:t>يا خالد تَأَدَّب في تناولك للطعام، وافعل كما كان النبي </a:t>
            </a:r>
            <a:r>
              <a:rPr lang="en-US" sz="4000" b="1" dirty="0" smtClean="0">
                <a:solidFill>
                  <a:srgbClr val="000000"/>
                </a:solidFill>
                <a:latin typeface="Times New Roman" pitchFamily="18" charset="0"/>
                <a:ea typeface="Times New Roman" pitchFamily="18" charset="0"/>
                <a:cs typeface="Traditional Arabic" pitchFamily="2" charset="-78"/>
                <a:sym typeface="AGA Arabesque" pitchFamily="2" charset="2"/>
              </a:rPr>
              <a:t></a:t>
            </a:r>
            <a:r>
              <a:rPr lang="ar-SA" sz="4000" b="1" dirty="0" smtClean="0"/>
              <a:t> يفعل عند الأكل. </a:t>
            </a:r>
            <a:r>
              <a:rPr lang="ar-SA" sz="4000" b="1" dirty="0" smtClean="0">
                <a:solidFill>
                  <a:schemeClr val="accent1">
                    <a:lumMod val="75000"/>
                  </a:schemeClr>
                </a:solidFill>
              </a:rPr>
              <a:t>فسأل خالد: </a:t>
            </a:r>
            <a:r>
              <a:rPr lang="ar-SA" sz="4000" b="1" dirty="0" smtClean="0"/>
              <a:t>كيف كان النبي </a:t>
            </a:r>
            <a:r>
              <a:rPr lang="en-US" sz="4000" b="1" dirty="0" smtClean="0">
                <a:solidFill>
                  <a:srgbClr val="000000"/>
                </a:solidFill>
                <a:latin typeface="Times New Roman" pitchFamily="18" charset="0"/>
                <a:ea typeface="Times New Roman" pitchFamily="18" charset="0"/>
                <a:cs typeface="Traditional Arabic" pitchFamily="2" charset="-78"/>
                <a:sym typeface="AGA Arabesque" pitchFamily="2" charset="2"/>
              </a:rPr>
              <a:t></a:t>
            </a:r>
            <a:r>
              <a:rPr lang="ar-SA" sz="4000" b="1" dirty="0" smtClean="0"/>
              <a:t> يأكل ويشرب؟ فأخبره أحمد بما يلي:</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09600"/>
            <a:ext cx="7467600" cy="5864352"/>
          </a:xfrm>
        </p:spPr>
        <p:txBody>
          <a:bodyPr/>
          <a:lstStyle/>
          <a:p>
            <a:pPr algn="ctr">
              <a:buNone/>
            </a:pPr>
            <a:r>
              <a:rPr lang="ar-SA" sz="3600" b="1" dirty="0" smtClean="0">
                <a:solidFill>
                  <a:schemeClr val="accent3"/>
                </a:solidFill>
              </a:rPr>
              <a:t>أتعرف على هدي النبي </a:t>
            </a:r>
            <a:r>
              <a:rPr lang="en-US" sz="36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a:t>
            </a:r>
            <a:r>
              <a:rPr lang="ar-SA" sz="36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 في الأكل:</a:t>
            </a:r>
          </a:p>
          <a:p>
            <a:pPr>
              <a:buNone/>
            </a:pPr>
            <a:endParaRPr lang="ar-SA" dirty="0"/>
          </a:p>
        </p:txBody>
      </p:sp>
      <p:sp>
        <p:nvSpPr>
          <p:cNvPr id="4" name="سحابة 3"/>
          <p:cNvSpPr/>
          <p:nvPr/>
        </p:nvSpPr>
        <p:spPr>
          <a:xfrm>
            <a:off x="1066800" y="1295400"/>
            <a:ext cx="6629400" cy="914400"/>
          </a:xfrm>
          <a:prstGeom prst="cloud">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buNone/>
            </a:pPr>
            <a:r>
              <a:rPr lang="ar-SA" sz="3600" b="1" dirty="0" smtClean="0">
                <a:solidFill>
                  <a:srgbClr val="000000"/>
                </a:solidFill>
                <a:latin typeface="Times New Roman" pitchFamily="18" charset="0"/>
                <a:cs typeface="Traditional Arabic" pitchFamily="2" charset="-78"/>
                <a:sym typeface="AGA Arabesque" pitchFamily="2" charset="2"/>
              </a:rPr>
              <a:t>من هدي النبي </a:t>
            </a:r>
            <a:r>
              <a:rPr lang="en-US" sz="3600" b="1" dirty="0" smtClean="0">
                <a:solidFill>
                  <a:srgbClr val="000000"/>
                </a:solidFill>
                <a:latin typeface="Times New Roman" pitchFamily="18" charset="0"/>
                <a:ea typeface="Times New Roman" pitchFamily="18" charset="0"/>
                <a:cs typeface="Traditional Arabic" pitchFamily="2" charset="-78"/>
                <a:sym typeface="AGA Arabesque" pitchFamily="2" charset="2"/>
              </a:rPr>
              <a:t></a:t>
            </a:r>
            <a:r>
              <a:rPr lang="ar-SA" sz="3600" b="1" dirty="0" smtClean="0">
                <a:solidFill>
                  <a:srgbClr val="000000"/>
                </a:solidFill>
                <a:latin typeface="Times New Roman" pitchFamily="18" charset="0"/>
                <a:ea typeface="Times New Roman" pitchFamily="18" charset="0"/>
                <a:cs typeface="Traditional Arabic" pitchFamily="2" charset="-78"/>
                <a:sym typeface="AGA Arabesque" pitchFamily="2" charset="2"/>
              </a:rPr>
              <a:t> في الأكل</a:t>
            </a:r>
            <a:endParaRPr lang="ar-SA" sz="3600" b="1" dirty="0"/>
          </a:p>
        </p:txBody>
      </p:sp>
      <p:cxnSp>
        <p:nvCxnSpPr>
          <p:cNvPr id="8" name="رابط منحني 7"/>
          <p:cNvCxnSpPr/>
          <p:nvPr/>
        </p:nvCxnSpPr>
        <p:spPr>
          <a:xfrm rot="10800000" flipV="1">
            <a:off x="838200" y="2057400"/>
            <a:ext cx="1447800" cy="7620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منحني 10"/>
          <p:cNvCxnSpPr/>
          <p:nvPr/>
        </p:nvCxnSpPr>
        <p:spPr>
          <a:xfrm>
            <a:off x="6553200" y="2057400"/>
            <a:ext cx="1600200" cy="7620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رابط منحني 14"/>
          <p:cNvCxnSpPr/>
          <p:nvPr/>
        </p:nvCxnSpPr>
        <p:spPr>
          <a:xfrm rot="5400000">
            <a:off x="1638300" y="2781300"/>
            <a:ext cx="2209800" cy="914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منحني 16"/>
          <p:cNvCxnSpPr/>
          <p:nvPr/>
        </p:nvCxnSpPr>
        <p:spPr>
          <a:xfrm rot="16200000" flipH="1">
            <a:off x="5143500" y="2705100"/>
            <a:ext cx="2209800" cy="1066800"/>
          </a:xfrm>
          <a:prstGeom prst="curvedConnector3">
            <a:avLst>
              <a:gd name="adj1" fmla="val 4540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رابط منحني 18"/>
          <p:cNvCxnSpPr/>
          <p:nvPr/>
        </p:nvCxnSpPr>
        <p:spPr>
          <a:xfrm rot="16200000" flipH="1">
            <a:off x="4953000" y="2514600"/>
            <a:ext cx="10668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رابط منحني 20"/>
          <p:cNvCxnSpPr/>
          <p:nvPr/>
        </p:nvCxnSpPr>
        <p:spPr>
          <a:xfrm rot="5400000">
            <a:off x="3200400" y="2514600"/>
            <a:ext cx="1066800" cy="3048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16200000" flipH="1">
            <a:off x="3352800" y="3581400"/>
            <a:ext cx="28194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مستطيل مستدير الزوايا 23"/>
          <p:cNvSpPr/>
          <p:nvPr/>
        </p:nvSpPr>
        <p:spPr>
          <a:xfrm>
            <a:off x="6858000" y="2971800"/>
            <a:ext cx="20574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يسمي قبل أن</a:t>
            </a:r>
          </a:p>
          <a:p>
            <a:pPr algn="ctr"/>
            <a:r>
              <a:rPr lang="ar-SA" sz="2800" b="1" dirty="0" smtClean="0">
                <a:solidFill>
                  <a:schemeClr val="tx1"/>
                </a:solidFill>
              </a:rPr>
              <a:t>يأكل</a:t>
            </a:r>
            <a:endParaRPr lang="ar-SA" sz="2800" b="1" dirty="0">
              <a:solidFill>
                <a:schemeClr val="tx1"/>
              </a:solidFill>
            </a:endParaRPr>
          </a:p>
        </p:txBody>
      </p:sp>
      <p:sp>
        <p:nvSpPr>
          <p:cNvPr id="25" name="مستطيل مستدير الزوايا 24"/>
          <p:cNvSpPr/>
          <p:nvPr/>
        </p:nvSpPr>
        <p:spPr>
          <a:xfrm>
            <a:off x="6248400" y="4495800"/>
            <a:ext cx="2590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لا يَتَكبَّرُ في أن يأكل معه أحدٌ صغيراً أو كبيراً، غنياً أو فقيراً.</a:t>
            </a:r>
            <a:endParaRPr lang="ar-SA" sz="2800" b="1" dirty="0">
              <a:solidFill>
                <a:schemeClr val="tx1"/>
              </a:solidFill>
            </a:endParaRPr>
          </a:p>
        </p:txBody>
      </p:sp>
      <p:sp>
        <p:nvSpPr>
          <p:cNvPr id="26" name="مستطيل مستدير الزوايا 25"/>
          <p:cNvSpPr/>
          <p:nvPr/>
        </p:nvSpPr>
        <p:spPr>
          <a:xfrm>
            <a:off x="4876800" y="3276600"/>
            <a:ext cx="1524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يأكل وهو جالس</a:t>
            </a:r>
            <a:endParaRPr lang="ar-SA" sz="2800" b="1" dirty="0">
              <a:solidFill>
                <a:schemeClr val="tx1"/>
              </a:solidFill>
            </a:endParaRPr>
          </a:p>
        </p:txBody>
      </p:sp>
      <p:sp>
        <p:nvSpPr>
          <p:cNvPr id="27" name="مستطيل مستدير الزوايا 26"/>
          <p:cNvSpPr/>
          <p:nvPr/>
        </p:nvSpPr>
        <p:spPr>
          <a:xfrm>
            <a:off x="3657600" y="5181600"/>
            <a:ext cx="22098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يحمد الله تعالى بعد فراغه</a:t>
            </a:r>
            <a:endParaRPr lang="ar-SA" sz="2800" b="1" dirty="0">
              <a:solidFill>
                <a:schemeClr val="tx1"/>
              </a:solidFill>
            </a:endParaRPr>
          </a:p>
        </p:txBody>
      </p:sp>
      <p:sp>
        <p:nvSpPr>
          <p:cNvPr id="28" name="مستطيل مستدير الزوايا 27"/>
          <p:cNvSpPr/>
          <p:nvPr/>
        </p:nvSpPr>
        <p:spPr>
          <a:xfrm>
            <a:off x="2819400" y="3276600"/>
            <a:ext cx="1752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يأكل بيمينه</a:t>
            </a:r>
            <a:endParaRPr lang="ar-SA" sz="2800" b="1" dirty="0">
              <a:solidFill>
                <a:schemeClr val="tx1"/>
              </a:solidFill>
            </a:endParaRPr>
          </a:p>
        </p:txBody>
      </p:sp>
      <p:sp>
        <p:nvSpPr>
          <p:cNvPr id="29" name="مستطيل مستدير الزوايا 28"/>
          <p:cNvSpPr/>
          <p:nvPr/>
        </p:nvSpPr>
        <p:spPr>
          <a:xfrm>
            <a:off x="381000" y="4495800"/>
            <a:ext cx="289560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لا يَعِيْبُ طعاماً، ولكن إن اشْتَهَاهُ أَكَلَهُ وإن كَرِهَهُ تَرَكَهُ.</a:t>
            </a:r>
            <a:endParaRPr lang="ar-SA" sz="2800" b="1" dirty="0">
              <a:solidFill>
                <a:schemeClr val="tx1"/>
              </a:solidFill>
            </a:endParaRPr>
          </a:p>
        </p:txBody>
      </p:sp>
      <p:sp>
        <p:nvSpPr>
          <p:cNvPr id="34" name="مستطيل مستدير الزوايا 33"/>
          <p:cNvSpPr/>
          <p:nvPr/>
        </p:nvSpPr>
        <p:spPr>
          <a:xfrm>
            <a:off x="228600" y="2971800"/>
            <a:ext cx="19812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يلعق أصابعه بعد الأكل</a:t>
            </a:r>
            <a:endParaRPr lang="ar-SA" sz="28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85800"/>
            <a:ext cx="7620000" cy="5788152"/>
          </a:xfrm>
        </p:spPr>
        <p:txBody>
          <a:bodyPr>
            <a:normAutofit/>
          </a:bodyPr>
          <a:lstStyle/>
          <a:p>
            <a:pPr algn="ctr">
              <a:buNone/>
            </a:pPr>
            <a:r>
              <a:rPr lang="ar-SA" sz="4000" b="1" dirty="0" smtClean="0">
                <a:solidFill>
                  <a:schemeClr val="accent3"/>
                </a:solidFill>
              </a:rPr>
              <a:t>صفة جلوسه </a:t>
            </a:r>
            <a:r>
              <a:rPr lang="en-US" sz="40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a:t>
            </a:r>
            <a:r>
              <a:rPr lang="ar-SA" sz="4000" b="1" dirty="0" smtClean="0">
                <a:solidFill>
                  <a:schemeClr val="accent3"/>
                </a:solidFill>
              </a:rPr>
              <a:t> عند الأكل:</a:t>
            </a:r>
          </a:p>
          <a:p>
            <a:r>
              <a:rPr lang="ar-SA" sz="3600" b="1" dirty="0" smtClean="0"/>
              <a:t>أن يكون جالساً على رُكبتيهِ وظُهورِ قَدَميه.</a:t>
            </a:r>
          </a:p>
          <a:p>
            <a:r>
              <a:rPr lang="ar-SA" sz="3600" b="1" dirty="0" smtClean="0"/>
              <a:t>أنه لا يأكل مُتَّكِئَاً.</a:t>
            </a:r>
          </a:p>
          <a:p>
            <a:r>
              <a:rPr lang="ar-SA" sz="3600" b="1" dirty="0" smtClean="0"/>
              <a:t>وكان </a:t>
            </a:r>
            <a:r>
              <a:rPr lang="en-US" sz="3600" b="1" dirty="0" smtClean="0">
                <a:latin typeface="Times New Roman" pitchFamily="18" charset="0"/>
                <a:ea typeface="Times New Roman" pitchFamily="18" charset="0"/>
                <a:cs typeface="Traditional Arabic" pitchFamily="2" charset="-78"/>
                <a:sym typeface="AGA Arabesque" pitchFamily="2" charset="2"/>
              </a:rPr>
              <a:t></a:t>
            </a:r>
            <a:r>
              <a:rPr lang="ar-SA" sz="3600" b="1" dirty="0" smtClean="0"/>
              <a:t> إذا أكل عند قوم لم يَخْرُج حتى يَدْعُو لهم، فَدَعَا في منزل عَبدِ الله بن بُسْر </a:t>
            </a:r>
            <a:r>
              <a:rPr lang="ar-SA" sz="3600" b="1" dirty="0" err="1" smtClean="0"/>
              <a:t>ٍ</a:t>
            </a:r>
            <a:r>
              <a:rPr lang="en-US" sz="3600" b="1" dirty="0" smtClean="0">
                <a:sym typeface="AGA Arabesque" pitchFamily="2" charset="2"/>
              </a:rPr>
              <a:t> </a:t>
            </a:r>
            <a:r>
              <a:rPr lang="ar-SA" sz="3600" b="1" dirty="0" smtClean="0"/>
              <a:t>فقال: ” </a:t>
            </a:r>
            <a:r>
              <a:rPr lang="ar-SA" sz="3600" b="1" dirty="0" smtClean="0">
                <a:solidFill>
                  <a:srgbClr val="00B050"/>
                </a:solidFill>
              </a:rPr>
              <a:t>اللهم بارك لهم فيما رَزَقْتَهُم، واغْفِر لَهُم وارْحَمْهُم </a:t>
            </a:r>
            <a:r>
              <a:rPr lang="ar-SA" sz="3600" b="1" dirty="0" smtClean="0"/>
              <a:t>“.</a:t>
            </a:r>
          </a:p>
          <a:p>
            <a:pPr>
              <a:buNone/>
            </a:pPr>
            <a:endParaRPr lang="ar-SA" sz="3600" b="1" dirty="0"/>
          </a:p>
        </p:txBody>
      </p:sp>
      <p:pic>
        <p:nvPicPr>
          <p:cNvPr id="2050" name="Picture 2"/>
          <p:cNvPicPr>
            <a:picLocks noChangeAspect="1" noChangeArrowheads="1"/>
          </p:cNvPicPr>
          <p:nvPr/>
        </p:nvPicPr>
        <p:blipFill>
          <a:blip r:embed="rId2"/>
          <a:srcRect/>
          <a:stretch>
            <a:fillRect/>
          </a:stretch>
        </p:blipFill>
        <p:spPr bwMode="auto">
          <a:xfrm>
            <a:off x="2667000" y="4419600"/>
            <a:ext cx="3581400" cy="21336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20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20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sz="quarter" idx="1"/>
          </p:nvPr>
        </p:nvSpPr>
        <p:spPr>
          <a:xfrm>
            <a:off x="457200" y="914400"/>
            <a:ext cx="7467600" cy="5559552"/>
          </a:xfrm>
        </p:spPr>
        <p:txBody>
          <a:bodyPr>
            <a:normAutofit/>
          </a:bodyPr>
          <a:lstStyle/>
          <a:p>
            <a:endParaRPr lang="ar-SA" dirty="0" smtClean="0"/>
          </a:p>
          <a:p>
            <a:endParaRPr lang="ar-SA" dirty="0" smtClean="0"/>
          </a:p>
          <a:p>
            <a:endParaRPr lang="ar-SA" dirty="0" smtClean="0"/>
          </a:p>
          <a:p>
            <a:endParaRPr lang="ar-SA" dirty="0" smtClean="0"/>
          </a:p>
          <a:p>
            <a:endParaRPr lang="ar-SA" dirty="0" smtClean="0"/>
          </a:p>
          <a:p>
            <a:pPr>
              <a:buNone/>
            </a:pPr>
            <a:endParaRPr lang="ar-SA" dirty="0" smtClean="0"/>
          </a:p>
          <a:p>
            <a:pPr>
              <a:buNone/>
            </a:pPr>
            <a:endParaRPr lang="ar-SA" dirty="0" smtClean="0"/>
          </a:p>
          <a:p>
            <a:r>
              <a:rPr lang="ar-SA" sz="3200" b="1" dirty="0" smtClean="0">
                <a:solidFill>
                  <a:schemeClr val="accent3"/>
                </a:solidFill>
              </a:rPr>
              <a:t>كيف كان </a:t>
            </a:r>
            <a:r>
              <a:rPr lang="en-US" sz="32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 </a:t>
            </a:r>
            <a:r>
              <a:rPr lang="ar-SA" sz="32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 </a:t>
            </a:r>
            <a:r>
              <a:rPr lang="ar-SA" sz="3200" b="1" dirty="0" smtClean="0">
                <a:solidFill>
                  <a:schemeClr val="accent3"/>
                </a:solidFill>
              </a:rPr>
              <a:t>يتنفس خارج الإناء ثلاثاً؟</a:t>
            </a:r>
          </a:p>
          <a:p>
            <a:pPr>
              <a:buNone/>
            </a:pPr>
            <a:r>
              <a:rPr lang="ar-SA" sz="3200" b="1" dirty="0" smtClean="0"/>
              <a:t>يشرب شربة ثم يرفع الإناء من فِيهِ ويتنفس خَارِجَ الإناء، ثم يشرب شربةً ثم يَرْفَعُ الإناء ويتنفس خَارِجَهُ، ثم يشرب شربةً ثم يَرْفَعُ الإناء ويتنفس خَارِجَهُ.</a:t>
            </a:r>
            <a:endParaRPr lang="ar-SA" sz="3200" b="1" dirty="0"/>
          </a:p>
        </p:txBody>
      </p:sp>
      <p:sp>
        <p:nvSpPr>
          <p:cNvPr id="4" name="سحابة 3"/>
          <p:cNvSpPr/>
          <p:nvPr/>
        </p:nvSpPr>
        <p:spPr>
          <a:xfrm>
            <a:off x="914400" y="762000"/>
            <a:ext cx="6858000" cy="1066800"/>
          </a:xfrm>
          <a:prstGeom prst="cloud">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600" b="1" dirty="0" smtClean="0">
                <a:solidFill>
                  <a:schemeClr val="tx1"/>
                </a:solidFill>
                <a:cs typeface="+mj-cs"/>
              </a:rPr>
              <a:t>من هدي النبي </a:t>
            </a:r>
            <a:r>
              <a:rPr lang="en-US" sz="3600" b="1" dirty="0" smtClean="0">
                <a:solidFill>
                  <a:schemeClr val="tx1"/>
                </a:solidFill>
                <a:latin typeface="Times New Roman" pitchFamily="18" charset="0"/>
                <a:ea typeface="Times New Roman" pitchFamily="18" charset="0"/>
                <a:cs typeface="+mj-cs"/>
                <a:sym typeface="AGA Arabesque" pitchFamily="2" charset="2"/>
              </a:rPr>
              <a:t></a:t>
            </a:r>
            <a:r>
              <a:rPr lang="ar-SA" sz="3600" b="1" dirty="0" smtClean="0">
                <a:solidFill>
                  <a:schemeClr val="tx1"/>
                </a:solidFill>
                <a:latin typeface="Times New Roman" pitchFamily="18" charset="0"/>
                <a:ea typeface="Times New Roman" pitchFamily="18" charset="0"/>
                <a:cs typeface="+mj-cs"/>
                <a:sym typeface="AGA Arabesque" pitchFamily="2" charset="2"/>
              </a:rPr>
              <a:t> في الشرب</a:t>
            </a:r>
            <a:r>
              <a:rPr lang="ar-SA" sz="3600" b="1" dirty="0" smtClean="0">
                <a:solidFill>
                  <a:schemeClr val="tx1"/>
                </a:solidFill>
                <a:cs typeface="+mj-cs"/>
              </a:rPr>
              <a:t> </a:t>
            </a:r>
            <a:endParaRPr lang="ar-SA" sz="3600" b="1" dirty="0">
              <a:solidFill>
                <a:schemeClr val="tx1"/>
              </a:solidFill>
              <a:cs typeface="+mj-cs"/>
            </a:endParaRPr>
          </a:p>
        </p:txBody>
      </p:sp>
      <p:sp>
        <p:nvSpPr>
          <p:cNvPr id="6" name="قوس 5"/>
          <p:cNvSpPr/>
          <p:nvPr/>
        </p:nvSpPr>
        <p:spPr>
          <a:xfrm>
            <a:off x="7467600" y="2133600"/>
            <a:ext cx="381000" cy="838200"/>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8" name="رابط مستقيم 7"/>
          <p:cNvCxnSpPr/>
          <p:nvPr/>
        </p:nvCxnSpPr>
        <p:spPr>
          <a:xfrm rot="16200000" flipH="1">
            <a:off x="4412241" y="-1135641"/>
            <a:ext cx="9415" cy="6547898"/>
          </a:xfrm>
          <a:prstGeom prst="line">
            <a:avLst/>
          </a:prstGeom>
        </p:spPr>
        <p:style>
          <a:lnRef idx="1">
            <a:schemeClr val="accent1"/>
          </a:lnRef>
          <a:fillRef idx="0">
            <a:schemeClr val="accent1"/>
          </a:fillRef>
          <a:effectRef idx="0">
            <a:schemeClr val="accent1"/>
          </a:effectRef>
          <a:fontRef idx="minor">
            <a:schemeClr val="tx1"/>
          </a:fontRef>
        </p:style>
      </p:cxnSp>
      <p:sp>
        <p:nvSpPr>
          <p:cNvPr id="9" name="قوس 8"/>
          <p:cNvSpPr/>
          <p:nvPr/>
        </p:nvSpPr>
        <p:spPr>
          <a:xfrm rot="13062392">
            <a:off x="1077647" y="1882345"/>
            <a:ext cx="450765" cy="807307"/>
          </a:xfrm>
          <a:prstGeom prst="arc">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4" name="رابط مستقيم 13"/>
          <p:cNvCxnSpPr/>
          <p:nvPr/>
        </p:nvCxnSpPr>
        <p:spPr>
          <a:xfrm rot="5400000">
            <a:off x="4229894" y="2323306"/>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رابط مستقيم 16"/>
          <p:cNvCxnSpPr/>
          <p:nvPr/>
        </p:nvCxnSpPr>
        <p:spPr>
          <a:xfrm rot="5400000">
            <a:off x="6058694" y="2323306"/>
            <a:ext cx="381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rot="5400000">
            <a:off x="2401094" y="2323306"/>
            <a:ext cx="3810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مستطيل مستدير الزوايا 19"/>
          <p:cNvSpPr/>
          <p:nvPr/>
        </p:nvSpPr>
        <p:spPr>
          <a:xfrm>
            <a:off x="7086600" y="2667000"/>
            <a:ext cx="1600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يسمي قبل أن</a:t>
            </a:r>
          </a:p>
          <a:p>
            <a:pPr algn="ctr"/>
            <a:r>
              <a:rPr lang="ar-SA" sz="2400" b="1" dirty="0" smtClean="0">
                <a:solidFill>
                  <a:schemeClr val="tx1"/>
                </a:solidFill>
              </a:rPr>
              <a:t>يشرب</a:t>
            </a:r>
            <a:endParaRPr lang="ar-SA" sz="2400" b="1" dirty="0">
              <a:solidFill>
                <a:schemeClr val="tx1"/>
              </a:solidFill>
            </a:endParaRPr>
          </a:p>
        </p:txBody>
      </p:sp>
      <p:sp>
        <p:nvSpPr>
          <p:cNvPr id="21" name="مستطيل مستدير الزوايا 20"/>
          <p:cNvSpPr/>
          <p:nvPr/>
        </p:nvSpPr>
        <p:spPr>
          <a:xfrm>
            <a:off x="5334000" y="2667000"/>
            <a:ext cx="16002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يشرب وهو</a:t>
            </a:r>
          </a:p>
          <a:p>
            <a:pPr algn="ctr"/>
            <a:r>
              <a:rPr lang="ar-SA" sz="2800" b="1" dirty="0" smtClean="0">
                <a:solidFill>
                  <a:schemeClr val="tx1"/>
                </a:solidFill>
              </a:rPr>
              <a:t>جالس</a:t>
            </a:r>
            <a:endParaRPr lang="ar-SA" sz="2800" b="1" dirty="0">
              <a:solidFill>
                <a:schemeClr val="tx1"/>
              </a:solidFill>
            </a:endParaRPr>
          </a:p>
        </p:txBody>
      </p:sp>
      <p:sp>
        <p:nvSpPr>
          <p:cNvPr id="22" name="مستطيل مستدير الزوايا 21"/>
          <p:cNvSpPr/>
          <p:nvPr/>
        </p:nvSpPr>
        <p:spPr>
          <a:xfrm>
            <a:off x="1981200" y="2667000"/>
            <a:ext cx="1524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400" b="1" dirty="0" smtClean="0">
                <a:solidFill>
                  <a:schemeClr val="tx1"/>
                </a:solidFill>
              </a:rPr>
              <a:t>يتنفس خارج</a:t>
            </a:r>
          </a:p>
          <a:p>
            <a:r>
              <a:rPr lang="ar-SA" sz="2400" b="1" dirty="0" smtClean="0">
                <a:solidFill>
                  <a:schemeClr val="tx1"/>
                </a:solidFill>
              </a:rPr>
              <a:t>الإناء ثلاثاً</a:t>
            </a:r>
            <a:endParaRPr lang="ar-SA" sz="2400" b="1" dirty="0">
              <a:solidFill>
                <a:schemeClr val="tx1"/>
              </a:solidFill>
            </a:endParaRPr>
          </a:p>
        </p:txBody>
      </p:sp>
      <p:sp>
        <p:nvSpPr>
          <p:cNvPr id="23" name="مستطيل مستدير الزوايا 22"/>
          <p:cNvSpPr/>
          <p:nvPr/>
        </p:nvSpPr>
        <p:spPr>
          <a:xfrm>
            <a:off x="3657600" y="2667000"/>
            <a:ext cx="1524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800" b="1" dirty="0" smtClean="0">
                <a:solidFill>
                  <a:schemeClr val="tx1"/>
                </a:solidFill>
              </a:rPr>
              <a:t>يشرب</a:t>
            </a:r>
          </a:p>
          <a:p>
            <a:pPr algn="ctr"/>
            <a:r>
              <a:rPr lang="ar-SA" sz="2800" b="1" dirty="0" smtClean="0">
                <a:solidFill>
                  <a:schemeClr val="tx1"/>
                </a:solidFill>
              </a:rPr>
              <a:t>باليمين</a:t>
            </a:r>
            <a:endParaRPr lang="ar-SA" sz="2800" b="1" dirty="0">
              <a:solidFill>
                <a:schemeClr val="tx1"/>
              </a:solidFill>
            </a:endParaRPr>
          </a:p>
        </p:txBody>
      </p:sp>
      <p:sp>
        <p:nvSpPr>
          <p:cNvPr id="24" name="مستطيل مستدير الزوايا 23"/>
          <p:cNvSpPr/>
          <p:nvPr/>
        </p:nvSpPr>
        <p:spPr>
          <a:xfrm>
            <a:off x="228600" y="2667000"/>
            <a:ext cx="1524000" cy="99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يحمد الله</a:t>
            </a:r>
          </a:p>
          <a:p>
            <a:pPr algn="ctr"/>
            <a:r>
              <a:rPr lang="ar-SA" sz="2400" b="1" dirty="0" smtClean="0">
                <a:solidFill>
                  <a:schemeClr val="tx1"/>
                </a:solidFill>
              </a:rPr>
              <a:t>تعالى بعد فراغه</a:t>
            </a:r>
            <a:endParaRPr lang="ar-SA"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868362"/>
          </a:xfrm>
        </p:spPr>
        <p:txBody>
          <a:bodyPr>
            <a:normAutofit/>
          </a:bodyPr>
          <a:lstStyle/>
          <a:p>
            <a:pPr algn="ctr"/>
            <a:r>
              <a:rPr lang="ar-SA" sz="4800" b="1" dirty="0" smtClean="0"/>
              <a:t>فكر</a:t>
            </a:r>
            <a:endParaRPr lang="ar-SA" sz="4800" b="1" dirty="0"/>
          </a:p>
        </p:txBody>
      </p:sp>
      <p:sp>
        <p:nvSpPr>
          <p:cNvPr id="5" name="عنصر نائب للمحتوى 4"/>
          <p:cNvSpPr>
            <a:spLocks noGrp="1"/>
          </p:cNvSpPr>
          <p:nvPr>
            <p:ph sz="quarter" idx="1"/>
          </p:nvPr>
        </p:nvSpPr>
        <p:spPr>
          <a:xfrm>
            <a:off x="457200" y="1143000"/>
            <a:ext cx="7467600" cy="5330952"/>
          </a:xfrm>
        </p:spPr>
        <p:txBody>
          <a:bodyPr>
            <a:normAutofit lnSpcReduction="10000"/>
          </a:bodyPr>
          <a:lstStyle/>
          <a:p>
            <a:pPr>
              <a:buNone/>
            </a:pPr>
            <a:r>
              <a:rPr lang="ar-SA" sz="3200" b="1" dirty="0" smtClean="0">
                <a:solidFill>
                  <a:schemeClr val="accent3"/>
                </a:solidFill>
              </a:rPr>
              <a:t>على ماذا يدل أكل النبي </a:t>
            </a:r>
            <a:r>
              <a:rPr lang="en-US" sz="32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a:t>
            </a:r>
            <a:r>
              <a:rPr lang="ar-SA" sz="3200" b="1" dirty="0" smtClean="0">
                <a:solidFill>
                  <a:schemeClr val="accent3"/>
                </a:solidFill>
                <a:latin typeface="Times New Roman" pitchFamily="18" charset="0"/>
                <a:ea typeface="Times New Roman" pitchFamily="18" charset="0"/>
                <a:cs typeface="Traditional Arabic" pitchFamily="2" charset="-78"/>
                <a:sym typeface="AGA Arabesque" pitchFamily="2" charset="2"/>
              </a:rPr>
              <a:t> مع الصغير والفقير</a:t>
            </a:r>
            <a:r>
              <a:rPr lang="ar-SA" sz="3200" b="1" dirty="0" smtClean="0">
                <a:solidFill>
                  <a:schemeClr val="accent3"/>
                </a:solidFill>
              </a:rPr>
              <a:t>؟</a:t>
            </a:r>
          </a:p>
          <a:p>
            <a:pPr algn="ctr">
              <a:buNone/>
            </a:pPr>
            <a:r>
              <a:rPr lang="ar-SA" sz="3200" dirty="0" smtClean="0"/>
              <a:t>....................................................................</a:t>
            </a:r>
          </a:p>
          <a:p>
            <a:pPr algn="ctr">
              <a:buNone/>
            </a:pPr>
            <a:r>
              <a:rPr lang="ar-SA" sz="4800" b="1" dirty="0" smtClean="0">
                <a:solidFill>
                  <a:schemeClr val="accent6"/>
                </a:solidFill>
              </a:rPr>
              <a:t>تعلمت أن</a:t>
            </a:r>
          </a:p>
          <a:p>
            <a:r>
              <a:rPr lang="ar-SA" sz="3200" b="1" dirty="0" smtClean="0">
                <a:solidFill>
                  <a:srgbClr val="00B050"/>
                </a:solidFill>
              </a:rPr>
              <a:t>من هدي النبي </a:t>
            </a:r>
            <a:r>
              <a:rPr lang="en-US" sz="3200" b="1" dirty="0" smtClean="0">
                <a:solidFill>
                  <a:srgbClr val="00B050"/>
                </a:solidFill>
                <a:latin typeface="Times New Roman" pitchFamily="18" charset="0"/>
                <a:ea typeface="Times New Roman" pitchFamily="18" charset="0"/>
                <a:cs typeface="Traditional Arabic" pitchFamily="2" charset="-78"/>
                <a:sym typeface="AGA Arabesque" pitchFamily="2" charset="2"/>
              </a:rPr>
              <a:t></a:t>
            </a:r>
            <a:r>
              <a:rPr lang="ar-SA" sz="3200" b="1" dirty="0" smtClean="0">
                <a:solidFill>
                  <a:srgbClr val="00B050"/>
                </a:solidFill>
              </a:rPr>
              <a:t>  في الأكل والشرب:</a:t>
            </a:r>
          </a:p>
          <a:p>
            <a:pPr>
              <a:buFont typeface="Arial" pitchFamily="34" charset="0"/>
              <a:buChar char="•"/>
            </a:pPr>
            <a:r>
              <a:rPr lang="ar-SA" sz="3200" b="1" dirty="0" smtClean="0"/>
              <a:t>الأكل والشرب باليمين. </a:t>
            </a:r>
          </a:p>
          <a:p>
            <a:pPr>
              <a:buFont typeface="Arial" pitchFamily="34" charset="0"/>
              <a:buChar char="•"/>
            </a:pPr>
            <a:r>
              <a:rPr lang="ar-SA" sz="3200" b="1" dirty="0" smtClean="0"/>
              <a:t>أنه لا يأكل وهو مُتكئ.</a:t>
            </a:r>
          </a:p>
          <a:p>
            <a:pPr>
              <a:buFont typeface="Arial" pitchFamily="34" charset="0"/>
              <a:buChar char="•"/>
            </a:pPr>
            <a:r>
              <a:rPr lang="ar-SA" sz="3200" b="1" dirty="0" smtClean="0"/>
              <a:t> إذا أكل عِنْدَ أَحَدٍ دَعَا له.</a:t>
            </a:r>
          </a:p>
          <a:p>
            <a:pPr>
              <a:buFont typeface="Arial" pitchFamily="34" charset="0"/>
              <a:buChar char="•"/>
            </a:pPr>
            <a:r>
              <a:rPr lang="ar-SA" sz="3200" b="1" dirty="0" smtClean="0"/>
              <a:t>لم يكن يَعِيْبُ الطعام.</a:t>
            </a:r>
          </a:p>
          <a:p>
            <a:pPr>
              <a:buFont typeface="Arial" pitchFamily="34" charset="0"/>
              <a:buChar char="•"/>
            </a:pPr>
            <a:r>
              <a:rPr lang="ar-SA" sz="3200" b="1" dirty="0" smtClean="0"/>
              <a:t> كان يَشْرَبُ جَالساً.</a:t>
            </a:r>
            <a:r>
              <a:rPr lang="ar-SA" sz="3200" b="1" dirty="0" smtClean="0">
                <a:solidFill>
                  <a:schemeClr val="accent6"/>
                </a:solidFill>
              </a:rPr>
              <a:t> </a:t>
            </a:r>
            <a:endParaRPr lang="ar-SA" sz="3200" b="1" dirty="0">
              <a:solidFill>
                <a:schemeClr val="accent6"/>
              </a:solidFill>
            </a:endParaRPr>
          </a:p>
        </p:txBody>
      </p:sp>
      <p:sp>
        <p:nvSpPr>
          <p:cNvPr id="4" name="مربع نص 3"/>
          <p:cNvSpPr txBox="1"/>
          <p:nvPr/>
        </p:nvSpPr>
        <p:spPr>
          <a:xfrm>
            <a:off x="3276600" y="1600200"/>
            <a:ext cx="4191000" cy="584775"/>
          </a:xfrm>
          <a:prstGeom prst="rect">
            <a:avLst/>
          </a:prstGeom>
          <a:noFill/>
        </p:spPr>
        <p:txBody>
          <a:bodyPr wrap="square" rtlCol="1">
            <a:spAutoFit/>
          </a:bodyPr>
          <a:lstStyle/>
          <a:p>
            <a:r>
              <a:rPr lang="ar-SA" sz="3200" b="1" dirty="0" smtClean="0">
                <a:solidFill>
                  <a:srgbClr val="0070C0"/>
                </a:solidFill>
              </a:rPr>
              <a:t>يدل على تواضعه</a:t>
            </a:r>
            <a:endParaRPr lang="ar-SA" sz="32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20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20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fade">
                                      <p:cBhvr>
                                        <p:cTn id="28" dur="20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fade">
                                      <p:cBhvr>
                                        <p:cTn id="33" dur="2000"/>
                                        <p:tgtEl>
                                          <p:spTgt spid="5">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fade">
                                      <p:cBhvr>
                                        <p:cTn id="38" dur="2000"/>
                                        <p:tgtEl>
                                          <p:spTgt spid="5">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Effect transition="in" filter="fade">
                                      <p:cBhvr>
                                        <p:cTn id="43" dur="20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15962"/>
          </a:xfrm>
        </p:spPr>
        <p:txBody>
          <a:bodyPr>
            <a:normAutofit/>
          </a:bodyPr>
          <a:lstStyle/>
          <a:p>
            <a:pPr algn="ctr"/>
            <a:r>
              <a:rPr lang="ar-SA" sz="4000" b="1" dirty="0" smtClean="0"/>
              <a:t>معلومة إثرائية</a:t>
            </a:r>
            <a:endParaRPr lang="ar-SA" sz="4000" b="1" dirty="0"/>
          </a:p>
        </p:txBody>
      </p:sp>
      <p:sp>
        <p:nvSpPr>
          <p:cNvPr id="3" name="عنصر نائب للمحتوى 2"/>
          <p:cNvSpPr>
            <a:spLocks noGrp="1"/>
          </p:cNvSpPr>
          <p:nvPr>
            <p:ph sz="quarter" idx="1"/>
          </p:nvPr>
        </p:nvSpPr>
        <p:spPr>
          <a:xfrm>
            <a:off x="457200" y="990600"/>
            <a:ext cx="7467600" cy="5483352"/>
          </a:xfrm>
        </p:spPr>
        <p:txBody>
          <a:bodyPr>
            <a:noAutofit/>
          </a:bodyPr>
          <a:lstStyle/>
          <a:p>
            <a:r>
              <a:rPr lang="ar-SA" sz="2800" b="1" dirty="0" smtClean="0"/>
              <a:t>قال </a:t>
            </a:r>
            <a:r>
              <a:rPr lang="en-US" sz="2800" b="1" dirty="0" smtClean="0">
                <a:latin typeface="Times New Roman" pitchFamily="18" charset="0"/>
                <a:ea typeface="Times New Roman" pitchFamily="18" charset="0"/>
                <a:cs typeface="Traditional Arabic" pitchFamily="2" charset="-78"/>
                <a:sym typeface="AGA Arabesque" pitchFamily="2" charset="2"/>
              </a:rPr>
              <a:t></a:t>
            </a:r>
            <a:r>
              <a:rPr lang="ar-SA" sz="2800" b="1" dirty="0" smtClean="0"/>
              <a:t> : « </a:t>
            </a:r>
            <a:r>
              <a:rPr lang="ar-SA" sz="2800" b="1" dirty="0" smtClean="0">
                <a:solidFill>
                  <a:srgbClr val="00B050"/>
                </a:solidFill>
              </a:rPr>
              <a:t>مَا مَلأ ابنُ آدَمَ وِعَاءً شراً من بَطْنِهِ، حَسْبُ ابنُ آَدَمَ أُكُلَات يُقِمْنَ صُلْبَه، فإن كان لا بدّ فَثُلُثٌ لِطَعَامِه، وَثُلُثٌ لِشَرَابِه، وَثُلُثٌ لِنَفَسِه </a:t>
            </a:r>
            <a:r>
              <a:rPr lang="ar-SA" sz="2800" b="1" dirty="0" smtClean="0"/>
              <a:t>» . </a:t>
            </a:r>
          </a:p>
          <a:p>
            <a:r>
              <a:rPr lang="ar-SA" sz="2800" b="1" dirty="0" smtClean="0">
                <a:solidFill>
                  <a:schemeClr val="accent3"/>
                </a:solidFill>
              </a:rPr>
              <a:t>يقول الأطباء:</a:t>
            </a:r>
          </a:p>
          <a:p>
            <a:pPr>
              <a:buNone/>
            </a:pPr>
            <a:r>
              <a:rPr lang="ar-SA" sz="2800" b="1" dirty="0" smtClean="0"/>
              <a:t>حينما تمتلئ المَعِدَة تماماً فإن التنفس يَضْطَرِب ولا يصل الدم إلى القلب بسهولة، وحينما تمتلئ المعدة تماماً فإن ذلك يؤدي إلى عدم قدرة الرِئَتين على التمدد الكامل أثناء التنفس، مما يؤدي إلى إِحداث التنفس العميق، فيضغط ذلك على المعدة، فيضطرب الهضم، وتتأثر بذلك أجهزة الجسم كلها، أما إذا تُرِك ثُلُثُ المعدة أو أكثر فارغاً - وهو ما يوازي حجمه حجم الهواء الطبيعي الداخل للرئتين- فإنه يؤدي إلى تنفس مُريح ووصُولِ الدم إلى القلب بسهولة وهضمٍ جيدٍ للطعام.</a:t>
            </a:r>
            <a:endParaRPr lang="ar-SA"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715962"/>
          </a:xfrm>
        </p:spPr>
        <p:txBody>
          <a:bodyPr>
            <a:normAutofit fontScale="90000"/>
          </a:bodyPr>
          <a:lstStyle/>
          <a:p>
            <a:pPr algn="ctr"/>
            <a:r>
              <a:rPr lang="ar-SA" sz="4800" b="1" dirty="0" smtClean="0"/>
              <a:t>التقويم</a:t>
            </a:r>
            <a:endParaRPr lang="ar-SA" sz="4800" b="1" dirty="0"/>
          </a:p>
        </p:txBody>
      </p:sp>
      <p:sp>
        <p:nvSpPr>
          <p:cNvPr id="3" name="عنصر نائب للمحتوى 2"/>
          <p:cNvSpPr>
            <a:spLocks noGrp="1"/>
          </p:cNvSpPr>
          <p:nvPr>
            <p:ph sz="quarter" idx="1"/>
          </p:nvPr>
        </p:nvSpPr>
        <p:spPr>
          <a:xfrm>
            <a:off x="457200" y="1143000"/>
            <a:ext cx="7467600" cy="5330952"/>
          </a:xfrm>
        </p:spPr>
        <p:txBody>
          <a:bodyPr>
            <a:normAutofit/>
          </a:bodyPr>
          <a:lstStyle/>
          <a:p>
            <a:r>
              <a:rPr lang="ar-SA" sz="3200" b="1" dirty="0" smtClean="0"/>
              <a:t>أَصفُ كيفية جلوس النبي </a:t>
            </a:r>
            <a:r>
              <a:rPr lang="en-US" sz="3200" b="1" dirty="0" smtClean="0">
                <a:latin typeface="Times New Roman" pitchFamily="18" charset="0"/>
                <a:ea typeface="Times New Roman" pitchFamily="18" charset="0"/>
                <a:cs typeface="Traditional Arabic" pitchFamily="2" charset="-78"/>
                <a:sym typeface="AGA Arabesque" pitchFamily="2" charset="2"/>
              </a:rPr>
              <a:t></a:t>
            </a:r>
            <a:r>
              <a:rPr lang="ar-SA" sz="3200" dirty="0" smtClean="0"/>
              <a:t> </a:t>
            </a:r>
            <a:r>
              <a:rPr lang="ar-SA" sz="3200" b="1" dirty="0" smtClean="0"/>
              <a:t>عند أكله.</a:t>
            </a:r>
            <a:endParaRPr lang="ar-SA" sz="3200" dirty="0" smtClean="0"/>
          </a:p>
          <a:p>
            <a:pPr algn="ctr">
              <a:buNone/>
            </a:pPr>
            <a:r>
              <a:rPr lang="ar-SA" sz="3200" dirty="0" smtClean="0"/>
              <a:t>.......................................................................</a:t>
            </a:r>
          </a:p>
          <a:p>
            <a:pPr algn="ctr">
              <a:buNone/>
            </a:pPr>
            <a:r>
              <a:rPr lang="ar-SA" sz="3200" dirty="0" smtClean="0"/>
              <a:t>.......................................................................</a:t>
            </a:r>
          </a:p>
          <a:p>
            <a:r>
              <a:rPr lang="ar-SA" sz="3200" b="1" dirty="0" smtClean="0"/>
              <a:t>أَضَعُ الكلمات الآتية في مكانها المناسب (يعيب - بيمينه - يسمي):</a:t>
            </a:r>
          </a:p>
          <a:p>
            <a:pPr>
              <a:buNone/>
            </a:pPr>
            <a:r>
              <a:rPr lang="ar-SA" sz="3200" b="1" dirty="0" smtClean="0"/>
              <a:t>أ- كان </a:t>
            </a:r>
            <a:r>
              <a:rPr lang="en-US" sz="3200" b="1" dirty="0" smtClean="0">
                <a:latin typeface="Times New Roman" pitchFamily="18" charset="0"/>
                <a:ea typeface="Times New Roman" pitchFamily="18" charset="0"/>
                <a:cs typeface="Traditional Arabic" pitchFamily="2" charset="-78"/>
                <a:sym typeface="AGA Arabesque" pitchFamily="2" charset="2"/>
              </a:rPr>
              <a:t></a:t>
            </a:r>
            <a:r>
              <a:rPr lang="ar-SA" sz="3200" b="1" dirty="0" smtClean="0"/>
              <a:t> ............................. قبل أن يأكل.</a:t>
            </a:r>
          </a:p>
          <a:p>
            <a:pPr>
              <a:buNone/>
            </a:pPr>
            <a:r>
              <a:rPr lang="ar-SA" sz="3200" b="1" dirty="0" smtClean="0"/>
              <a:t>ب - كان </a:t>
            </a:r>
            <a:r>
              <a:rPr lang="en-US" sz="3200" b="1" dirty="0" smtClean="0">
                <a:latin typeface="Times New Roman" pitchFamily="18" charset="0"/>
                <a:ea typeface="Times New Roman" pitchFamily="18" charset="0"/>
                <a:cs typeface="Traditional Arabic" pitchFamily="2" charset="-78"/>
                <a:sym typeface="AGA Arabesque" pitchFamily="2" charset="2"/>
              </a:rPr>
              <a:t></a:t>
            </a:r>
            <a:r>
              <a:rPr lang="ar-SA" sz="3200" b="1" dirty="0" smtClean="0"/>
              <a:t> لا ............................. طعاماً.</a:t>
            </a:r>
          </a:p>
          <a:p>
            <a:pPr>
              <a:buNone/>
            </a:pPr>
            <a:r>
              <a:rPr lang="ar-SA" sz="3200" b="1" dirty="0" smtClean="0"/>
              <a:t>ج - كان </a:t>
            </a:r>
            <a:r>
              <a:rPr lang="en-US" sz="3200" b="1" dirty="0" smtClean="0">
                <a:latin typeface="Times New Roman" pitchFamily="18" charset="0"/>
                <a:ea typeface="Times New Roman" pitchFamily="18" charset="0"/>
                <a:cs typeface="Traditional Arabic" pitchFamily="2" charset="-78"/>
                <a:sym typeface="AGA Arabesque" pitchFamily="2" charset="2"/>
              </a:rPr>
              <a:t></a:t>
            </a:r>
            <a:r>
              <a:rPr lang="ar-SA" sz="3200" b="1" dirty="0" smtClean="0"/>
              <a:t> يأكل .............................</a:t>
            </a:r>
          </a:p>
          <a:p>
            <a:pPr>
              <a:buNone/>
            </a:pPr>
            <a:endParaRPr lang="ar-SA" dirty="0"/>
          </a:p>
        </p:txBody>
      </p:sp>
      <p:sp>
        <p:nvSpPr>
          <p:cNvPr id="4" name="مربع نص 3"/>
          <p:cNvSpPr txBox="1"/>
          <p:nvPr/>
        </p:nvSpPr>
        <p:spPr>
          <a:xfrm>
            <a:off x="1219200" y="1752600"/>
            <a:ext cx="6324600" cy="1077218"/>
          </a:xfrm>
          <a:prstGeom prst="rect">
            <a:avLst/>
          </a:prstGeom>
          <a:noFill/>
        </p:spPr>
        <p:txBody>
          <a:bodyPr wrap="square" rtlCol="1">
            <a:spAutoFit/>
          </a:bodyPr>
          <a:lstStyle/>
          <a:p>
            <a:r>
              <a:rPr lang="ar-SA" sz="3200" b="1" dirty="0" smtClean="0">
                <a:solidFill>
                  <a:srgbClr val="0070C0"/>
                </a:solidFill>
              </a:rPr>
              <a:t>يجلس على ركبتيه وظهور قدميه</a:t>
            </a:r>
          </a:p>
          <a:p>
            <a:r>
              <a:rPr lang="ar-SA" sz="3200" b="1" dirty="0" smtClean="0">
                <a:solidFill>
                  <a:srgbClr val="0070C0"/>
                </a:solidFill>
              </a:rPr>
              <a:t>لا يأكل متكئاً</a:t>
            </a:r>
            <a:endParaRPr lang="ar-SA" sz="3200" b="1" dirty="0">
              <a:solidFill>
                <a:srgbClr val="0070C0"/>
              </a:solidFill>
            </a:endParaRPr>
          </a:p>
        </p:txBody>
      </p:sp>
      <p:sp>
        <p:nvSpPr>
          <p:cNvPr id="5" name="مربع نص 4"/>
          <p:cNvSpPr txBox="1"/>
          <p:nvPr/>
        </p:nvSpPr>
        <p:spPr>
          <a:xfrm>
            <a:off x="3810000" y="3733800"/>
            <a:ext cx="2057400" cy="584775"/>
          </a:xfrm>
          <a:prstGeom prst="rect">
            <a:avLst/>
          </a:prstGeom>
          <a:noFill/>
        </p:spPr>
        <p:txBody>
          <a:bodyPr wrap="square" rtlCol="1">
            <a:spAutoFit/>
          </a:bodyPr>
          <a:lstStyle/>
          <a:p>
            <a:pPr algn="ctr"/>
            <a:r>
              <a:rPr lang="ar-SA" sz="3200" b="1" dirty="0" smtClean="0">
                <a:solidFill>
                  <a:srgbClr val="0070C0"/>
                </a:solidFill>
              </a:rPr>
              <a:t>يسمي</a:t>
            </a:r>
            <a:endParaRPr lang="ar-SA" sz="3200" b="1" dirty="0">
              <a:solidFill>
                <a:srgbClr val="0070C0"/>
              </a:solidFill>
            </a:endParaRPr>
          </a:p>
        </p:txBody>
      </p:sp>
      <p:sp>
        <p:nvSpPr>
          <p:cNvPr id="6" name="مربع نص 5"/>
          <p:cNvSpPr txBox="1"/>
          <p:nvPr/>
        </p:nvSpPr>
        <p:spPr>
          <a:xfrm>
            <a:off x="3581400" y="4343400"/>
            <a:ext cx="2133600" cy="584775"/>
          </a:xfrm>
          <a:prstGeom prst="rect">
            <a:avLst/>
          </a:prstGeom>
          <a:noFill/>
        </p:spPr>
        <p:txBody>
          <a:bodyPr wrap="square" rtlCol="1">
            <a:spAutoFit/>
          </a:bodyPr>
          <a:lstStyle/>
          <a:p>
            <a:pPr algn="ctr"/>
            <a:r>
              <a:rPr lang="ar-SA" sz="3200" b="1" dirty="0" smtClean="0">
                <a:solidFill>
                  <a:srgbClr val="0070C0"/>
                </a:solidFill>
              </a:rPr>
              <a:t>يعيبُ</a:t>
            </a:r>
            <a:endParaRPr lang="ar-SA" sz="3200" b="1" dirty="0">
              <a:solidFill>
                <a:srgbClr val="0070C0"/>
              </a:solidFill>
            </a:endParaRPr>
          </a:p>
        </p:txBody>
      </p:sp>
      <p:sp>
        <p:nvSpPr>
          <p:cNvPr id="7" name="مربع نص 6"/>
          <p:cNvSpPr txBox="1"/>
          <p:nvPr/>
        </p:nvSpPr>
        <p:spPr>
          <a:xfrm>
            <a:off x="3505200" y="4876800"/>
            <a:ext cx="1905000" cy="584775"/>
          </a:xfrm>
          <a:prstGeom prst="rect">
            <a:avLst/>
          </a:prstGeom>
          <a:noFill/>
        </p:spPr>
        <p:txBody>
          <a:bodyPr wrap="square" rtlCol="1">
            <a:spAutoFit/>
          </a:bodyPr>
          <a:lstStyle/>
          <a:p>
            <a:pPr algn="ctr"/>
            <a:r>
              <a:rPr lang="ar-SA" sz="3200" b="1" dirty="0" smtClean="0">
                <a:solidFill>
                  <a:srgbClr val="0070C0"/>
                </a:solidFill>
              </a:rPr>
              <a:t>بيمينه</a:t>
            </a:r>
            <a:endParaRPr lang="ar-SA" sz="3200" b="1"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197</TotalTime>
  <Words>474</Words>
  <Application>Microsoft Office PowerPoint</Application>
  <PresentationFormat>عرض على الشاشة (3:4)‏</PresentationFormat>
  <Paragraphs>65</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مشربية</vt:lpstr>
      <vt:lpstr>كيف كان صلى الله عليه وسلم يأكل ويشرب ؟</vt:lpstr>
      <vt:lpstr>الشريحة 2</vt:lpstr>
      <vt:lpstr>الشريحة 3</vt:lpstr>
      <vt:lpstr>الشريحة 4</vt:lpstr>
      <vt:lpstr>الشريحة 5</vt:lpstr>
      <vt:lpstr>فكر</vt:lpstr>
      <vt:lpstr>معلومة إثرائية</vt:lpstr>
      <vt:lpstr>التقويم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HP</dc:creator>
  <cp:lastModifiedBy>HP</cp:lastModifiedBy>
  <cp:revision>31</cp:revision>
  <dcterms:created xsi:type="dcterms:W3CDTF">2011-02-11T16:23:25Z</dcterms:created>
  <dcterms:modified xsi:type="dcterms:W3CDTF">2011-02-23T00:44:26Z</dcterms:modified>
</cp:coreProperties>
</file>