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56" d="100"/>
          <a:sy n="56" d="100"/>
        </p:scale>
        <p:origin x="-99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2715E18F-1F58-4909-A30D-89E32809C8CB}" type="datetimeFigureOut">
              <a:rPr lang="ar-SA" smtClean="0"/>
              <a:t>24/03/1432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ar-SA"/>
          </a:p>
        </p:txBody>
      </p:sp>
      <p:sp>
        <p:nvSpPr>
          <p:cNvPr id="10" name="مستطيل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مستطيل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مستطيل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رابط مستقيم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رابط مستقيم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رابط مستقيم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مستطيل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شكل بيضاوي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شكل بيضاوي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شكل بيضاوي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شكل بيضاوي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شكل بيضاوي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D1A83E56-7AF5-4893-8EBC-6CB06A914A96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5E18F-1F58-4909-A30D-89E32809C8CB}" type="datetimeFigureOut">
              <a:rPr lang="ar-SA" smtClean="0"/>
              <a:t>24/03/1432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83E56-7AF5-4893-8EBC-6CB06A914A9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5E18F-1F58-4909-A30D-89E32809C8CB}" type="datetimeFigureOut">
              <a:rPr lang="ar-SA" smtClean="0"/>
              <a:t>24/03/1432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83E56-7AF5-4893-8EBC-6CB06A914A9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715E18F-1F58-4909-A30D-89E32809C8CB}" type="datetimeFigureOut">
              <a:rPr lang="ar-SA" smtClean="0"/>
              <a:t>24/03/1432</a:t>
            </a:fld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1A83E56-7AF5-4893-8EBC-6CB06A914A96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2715E18F-1F58-4909-A30D-89E32809C8CB}" type="datetimeFigureOut">
              <a:rPr lang="ar-SA" smtClean="0"/>
              <a:t>24/03/1432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ar-SA"/>
          </a:p>
        </p:txBody>
      </p:sp>
      <p:sp>
        <p:nvSpPr>
          <p:cNvPr id="9" name="مستطيل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رابط مستقيم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رابط مستقيم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مستطيل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شكل بيضاوي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شكل بيضاوي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شكل بيضاوي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شكل بيضاوي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شكل بيضاوي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رابط مستقيم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D1A83E56-7AF5-4893-8EBC-6CB06A914A96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5E18F-1F58-4909-A30D-89E32809C8CB}" type="datetimeFigureOut">
              <a:rPr lang="ar-SA" smtClean="0"/>
              <a:t>24/03/1432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83E56-7AF5-4893-8EBC-6CB06A914A96}" type="slidenum">
              <a:rPr lang="ar-SA" smtClean="0"/>
              <a:t>‹#›</a:t>
            </a:fld>
            <a:endParaRPr lang="ar-SA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5E18F-1F58-4909-A30D-89E32809C8CB}" type="datetimeFigureOut">
              <a:rPr lang="ar-SA" smtClean="0"/>
              <a:t>24/03/1432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83E56-7AF5-4893-8EBC-6CB06A914A96}" type="slidenum">
              <a:rPr lang="ar-SA" smtClean="0"/>
              <a:t>‹#›</a:t>
            </a:fld>
            <a:endParaRPr lang="ar-SA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2" name="عنصر نائب للنص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4" name="عنصر نائب للنص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6" name="عنصر نائب للتاريخ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715E18F-1F58-4909-A30D-89E32809C8CB}" type="datetimeFigureOut">
              <a:rPr lang="ar-SA" smtClean="0"/>
              <a:t>24/03/1432</a:t>
            </a:fld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1A83E56-7AF5-4893-8EBC-6CB06A914A96}" type="slidenum">
              <a:rPr lang="ar-SA" smtClean="0"/>
              <a:t>‹#›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5E18F-1F58-4909-A30D-89E32809C8CB}" type="datetimeFigureOut">
              <a:rPr lang="ar-SA" smtClean="0"/>
              <a:t>24/03/1432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83E56-7AF5-4893-8EBC-6CB06A914A9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شكل بيضاوي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عنصر نائب للمحتوى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1" name="عنصر نائب للتاريخ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715E18F-1F58-4909-A30D-89E32809C8CB}" type="datetimeFigureOut">
              <a:rPr lang="ar-SA" smtClean="0"/>
              <a:t>24/03/1432</a:t>
            </a:fld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1A83E56-7AF5-4893-8EBC-6CB06A914A96}" type="slidenum">
              <a:rPr lang="ar-SA" smtClean="0"/>
              <a:t>‹#›</a:t>
            </a:fld>
            <a:endParaRPr lang="ar-SA"/>
          </a:p>
        </p:txBody>
      </p:sp>
      <p:sp>
        <p:nvSpPr>
          <p:cNvPr id="23" name="عنصر نائب للتذييل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شكل بيضاوي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مستطيل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رابط مستقيم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رابط مستقيم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رابط مستقيم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عنصر نائب للتاريخ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715E18F-1F58-4909-A30D-89E32809C8CB}" type="datetimeFigureOut">
              <a:rPr lang="ar-SA" smtClean="0"/>
              <a:t>24/03/1432</a:t>
            </a:fld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1A83E56-7AF5-4893-8EBC-6CB06A914A96}" type="slidenum">
              <a:rPr lang="ar-SA" smtClean="0"/>
              <a:t>‹#›</a:t>
            </a:fld>
            <a:endParaRPr lang="ar-SA"/>
          </a:p>
        </p:txBody>
      </p:sp>
      <p:sp>
        <p:nvSpPr>
          <p:cNvPr id="21" name="عنصر نائب للتذييل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715E18F-1F58-4909-A30D-89E32809C8CB}" type="datetimeFigureOut">
              <a:rPr lang="ar-SA" smtClean="0"/>
              <a:t>24/03/1432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مستطيل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شكل بيضاوي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1A83E56-7AF5-4893-8EBC-6CB06A914A96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r" rtl="1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rtl="1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2133600" y="2057400"/>
            <a:ext cx="6172200" cy="1894362"/>
          </a:xfrm>
        </p:spPr>
        <p:txBody>
          <a:bodyPr>
            <a:normAutofit/>
          </a:bodyPr>
          <a:lstStyle/>
          <a:p>
            <a:pPr algn="ctr"/>
            <a:r>
              <a:rPr lang="ar-SA" sz="8800" dirty="0" smtClean="0"/>
              <a:t>أذكار النوم(1)</a:t>
            </a:r>
            <a:endParaRPr lang="ar-SA" sz="8800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ar-SA" sz="2400" dirty="0" smtClean="0"/>
              <a:t>الدرس التاسع</a:t>
            </a:r>
            <a:endParaRPr lang="ar-SA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228600" y="609600"/>
            <a:ext cx="7696200" cy="586435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ar-SA" sz="2800" b="1" dirty="0" smtClean="0"/>
              <a:t>أراد خالد أن ينام وكانت أمه تقرأ عليه إحدى القصص القصيرة قبل نومه، فلما أنهت </a:t>
            </a:r>
            <a:r>
              <a:rPr lang="ar-SA" sz="2800" b="1" dirty="0" smtClean="0"/>
              <a:t>القصة قالت </a:t>
            </a:r>
            <a:r>
              <a:rPr lang="ar-SA" sz="2800" b="1" dirty="0" smtClean="0"/>
              <a:t>لخالد: فلتنمْ ولا تنس أن تقول أذكار النوم التي كان النبي </a:t>
            </a:r>
            <a:r>
              <a:rPr lang="en-US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raditional Arabic" pitchFamily="2" charset="-78"/>
                <a:sym typeface="AGA Arabesque" pitchFamily="2" charset="2"/>
              </a:rPr>
              <a:t></a:t>
            </a:r>
            <a:r>
              <a:rPr lang="ar-SA" sz="2800" b="1" dirty="0" smtClean="0"/>
              <a:t> </a:t>
            </a:r>
            <a:r>
              <a:rPr lang="ar-SA" sz="2800" b="1" dirty="0" smtClean="0"/>
              <a:t>يقولها عند نومه.</a:t>
            </a:r>
          </a:p>
          <a:p>
            <a:pPr>
              <a:buNone/>
            </a:pPr>
            <a:r>
              <a:rPr lang="ar-SA" sz="2800" b="1" dirty="0" smtClean="0"/>
              <a:t>نظر خالد إلى أمه وهو يحاول أن يتذكر ما كان النبي </a:t>
            </a:r>
            <a:r>
              <a:rPr lang="en-US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raditional Arabic" pitchFamily="2" charset="-78"/>
                <a:sym typeface="AGA Arabesque" pitchFamily="2" charset="2"/>
              </a:rPr>
              <a:t></a:t>
            </a:r>
            <a:r>
              <a:rPr lang="ar-SA" sz="2800" b="1" dirty="0" smtClean="0"/>
              <a:t> </a:t>
            </a:r>
            <a:r>
              <a:rPr lang="ar-SA" sz="2800" b="1" dirty="0" smtClean="0"/>
              <a:t>يقوله عند نومه، ثم </a:t>
            </a:r>
            <a:r>
              <a:rPr lang="ar-SA" sz="2800" b="1" dirty="0" smtClean="0">
                <a:solidFill>
                  <a:srgbClr val="00B050"/>
                </a:solidFill>
              </a:rPr>
              <a:t>قال</a:t>
            </a:r>
            <a:r>
              <a:rPr lang="ar-SA" sz="2800" b="1" dirty="0" smtClean="0"/>
              <a:t> </a:t>
            </a:r>
            <a:r>
              <a:rPr lang="ar-SA" sz="2800" b="1" dirty="0" smtClean="0">
                <a:solidFill>
                  <a:schemeClr val="accent4">
                    <a:lumMod val="75000"/>
                  </a:schemeClr>
                </a:solidFill>
              </a:rPr>
              <a:t>لها</a:t>
            </a:r>
            <a:r>
              <a:rPr lang="ar-SA" sz="2800" b="1" dirty="0" smtClean="0"/>
              <a:t>: إني أحفظ دعاءً من أدعية النوم وآخرُ من أدعية الاستيقاظ.</a:t>
            </a:r>
          </a:p>
          <a:p>
            <a:pPr>
              <a:buNone/>
            </a:pPr>
            <a:r>
              <a:rPr lang="ar-SA" sz="2800" b="1" dirty="0" smtClean="0">
                <a:solidFill>
                  <a:schemeClr val="accent4">
                    <a:lumMod val="75000"/>
                  </a:schemeClr>
                </a:solidFill>
              </a:rPr>
              <a:t>الأم: </a:t>
            </a:r>
            <a:r>
              <a:rPr lang="ar-SA" sz="2800" b="1" dirty="0" smtClean="0"/>
              <a:t>وما الذي تحفظه يا </a:t>
            </a:r>
            <a:r>
              <a:rPr lang="ar-SA" sz="2800" b="1" dirty="0" smtClean="0"/>
              <a:t>خالد؟ </a:t>
            </a:r>
          </a:p>
          <a:p>
            <a:pPr>
              <a:buNone/>
            </a:pPr>
            <a:r>
              <a:rPr lang="ar-SA" sz="2800" b="1" dirty="0" smtClean="0">
                <a:solidFill>
                  <a:srgbClr val="00B050"/>
                </a:solidFill>
              </a:rPr>
              <a:t>خالد</a:t>
            </a:r>
            <a:r>
              <a:rPr lang="ar-SA" sz="2800" b="1" dirty="0" smtClean="0">
                <a:solidFill>
                  <a:srgbClr val="00B050"/>
                </a:solidFill>
              </a:rPr>
              <a:t>: </a:t>
            </a:r>
            <a:r>
              <a:rPr lang="ar-SA" sz="2800" b="1" dirty="0" smtClean="0"/>
              <a:t>كان</a:t>
            </a:r>
            <a:r>
              <a:rPr lang="en-US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raditional Arabic" pitchFamily="2" charset="-78"/>
                <a:sym typeface="AGA Arabesque" pitchFamily="2" charset="2"/>
              </a:rPr>
              <a:t>  </a:t>
            </a:r>
            <a:r>
              <a:rPr lang="ar-SA" sz="2800" b="1" dirty="0" smtClean="0"/>
              <a:t>إذا </a:t>
            </a:r>
            <a:r>
              <a:rPr lang="ar-SA" sz="2800" b="1" dirty="0" smtClean="0"/>
              <a:t>أراد أن ينام يقول: </a:t>
            </a:r>
            <a:r>
              <a:rPr lang="ar-SA" sz="2800" b="1" dirty="0" smtClean="0"/>
              <a:t>« </a:t>
            </a:r>
            <a:r>
              <a:rPr lang="ar-SA" sz="2800" b="1" dirty="0" smtClean="0">
                <a:solidFill>
                  <a:srgbClr val="0070C0"/>
                </a:solidFill>
              </a:rPr>
              <a:t>باسمك </a:t>
            </a:r>
            <a:r>
              <a:rPr lang="ar-SA" sz="2800" b="1" dirty="0" smtClean="0">
                <a:solidFill>
                  <a:srgbClr val="0070C0"/>
                </a:solidFill>
              </a:rPr>
              <a:t>اللهم أموتُ </a:t>
            </a:r>
            <a:r>
              <a:rPr lang="ar-SA" sz="2800" b="1" dirty="0" smtClean="0">
                <a:solidFill>
                  <a:srgbClr val="0070C0"/>
                </a:solidFill>
              </a:rPr>
              <a:t>وأَحيا</a:t>
            </a:r>
            <a:r>
              <a:rPr lang="ar-SA" sz="2800" b="1" dirty="0" smtClean="0">
                <a:solidFill>
                  <a:srgbClr val="0070C0"/>
                </a:solidFill>
              </a:rPr>
              <a:t> </a:t>
            </a:r>
            <a:r>
              <a:rPr lang="ar-SA" sz="2800" b="1" dirty="0" smtClean="0"/>
              <a:t>» ، </a:t>
            </a:r>
            <a:r>
              <a:rPr lang="ar-SA" sz="2800" b="1" dirty="0" smtClean="0"/>
              <a:t>وإذا </a:t>
            </a:r>
            <a:r>
              <a:rPr lang="ar-SA" sz="2800" b="1" dirty="0" smtClean="0"/>
              <a:t>استيقظ قال: </a:t>
            </a:r>
            <a:r>
              <a:rPr lang="ar-SA" sz="2800" b="1" dirty="0" smtClean="0"/>
              <a:t>« </a:t>
            </a:r>
            <a:r>
              <a:rPr lang="ar-SA" sz="2800" b="1" dirty="0" smtClean="0">
                <a:solidFill>
                  <a:srgbClr val="0070C0"/>
                </a:solidFill>
              </a:rPr>
              <a:t>الحمد </a:t>
            </a:r>
            <a:r>
              <a:rPr lang="ar-SA" sz="2800" b="1" dirty="0" smtClean="0">
                <a:solidFill>
                  <a:srgbClr val="0070C0"/>
                </a:solidFill>
              </a:rPr>
              <a:t>لله الذي أحيانا بعد مَا أمَاتنا وإليه </a:t>
            </a:r>
            <a:r>
              <a:rPr lang="ar-SA" sz="2800" b="1" dirty="0" smtClean="0">
                <a:solidFill>
                  <a:srgbClr val="0070C0"/>
                </a:solidFill>
              </a:rPr>
              <a:t>النُّشور</a:t>
            </a:r>
            <a:r>
              <a:rPr lang="ar-SA" sz="2800" b="1" dirty="0" smtClean="0">
                <a:solidFill>
                  <a:srgbClr val="0070C0"/>
                </a:solidFill>
              </a:rPr>
              <a:t> </a:t>
            </a:r>
            <a:r>
              <a:rPr lang="ar-SA" sz="2800" b="1" dirty="0" smtClean="0"/>
              <a:t>».</a:t>
            </a:r>
            <a:endParaRPr lang="ar-SA" sz="2800" b="1" dirty="0" smtClean="0"/>
          </a:p>
          <a:p>
            <a:pPr>
              <a:buNone/>
            </a:pPr>
            <a:r>
              <a:rPr lang="ar-SA" sz="2800" b="1" dirty="0" smtClean="0">
                <a:solidFill>
                  <a:schemeClr val="accent4">
                    <a:lumMod val="75000"/>
                  </a:schemeClr>
                </a:solidFill>
              </a:rPr>
              <a:t>الأم: </a:t>
            </a:r>
            <a:r>
              <a:rPr lang="ar-SA" sz="2800" b="1" dirty="0" smtClean="0"/>
              <a:t>أحسنت يا خالد، فهذا الذِّكر يُعدّ من هدي النبي </a:t>
            </a:r>
            <a:r>
              <a:rPr lang="en-US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raditional Arabic" pitchFamily="2" charset="-78"/>
                <a:sym typeface="AGA Arabesque" pitchFamily="2" charset="2"/>
              </a:rPr>
              <a:t></a:t>
            </a:r>
            <a:r>
              <a:rPr lang="ar-SA" sz="2800" b="1" dirty="0" smtClean="0"/>
              <a:t> </a:t>
            </a:r>
            <a:r>
              <a:rPr lang="ar-SA" sz="2800" b="1" dirty="0" smtClean="0"/>
              <a:t>عند النوم.</a:t>
            </a:r>
            <a:endParaRPr lang="ar-SA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685800"/>
            <a:ext cx="7620000" cy="578815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ar-SA" sz="2800" b="1" dirty="0" smtClean="0">
                <a:solidFill>
                  <a:srgbClr val="00B050"/>
                </a:solidFill>
              </a:rPr>
              <a:t>خالد</a:t>
            </a:r>
            <a:r>
              <a:rPr lang="ar-SA" sz="2800" b="1" dirty="0" smtClean="0"/>
              <a:t>: ولكن يا والدتي قد رأيت أبي يعمل أمراً غريباً عند نومه.</a:t>
            </a:r>
          </a:p>
          <a:p>
            <a:pPr>
              <a:buNone/>
            </a:pPr>
            <a:r>
              <a:rPr lang="ar-SA" sz="2800" b="1" dirty="0" smtClean="0">
                <a:solidFill>
                  <a:schemeClr val="accent4">
                    <a:lumMod val="75000"/>
                  </a:schemeClr>
                </a:solidFill>
              </a:rPr>
              <a:t>الأم</a:t>
            </a:r>
            <a:r>
              <a:rPr lang="ar-SA" sz="2800" b="1" dirty="0" smtClean="0"/>
              <a:t>: وماذا يعمل والدك؟</a:t>
            </a:r>
          </a:p>
          <a:p>
            <a:pPr>
              <a:buNone/>
            </a:pPr>
            <a:r>
              <a:rPr lang="ar-SA" sz="2800" b="1" dirty="0" smtClean="0">
                <a:solidFill>
                  <a:srgbClr val="00B050"/>
                </a:solidFill>
              </a:rPr>
              <a:t>خالد</a:t>
            </a:r>
            <a:r>
              <a:rPr lang="ar-SA" sz="2800" b="1" dirty="0" smtClean="0"/>
              <a:t>: رأيته يَرفعُ يديه كأنه يدعو، ثم أخذ يَنْفُخُ في يديه ثم مَسَحَ وجهه وما</a:t>
            </a:r>
          </a:p>
          <a:p>
            <a:pPr>
              <a:buNone/>
            </a:pPr>
            <a:r>
              <a:rPr lang="ar-SA" sz="2800" b="1" dirty="0" smtClean="0"/>
              <a:t>استطاع من جسده، هل هذا من هدي النبي </a:t>
            </a:r>
            <a:r>
              <a:rPr lang="en-US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raditional Arabic" pitchFamily="2" charset="-78"/>
                <a:sym typeface="AGA Arabesque" pitchFamily="2" charset="2"/>
              </a:rPr>
              <a:t></a:t>
            </a:r>
            <a:r>
              <a:rPr lang="ar-SA" sz="2800" b="1" dirty="0" smtClean="0"/>
              <a:t> </a:t>
            </a:r>
            <a:r>
              <a:rPr lang="ar-SA" sz="2800" b="1" dirty="0" smtClean="0"/>
              <a:t>عند النوم ؟</a:t>
            </a:r>
          </a:p>
          <a:p>
            <a:pPr>
              <a:buNone/>
            </a:pPr>
            <a:r>
              <a:rPr lang="ar-SA" sz="2800" b="1" dirty="0" smtClean="0">
                <a:solidFill>
                  <a:schemeClr val="accent4">
                    <a:lumMod val="75000"/>
                  </a:schemeClr>
                </a:solidFill>
              </a:rPr>
              <a:t>الأم</a:t>
            </a:r>
            <a:r>
              <a:rPr lang="ar-SA" sz="2800" b="1" dirty="0" smtClean="0"/>
              <a:t>: نعم، فقد ورد: أن النبي </a:t>
            </a:r>
            <a:r>
              <a:rPr lang="en-US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raditional Arabic" pitchFamily="2" charset="-78"/>
                <a:sym typeface="AGA Arabesque" pitchFamily="2" charset="2"/>
              </a:rPr>
              <a:t></a:t>
            </a:r>
            <a:r>
              <a:rPr lang="ar-SA" sz="2800" b="1" dirty="0" smtClean="0"/>
              <a:t> </a:t>
            </a:r>
            <a:r>
              <a:rPr lang="ar-SA" sz="2800" b="1" dirty="0" smtClean="0"/>
              <a:t>كان إذا أوى إلى فراشه كل ليلة جمع </a:t>
            </a:r>
            <a:r>
              <a:rPr lang="ar-SA" sz="2800" b="1" dirty="0" smtClean="0"/>
              <a:t>كفّيه، ثم </a:t>
            </a:r>
            <a:r>
              <a:rPr lang="ar-SA" sz="2800" b="1" dirty="0" smtClean="0"/>
              <a:t>نفث فيهما فقرأ فيهما</a:t>
            </a:r>
            <a:r>
              <a:rPr lang="ar-SA" sz="2800" b="1" dirty="0" smtClean="0"/>
              <a:t>:</a:t>
            </a:r>
            <a:r>
              <a:rPr lang="en-US" sz="2800" b="1" dirty="0" smtClean="0">
                <a:sym typeface="AGA Arabesque"/>
              </a:rPr>
              <a:t> </a:t>
            </a:r>
            <a:r>
              <a:rPr lang="ar-SA" sz="2800" b="1" dirty="0" smtClean="0"/>
              <a:t> </a:t>
            </a:r>
            <a:r>
              <a:rPr lang="ar-SA" sz="2800" b="1" dirty="0" smtClean="0">
                <a:solidFill>
                  <a:srgbClr val="00B050"/>
                </a:solidFill>
              </a:rPr>
              <a:t>قُلْ هُوَ اللَّهُ </a:t>
            </a:r>
            <a:r>
              <a:rPr lang="ar-SA" sz="2800" b="1" dirty="0" smtClean="0">
                <a:solidFill>
                  <a:srgbClr val="00B050"/>
                </a:solidFill>
              </a:rPr>
              <a:t>أَحَد </a:t>
            </a:r>
            <a:r>
              <a:rPr lang="en-US" sz="2800" b="1" dirty="0" smtClean="0">
                <a:solidFill>
                  <a:srgbClr val="00B050"/>
                </a:solidFill>
                <a:sym typeface="AGA Arabesque"/>
              </a:rPr>
              <a:t> </a:t>
            </a:r>
            <a:r>
              <a:rPr lang="en-US" sz="2800" b="1" dirty="0" smtClean="0">
                <a:sym typeface="AGA Arabesque"/>
              </a:rPr>
              <a:t></a:t>
            </a:r>
            <a:r>
              <a:rPr lang="ar-SA" sz="2800" b="1" dirty="0" smtClean="0">
                <a:sym typeface="AGA Arabesque"/>
              </a:rPr>
              <a:t>،</a:t>
            </a:r>
            <a:r>
              <a:rPr lang="en-US" sz="2800" b="1" dirty="0" smtClean="0">
                <a:sym typeface="AGA Arabesque"/>
              </a:rPr>
              <a:t></a:t>
            </a:r>
            <a:r>
              <a:rPr lang="ar-SA" sz="2800" dirty="0" smtClean="0"/>
              <a:t> </a:t>
            </a:r>
            <a:r>
              <a:rPr lang="ar-SA" sz="2800" b="1" dirty="0" smtClean="0">
                <a:solidFill>
                  <a:srgbClr val="00B050"/>
                </a:solidFill>
              </a:rPr>
              <a:t>قُلْ أَعُوذُ بِرَبِّ </a:t>
            </a:r>
            <a:r>
              <a:rPr lang="ar-SA" sz="2800" b="1" dirty="0" smtClean="0">
                <a:solidFill>
                  <a:srgbClr val="00B050"/>
                </a:solidFill>
              </a:rPr>
              <a:t>الْفَلَقِ</a:t>
            </a:r>
            <a:r>
              <a:rPr lang="en-US" sz="2800" b="1" dirty="0" smtClean="0">
                <a:sym typeface="AGA Arabesque"/>
              </a:rPr>
              <a:t> </a:t>
            </a:r>
            <a:r>
              <a:rPr lang="en-US" sz="2800" b="1" dirty="0" smtClean="0">
                <a:sym typeface="AGA Arabesque"/>
              </a:rPr>
              <a:t></a:t>
            </a:r>
            <a:r>
              <a:rPr lang="ar-SA" sz="2800" b="1" dirty="0" smtClean="0"/>
              <a:t> ،</a:t>
            </a:r>
            <a:r>
              <a:rPr lang="en-US" sz="2800" b="1" dirty="0" smtClean="0">
                <a:sym typeface="AGA Arabesque"/>
              </a:rPr>
              <a:t> </a:t>
            </a:r>
            <a:r>
              <a:rPr lang="en-US" sz="2800" b="1" dirty="0" smtClean="0">
                <a:sym typeface="AGA Arabesque"/>
              </a:rPr>
              <a:t></a:t>
            </a:r>
            <a:r>
              <a:rPr lang="ar-SA" sz="2800" b="1" dirty="0" smtClean="0"/>
              <a:t> </a:t>
            </a:r>
            <a:r>
              <a:rPr lang="ar-SA" sz="2800" b="1" dirty="0" smtClean="0">
                <a:solidFill>
                  <a:srgbClr val="00B050"/>
                </a:solidFill>
              </a:rPr>
              <a:t>قُلْ </a:t>
            </a:r>
            <a:r>
              <a:rPr lang="ar-SA" sz="2800" b="1" dirty="0" smtClean="0">
                <a:solidFill>
                  <a:srgbClr val="00B050"/>
                </a:solidFill>
              </a:rPr>
              <a:t>أَعُوذُ بِرَبِّ </a:t>
            </a:r>
            <a:r>
              <a:rPr lang="ar-SA" sz="2800" b="1" dirty="0" smtClean="0">
                <a:solidFill>
                  <a:srgbClr val="00B050"/>
                </a:solidFill>
              </a:rPr>
              <a:t>النَّاسِ </a:t>
            </a:r>
            <a:r>
              <a:rPr lang="en-US" sz="2800" b="1" dirty="0" smtClean="0">
                <a:solidFill>
                  <a:srgbClr val="00B050"/>
                </a:solidFill>
                <a:sym typeface="AGA Arabesque"/>
              </a:rPr>
              <a:t> </a:t>
            </a:r>
            <a:r>
              <a:rPr lang="en-US" sz="2800" b="1" dirty="0" smtClean="0">
                <a:sym typeface="AGA Arabesque"/>
              </a:rPr>
              <a:t></a:t>
            </a:r>
            <a:r>
              <a:rPr lang="ar-SA" sz="2800" b="1" dirty="0" smtClean="0"/>
              <a:t>ثم </a:t>
            </a:r>
            <a:r>
              <a:rPr lang="ar-SA" sz="2800" b="1" dirty="0" smtClean="0"/>
              <a:t>يمسح بهما ما استطاع من جسده، يبدأ </a:t>
            </a:r>
            <a:r>
              <a:rPr lang="ar-SA" sz="2800" b="1" dirty="0" smtClean="0"/>
              <a:t>بهما على </a:t>
            </a:r>
            <a:r>
              <a:rPr lang="ar-SA" sz="2800" b="1" dirty="0" smtClean="0"/>
              <a:t>رأسه ووجهه وما أَقْبَل من جسده، يفعل ذلك ثلاث </a:t>
            </a:r>
            <a:r>
              <a:rPr lang="ar-SA" sz="2800" b="1" dirty="0" smtClean="0"/>
              <a:t>مرات</a:t>
            </a:r>
            <a:r>
              <a:rPr lang="ar-SA" sz="2800" b="1" dirty="0" smtClean="0"/>
              <a:t>.</a:t>
            </a:r>
          </a:p>
          <a:p>
            <a:pPr>
              <a:buNone/>
            </a:pPr>
            <a:r>
              <a:rPr lang="ar-SA" sz="2800" b="1" dirty="0" smtClean="0">
                <a:solidFill>
                  <a:srgbClr val="00B050"/>
                </a:solidFill>
              </a:rPr>
              <a:t>خالد</a:t>
            </a:r>
            <a:r>
              <a:rPr lang="ar-SA" sz="2800" b="1" dirty="0" smtClean="0"/>
              <a:t>: وأنا يا والدتي سأفعل ذلك كل ليلة إن شاء الله.</a:t>
            </a:r>
          </a:p>
          <a:p>
            <a:pPr>
              <a:buNone/>
            </a:pPr>
            <a:r>
              <a:rPr lang="ar-SA" sz="2800" b="1" dirty="0" smtClean="0">
                <a:solidFill>
                  <a:schemeClr val="accent4">
                    <a:lumMod val="75000"/>
                  </a:schemeClr>
                </a:solidFill>
              </a:rPr>
              <a:t>الأم</a:t>
            </a:r>
            <a:r>
              <a:rPr lang="ar-SA" sz="2800" b="1" dirty="0" smtClean="0"/>
              <a:t>: بارك الله فيك يا خالد.</a:t>
            </a:r>
            <a:endParaRPr lang="ar-SA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6600" b="1" dirty="0" smtClean="0"/>
              <a:t>فكر</a:t>
            </a:r>
            <a:endParaRPr lang="ar-SA" sz="66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sz="3200" b="1" dirty="0" smtClean="0">
                <a:solidFill>
                  <a:schemeClr val="accent3"/>
                </a:solidFill>
              </a:rPr>
              <a:t>ما معنى ( نفث)؟</a:t>
            </a:r>
          </a:p>
          <a:p>
            <a:pPr>
              <a:buNone/>
            </a:pPr>
            <a:r>
              <a:rPr lang="ar-SA" dirty="0" smtClean="0"/>
              <a:t>...........................................................................................</a:t>
            </a:r>
          </a:p>
          <a:p>
            <a:pPr algn="ctr">
              <a:buNone/>
            </a:pPr>
            <a:r>
              <a:rPr lang="ar-SA" sz="4800" b="1" dirty="0" smtClean="0">
                <a:solidFill>
                  <a:schemeClr val="accent5">
                    <a:lumMod val="50000"/>
                  </a:schemeClr>
                </a:solidFill>
              </a:rPr>
              <a:t>تعلمت أن:</a:t>
            </a:r>
          </a:p>
          <a:p>
            <a:pPr>
              <a:buNone/>
            </a:pPr>
            <a:r>
              <a:rPr lang="ar-SA" sz="3200" b="1" dirty="0" smtClean="0">
                <a:solidFill>
                  <a:srgbClr val="0070C0"/>
                </a:solidFill>
              </a:rPr>
              <a:t>من هدي النبي </a:t>
            </a:r>
            <a:r>
              <a:rPr lang="en-US" sz="3200" b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raditional Arabic" pitchFamily="2" charset="-78"/>
                <a:sym typeface="AGA Arabesque" pitchFamily="2" charset="2"/>
              </a:rPr>
              <a:t></a:t>
            </a:r>
            <a:r>
              <a:rPr lang="ar-SA" sz="3200" b="1" dirty="0" smtClean="0">
                <a:solidFill>
                  <a:srgbClr val="0070C0"/>
                </a:solidFill>
              </a:rPr>
              <a:t> عند النوم ذكر أدعية النوم، وقراءة : </a:t>
            </a:r>
            <a:r>
              <a:rPr lang="en-US" sz="3200" b="1" dirty="0" smtClean="0">
                <a:sym typeface="AGA Arabesque"/>
              </a:rPr>
              <a:t> </a:t>
            </a:r>
            <a:r>
              <a:rPr lang="ar-SA" sz="3200" b="1" dirty="0" smtClean="0">
                <a:solidFill>
                  <a:srgbClr val="00B050"/>
                </a:solidFill>
              </a:rPr>
              <a:t>قُلْ هُوَ اللَّهُ أَحَد</a:t>
            </a:r>
            <a:r>
              <a:rPr lang="en-US" sz="3200" b="1" dirty="0" smtClean="0">
                <a:solidFill>
                  <a:srgbClr val="00B050"/>
                </a:solidFill>
                <a:sym typeface="AGA Arabesque"/>
              </a:rPr>
              <a:t> </a:t>
            </a:r>
            <a:r>
              <a:rPr lang="en-US" sz="3200" b="1" dirty="0" smtClean="0">
                <a:sym typeface="AGA Arabesque"/>
              </a:rPr>
              <a:t></a:t>
            </a:r>
            <a:r>
              <a:rPr lang="ar-SA" sz="3200" b="1" dirty="0" smtClean="0"/>
              <a:t> </a:t>
            </a:r>
            <a:r>
              <a:rPr lang="ar-SA" sz="3200" b="1" dirty="0" smtClean="0">
                <a:solidFill>
                  <a:srgbClr val="0070C0"/>
                </a:solidFill>
              </a:rPr>
              <a:t>والمعوذتين والنفث في يديه ومسح جسده بهما.</a:t>
            </a:r>
            <a:endParaRPr lang="ar-SA" sz="3200" b="1" dirty="0">
              <a:solidFill>
                <a:srgbClr val="0070C0"/>
              </a:solidFill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2057400" y="2057400"/>
            <a:ext cx="502920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600" b="1" dirty="0" smtClean="0">
                <a:solidFill>
                  <a:srgbClr val="0070C0"/>
                </a:solidFill>
              </a:rPr>
              <a:t>نفــخ.</a:t>
            </a:r>
            <a:endParaRPr lang="ar-SA" sz="36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5400" b="1" dirty="0" smtClean="0"/>
              <a:t>معلومة إثرائية</a:t>
            </a:r>
            <a:endParaRPr lang="ar-SA" sz="54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ar-SA" sz="3200" b="1" dirty="0" smtClean="0"/>
              <a:t>عن أبي هريرة </a:t>
            </a:r>
            <a:r>
              <a:rPr lang="ar-SA" sz="3200" b="1" dirty="0" smtClean="0"/>
              <a:t>رضي الله عنه </a:t>
            </a:r>
            <a:r>
              <a:rPr lang="ar-SA" sz="3200" b="1" dirty="0" smtClean="0"/>
              <a:t>قال</a:t>
            </a:r>
            <a:r>
              <a:rPr lang="ar-SA" sz="3200" b="1" dirty="0" smtClean="0"/>
              <a:t>: </a:t>
            </a:r>
            <a:r>
              <a:rPr lang="ar-SA" sz="3200" b="1" dirty="0" smtClean="0"/>
              <a:t>« </a:t>
            </a:r>
            <a:r>
              <a:rPr lang="ar-SA" sz="3200" b="1" dirty="0" smtClean="0"/>
              <a:t>خرج </a:t>
            </a:r>
            <a:r>
              <a:rPr lang="ar-SA" sz="3200" b="1" dirty="0" smtClean="0"/>
              <a:t>إلينا رسول الله </a:t>
            </a:r>
            <a:r>
              <a:rPr lang="en-US" sz="32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raditional Arabic" pitchFamily="2" charset="-78"/>
                <a:sym typeface="AGA Arabesque" pitchFamily="2" charset="2"/>
              </a:rPr>
              <a:t></a:t>
            </a:r>
            <a:r>
              <a:rPr lang="ar-SA" sz="3200" b="1" dirty="0" smtClean="0"/>
              <a:t> </a:t>
            </a:r>
            <a:r>
              <a:rPr lang="ar-SA" sz="3200" b="1" dirty="0" smtClean="0"/>
              <a:t>فقال: أقرأ </a:t>
            </a:r>
            <a:r>
              <a:rPr lang="ar-SA" sz="3200" b="1" dirty="0" smtClean="0"/>
              <a:t>عليكم ثلث </a:t>
            </a:r>
            <a:r>
              <a:rPr lang="ar-SA" sz="3200" b="1" dirty="0" smtClean="0"/>
              <a:t>القرآن، فقرأ قل هو الله أحد الله الصمد </a:t>
            </a:r>
            <a:r>
              <a:rPr lang="ar-SA" sz="3200" b="1" dirty="0" smtClean="0"/>
              <a:t>».</a:t>
            </a:r>
            <a:endParaRPr lang="ar-SA" sz="3200" b="1" dirty="0" smtClean="0"/>
          </a:p>
          <a:p>
            <a:pPr>
              <a:buNone/>
            </a:pPr>
            <a:r>
              <a:rPr lang="ar-SA" sz="3200" b="1" dirty="0" smtClean="0"/>
              <a:t>عن عُقْبَةَ بن </a:t>
            </a:r>
            <a:r>
              <a:rPr lang="ar-SA" sz="3200" b="1" dirty="0" smtClean="0"/>
              <a:t>عامر رضي الله عنه </a:t>
            </a:r>
            <a:r>
              <a:rPr lang="ar-SA" sz="3200" b="1" dirty="0" smtClean="0"/>
              <a:t>قال: قال رسول </a:t>
            </a:r>
            <a:r>
              <a:rPr lang="ar-SA" sz="3200" b="1" dirty="0" smtClean="0"/>
              <a:t>الله </a:t>
            </a:r>
            <a:r>
              <a:rPr lang="en-US" sz="32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raditional Arabic" pitchFamily="2" charset="-78"/>
                <a:sym typeface="AGA Arabesque" pitchFamily="2" charset="2"/>
              </a:rPr>
              <a:t></a:t>
            </a:r>
            <a:r>
              <a:rPr lang="ar-SA" sz="32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raditional Arabic" pitchFamily="2" charset="-78"/>
                <a:sym typeface="AGA Arabesque" pitchFamily="2" charset="2"/>
              </a:rPr>
              <a:t>:</a:t>
            </a:r>
            <a:r>
              <a:rPr lang="ar-SA" sz="3200" b="1" dirty="0" smtClean="0"/>
              <a:t> </a:t>
            </a:r>
            <a:r>
              <a:rPr lang="ar-SA" sz="3200" b="1" dirty="0" smtClean="0"/>
              <a:t>«</a:t>
            </a:r>
            <a:r>
              <a:rPr lang="ar-SA" sz="3200" b="1" dirty="0" smtClean="0"/>
              <a:t> ألم </a:t>
            </a:r>
            <a:r>
              <a:rPr lang="ar-SA" sz="3200" b="1" dirty="0" smtClean="0"/>
              <a:t>تر آيات أُنْزِلت </a:t>
            </a:r>
            <a:r>
              <a:rPr lang="ar-SA" sz="3200" b="1" dirty="0" smtClean="0"/>
              <a:t>الليلة لم ير مثلهن قط، :</a:t>
            </a:r>
            <a:r>
              <a:rPr lang="ar-SA" sz="3200" b="1" dirty="0" smtClean="0">
                <a:sym typeface="AGA Arabesque"/>
              </a:rPr>
              <a:t> </a:t>
            </a:r>
            <a:r>
              <a:rPr lang="en-US" sz="3200" b="1" dirty="0" smtClean="0">
                <a:sym typeface="AGA Arabesque"/>
              </a:rPr>
              <a:t></a:t>
            </a:r>
            <a:r>
              <a:rPr lang="ar-SA" sz="3200" dirty="0" smtClean="0"/>
              <a:t> </a:t>
            </a:r>
            <a:r>
              <a:rPr lang="ar-SA" sz="3200" b="1" dirty="0" smtClean="0">
                <a:solidFill>
                  <a:srgbClr val="00B050"/>
                </a:solidFill>
              </a:rPr>
              <a:t>قُلْ أَعُوذُ بِرَبِّ الْفَلَقِ</a:t>
            </a:r>
            <a:r>
              <a:rPr lang="en-US" sz="3200" b="1" dirty="0" smtClean="0">
                <a:sym typeface="AGA Arabesque"/>
              </a:rPr>
              <a:t> </a:t>
            </a:r>
            <a:r>
              <a:rPr lang="ar-SA" sz="3200" b="1" dirty="0" smtClean="0"/>
              <a:t> ،</a:t>
            </a:r>
            <a:r>
              <a:rPr lang="en-US" sz="3200" b="1" dirty="0" smtClean="0">
                <a:sym typeface="AGA Arabesque"/>
              </a:rPr>
              <a:t> </a:t>
            </a:r>
            <a:r>
              <a:rPr lang="ar-SA" sz="3200" b="1" dirty="0" smtClean="0"/>
              <a:t> </a:t>
            </a:r>
            <a:r>
              <a:rPr lang="ar-SA" sz="3200" b="1" dirty="0" smtClean="0">
                <a:solidFill>
                  <a:srgbClr val="00B050"/>
                </a:solidFill>
              </a:rPr>
              <a:t>قُلْ أَعُوذُ بِرَبِّ النَّاسِ </a:t>
            </a:r>
            <a:r>
              <a:rPr lang="en-US" sz="3200" b="1" dirty="0" smtClean="0">
                <a:solidFill>
                  <a:srgbClr val="00B050"/>
                </a:solidFill>
                <a:sym typeface="AGA Arabesque"/>
              </a:rPr>
              <a:t> </a:t>
            </a:r>
            <a:r>
              <a:rPr lang="en-US" sz="3200" b="1" dirty="0" smtClean="0">
                <a:sym typeface="AGA Arabesque"/>
              </a:rPr>
              <a:t></a:t>
            </a:r>
            <a:r>
              <a:rPr lang="ar-SA" sz="3200" b="1" dirty="0" smtClean="0"/>
              <a:t>».</a:t>
            </a:r>
            <a:endParaRPr lang="ar-SA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92162"/>
          </a:xfrm>
        </p:spPr>
        <p:txBody>
          <a:bodyPr>
            <a:normAutofit fontScale="90000"/>
          </a:bodyPr>
          <a:lstStyle/>
          <a:p>
            <a:pPr algn="ctr"/>
            <a:r>
              <a:rPr lang="ar-SA" sz="6600" b="1" dirty="0" smtClean="0"/>
              <a:t>التقويم</a:t>
            </a:r>
            <a:endParaRPr lang="ar-SA" sz="66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7467600" cy="525475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ar-SA" sz="3200" b="1" dirty="0" smtClean="0"/>
              <a:t>س1:</a:t>
            </a:r>
            <a:r>
              <a:rPr lang="ar-SA" sz="3200" b="1" dirty="0" smtClean="0"/>
              <a:t> </a:t>
            </a:r>
            <a:r>
              <a:rPr lang="ar-SA" sz="3200" b="1" dirty="0" smtClean="0">
                <a:solidFill>
                  <a:schemeClr val="accent3"/>
                </a:solidFill>
              </a:rPr>
              <a:t>أَكتبُ دعاء </a:t>
            </a:r>
            <a:r>
              <a:rPr lang="ar-SA" sz="3200" b="1" dirty="0" smtClean="0">
                <a:solidFill>
                  <a:schemeClr val="accent3"/>
                </a:solidFill>
              </a:rPr>
              <a:t>النبي </a:t>
            </a:r>
            <a:r>
              <a:rPr lang="en-US" sz="3200" b="1" dirty="0" smtClean="0">
                <a:solidFill>
                  <a:schemeClr val="accent3"/>
                </a:solidFill>
                <a:latin typeface="Times New Roman" pitchFamily="18" charset="0"/>
                <a:ea typeface="Times New Roman" pitchFamily="18" charset="0"/>
                <a:cs typeface="Traditional Arabic" pitchFamily="2" charset="-78"/>
                <a:sym typeface="AGA Arabesque" pitchFamily="2" charset="2"/>
              </a:rPr>
              <a:t></a:t>
            </a:r>
            <a:r>
              <a:rPr lang="ar-SA" sz="3200" b="1" dirty="0" smtClean="0">
                <a:solidFill>
                  <a:schemeClr val="accent3"/>
                </a:solidFill>
              </a:rPr>
              <a:t>عند </a:t>
            </a:r>
            <a:r>
              <a:rPr lang="ar-SA" sz="3200" b="1" dirty="0" smtClean="0">
                <a:solidFill>
                  <a:schemeClr val="accent3"/>
                </a:solidFill>
              </a:rPr>
              <a:t>النوم</a:t>
            </a:r>
            <a:r>
              <a:rPr lang="ar-SA" sz="3200" b="1" dirty="0" smtClean="0">
                <a:solidFill>
                  <a:schemeClr val="accent3"/>
                </a:solidFill>
              </a:rPr>
              <a:t>.</a:t>
            </a:r>
          </a:p>
          <a:p>
            <a:pPr>
              <a:buNone/>
            </a:pPr>
            <a:r>
              <a:rPr lang="ar-SA" sz="1800" dirty="0" smtClean="0"/>
              <a:t>.............................................................................................................................</a:t>
            </a:r>
          </a:p>
          <a:p>
            <a:pPr>
              <a:buNone/>
            </a:pPr>
            <a:r>
              <a:rPr lang="ar-SA" sz="3200" b="1" dirty="0" smtClean="0"/>
              <a:t>س2:</a:t>
            </a:r>
            <a:r>
              <a:rPr lang="ar-SA" sz="3200" b="1" dirty="0" smtClean="0">
                <a:solidFill>
                  <a:schemeClr val="accent3"/>
                </a:solidFill>
              </a:rPr>
              <a:t>أكتب دعاء النبي</a:t>
            </a:r>
            <a:r>
              <a:rPr lang="en-US" sz="3200" b="1" dirty="0" smtClean="0">
                <a:solidFill>
                  <a:schemeClr val="accent3"/>
                </a:solidFill>
                <a:latin typeface="Times New Roman" pitchFamily="18" charset="0"/>
                <a:ea typeface="Times New Roman" pitchFamily="18" charset="0"/>
                <a:cs typeface="Traditional Arabic" pitchFamily="2" charset="-78"/>
                <a:sym typeface="AGA Arabesque" pitchFamily="2" charset="2"/>
              </a:rPr>
              <a:t> </a:t>
            </a:r>
            <a:r>
              <a:rPr lang="en-US" sz="3200" b="1" dirty="0" smtClean="0">
                <a:solidFill>
                  <a:schemeClr val="accent3"/>
                </a:solidFill>
                <a:latin typeface="Times New Roman" pitchFamily="18" charset="0"/>
                <a:ea typeface="Times New Roman" pitchFamily="18" charset="0"/>
                <a:cs typeface="Traditional Arabic" pitchFamily="2" charset="-78"/>
                <a:sym typeface="AGA Arabesque" pitchFamily="2" charset="2"/>
              </a:rPr>
              <a:t> </a:t>
            </a:r>
            <a:r>
              <a:rPr lang="ar-SA" sz="3200" b="1" dirty="0" smtClean="0">
                <a:solidFill>
                  <a:schemeClr val="accent3"/>
                </a:solidFill>
              </a:rPr>
              <a:t>عند الاستيقاظ.</a:t>
            </a:r>
          </a:p>
          <a:p>
            <a:pPr>
              <a:buNone/>
            </a:pPr>
            <a:r>
              <a:rPr lang="ar-SA" sz="1800" dirty="0" smtClean="0"/>
              <a:t>.............................................................................................................................</a:t>
            </a:r>
            <a:endParaRPr lang="ar-SA" sz="1800" dirty="0" smtClean="0"/>
          </a:p>
          <a:p>
            <a:pPr>
              <a:buNone/>
            </a:pPr>
            <a:r>
              <a:rPr lang="ar-SA" sz="2800" b="1" dirty="0" smtClean="0"/>
              <a:t>س3: </a:t>
            </a:r>
            <a:r>
              <a:rPr lang="ar-SA" sz="3200" b="1" dirty="0" smtClean="0">
                <a:solidFill>
                  <a:schemeClr val="accent3"/>
                </a:solidFill>
              </a:rPr>
              <a:t>أُكملُ </a:t>
            </a:r>
            <a:r>
              <a:rPr lang="ar-SA" sz="3200" b="1" dirty="0" smtClean="0">
                <a:solidFill>
                  <a:schemeClr val="accent3"/>
                </a:solidFill>
              </a:rPr>
              <a:t>الفراغ الآتي </a:t>
            </a:r>
            <a:r>
              <a:rPr lang="ar-SA" sz="3200" b="1" dirty="0" smtClean="0">
                <a:solidFill>
                  <a:schemeClr val="accent3"/>
                </a:solidFill>
              </a:rPr>
              <a:t>بما يناسب:</a:t>
            </a:r>
            <a:endParaRPr lang="ar-SA" sz="2800" dirty="0" smtClean="0">
              <a:solidFill>
                <a:schemeClr val="accent3"/>
              </a:solidFill>
            </a:endParaRPr>
          </a:p>
          <a:p>
            <a:pPr>
              <a:buNone/>
            </a:pPr>
            <a:r>
              <a:rPr lang="ar-SA" sz="3200" b="1" dirty="0" smtClean="0"/>
              <a:t>- إذا أراد النبي </a:t>
            </a:r>
            <a:r>
              <a:rPr lang="en-US" sz="3200" b="1" dirty="0" smtClean="0">
                <a:latin typeface="Times New Roman" pitchFamily="18" charset="0"/>
                <a:ea typeface="Times New Roman" pitchFamily="18" charset="0"/>
                <a:cs typeface="Traditional Arabic" pitchFamily="2" charset="-78"/>
                <a:sym typeface="AGA Arabesque" pitchFamily="2" charset="2"/>
              </a:rPr>
              <a:t> </a:t>
            </a:r>
            <a:r>
              <a:rPr lang="ar-SA" sz="3200" b="1" dirty="0" smtClean="0">
                <a:latin typeface="Times New Roman" pitchFamily="18" charset="0"/>
                <a:ea typeface="Times New Roman" pitchFamily="18" charset="0"/>
                <a:cs typeface="Traditional Arabic" pitchFamily="2" charset="-78"/>
                <a:sym typeface="AGA Arabesque" pitchFamily="2" charset="2"/>
              </a:rPr>
              <a:t> </a:t>
            </a:r>
            <a:r>
              <a:rPr lang="ar-SA" sz="3200" b="1" dirty="0" smtClean="0"/>
              <a:t>أن </a:t>
            </a:r>
            <a:r>
              <a:rPr lang="ar-SA" sz="3200" b="1" dirty="0" smtClean="0"/>
              <a:t>ينام جمع كفّيه ثم</a:t>
            </a:r>
            <a:r>
              <a:rPr lang="ar-SA" sz="1800" dirty="0" smtClean="0"/>
              <a:t>.....................................</a:t>
            </a:r>
            <a:r>
              <a:rPr lang="ar-SA" sz="2800" dirty="0" smtClean="0"/>
              <a:t>،</a:t>
            </a:r>
            <a:r>
              <a:rPr lang="ar-SA" sz="3200" b="1" dirty="0" smtClean="0"/>
              <a:t> وقرأ فيهما:</a:t>
            </a:r>
            <a:r>
              <a:rPr lang="ar-SA" sz="1800" dirty="0" smtClean="0"/>
              <a:t>............................................. </a:t>
            </a:r>
            <a:r>
              <a:rPr lang="ar-SA" sz="2800" dirty="0" smtClean="0"/>
              <a:t>،</a:t>
            </a:r>
            <a:r>
              <a:rPr lang="ar-SA" sz="3200" b="1" dirty="0" smtClean="0"/>
              <a:t>وقل أعوذ برب الفلق،و</a:t>
            </a:r>
            <a:r>
              <a:rPr lang="ar-SA" sz="1800" dirty="0" smtClean="0"/>
              <a:t>...............................................</a:t>
            </a:r>
            <a:r>
              <a:rPr lang="ar-SA" sz="2800" dirty="0" smtClean="0"/>
              <a:t>، </a:t>
            </a:r>
            <a:r>
              <a:rPr lang="ar-SA" sz="3200" b="1" dirty="0" smtClean="0"/>
              <a:t>ثم مسح </a:t>
            </a:r>
            <a:r>
              <a:rPr lang="ar-SA" sz="3200" b="1" dirty="0" smtClean="0"/>
              <a:t>بهما ما استطاع من</a:t>
            </a:r>
            <a:r>
              <a:rPr lang="ar-SA" sz="1800" dirty="0" smtClean="0"/>
              <a:t>.............................................</a:t>
            </a:r>
            <a:endParaRPr lang="ar-SA" sz="2800" dirty="0"/>
          </a:p>
        </p:txBody>
      </p:sp>
      <p:sp>
        <p:nvSpPr>
          <p:cNvPr id="4" name="مربع نص 3"/>
          <p:cNvSpPr txBox="1"/>
          <p:nvPr/>
        </p:nvSpPr>
        <p:spPr>
          <a:xfrm>
            <a:off x="1524000" y="1676400"/>
            <a:ext cx="586740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200" b="1" dirty="0" smtClean="0">
                <a:solidFill>
                  <a:srgbClr val="0070C0"/>
                </a:solidFill>
              </a:rPr>
              <a:t>باسمك اللهم أموت وأحيا.</a:t>
            </a:r>
            <a:endParaRPr lang="ar-SA" sz="3200" b="1" dirty="0">
              <a:solidFill>
                <a:srgbClr val="0070C0"/>
              </a:solidFill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1143000" y="2590800"/>
            <a:ext cx="640080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200" b="1" dirty="0" smtClean="0">
                <a:solidFill>
                  <a:srgbClr val="0070C0"/>
                </a:solidFill>
              </a:rPr>
              <a:t>الحمد لله الذي أحيانا بعد ما أماتنا وإليه النشور.</a:t>
            </a:r>
            <a:endParaRPr lang="ar-SA" sz="3200" b="1" dirty="0">
              <a:solidFill>
                <a:srgbClr val="0070C0"/>
              </a:solidFill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685800" y="3657600"/>
            <a:ext cx="190500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200" b="1" dirty="0" smtClean="0">
                <a:solidFill>
                  <a:srgbClr val="0070C0"/>
                </a:solidFill>
              </a:rPr>
              <a:t>نفث فيهما</a:t>
            </a:r>
            <a:endParaRPr lang="ar-SA" sz="3200" b="1" dirty="0">
              <a:solidFill>
                <a:srgbClr val="0070C0"/>
              </a:solidFill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3429000" y="4191000"/>
            <a:ext cx="2394531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200" b="1" dirty="0" smtClean="0">
                <a:solidFill>
                  <a:srgbClr val="0070C0"/>
                </a:solidFill>
              </a:rPr>
              <a:t>قل هو الله أحد</a:t>
            </a:r>
            <a:endParaRPr lang="ar-SA" sz="3200" b="1" dirty="0">
              <a:solidFill>
                <a:srgbClr val="0070C0"/>
              </a:solidFill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3124200" y="4648200"/>
            <a:ext cx="342900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200" b="1" dirty="0" smtClean="0">
                <a:solidFill>
                  <a:srgbClr val="0070C0"/>
                </a:solidFill>
              </a:rPr>
              <a:t>قل أعوذ برب الناس</a:t>
            </a:r>
            <a:endParaRPr lang="ar-SA" sz="3200" b="1" dirty="0">
              <a:solidFill>
                <a:srgbClr val="0070C0"/>
              </a:solidFill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4343400" y="5181600"/>
            <a:ext cx="243840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200" b="1" dirty="0" smtClean="0">
                <a:solidFill>
                  <a:srgbClr val="0070C0"/>
                </a:solidFill>
              </a:rPr>
              <a:t>جسده</a:t>
            </a:r>
            <a:endParaRPr lang="ar-SA" sz="32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شربية">
  <a:themeElements>
    <a:clrScheme name="مشربية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مشربية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مشربية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69</TotalTime>
  <Words>456</Words>
  <Application>Microsoft Office PowerPoint</Application>
  <PresentationFormat>عرض على الشاشة (3:4)‏</PresentationFormat>
  <Paragraphs>36</Paragraphs>
  <Slides>6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6</vt:i4>
      </vt:variant>
    </vt:vector>
  </HeadingPairs>
  <TitlesOfParts>
    <vt:vector size="7" baseType="lpstr">
      <vt:lpstr>مشربية</vt:lpstr>
      <vt:lpstr>أذكار النوم(1)</vt:lpstr>
      <vt:lpstr>الشريحة 2</vt:lpstr>
      <vt:lpstr>الشريحة 3</vt:lpstr>
      <vt:lpstr>فكر</vt:lpstr>
      <vt:lpstr>معلومة إثرائية</vt:lpstr>
      <vt:lpstr>التقويم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HP</dc:creator>
  <cp:lastModifiedBy>HP</cp:lastModifiedBy>
  <cp:revision>11</cp:revision>
  <dcterms:created xsi:type="dcterms:W3CDTF">2011-02-27T17:00:37Z</dcterms:created>
  <dcterms:modified xsi:type="dcterms:W3CDTF">2011-02-27T18:09:56Z</dcterms:modified>
</cp:coreProperties>
</file>