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39CD249-D75C-4D58-91CA-0D7FC246EFF3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F87FD00-C0A4-4AE2-9535-61FDCE0EF48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CD249-D75C-4D58-91CA-0D7FC246EFF3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FD00-C0A4-4AE2-9535-61FDCE0EF48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CD249-D75C-4D58-91CA-0D7FC246EFF3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FD00-C0A4-4AE2-9535-61FDCE0EF48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9CD249-D75C-4D58-91CA-0D7FC246EFF3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87FD00-C0A4-4AE2-9535-61FDCE0EF48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39CD249-D75C-4D58-91CA-0D7FC246EFF3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F87FD00-C0A4-4AE2-9535-61FDCE0EF48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CD249-D75C-4D58-91CA-0D7FC246EFF3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FD00-C0A4-4AE2-9535-61FDCE0EF48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CD249-D75C-4D58-91CA-0D7FC246EFF3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FD00-C0A4-4AE2-9535-61FDCE0EF48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9CD249-D75C-4D58-91CA-0D7FC246EFF3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87FD00-C0A4-4AE2-9535-61FDCE0EF48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CD249-D75C-4D58-91CA-0D7FC246EFF3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FD00-C0A4-4AE2-9535-61FDCE0EF48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9CD249-D75C-4D58-91CA-0D7FC246EFF3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87FD00-C0A4-4AE2-9535-61FDCE0EF48B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9CD249-D75C-4D58-91CA-0D7FC246EFF3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87FD00-C0A4-4AE2-9535-61FDCE0EF48B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9CD249-D75C-4D58-91CA-0D7FC246EFF3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F87FD00-C0A4-4AE2-9535-61FDCE0EF48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33600" y="1905000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ar-SA" sz="9600" dirty="0" smtClean="0"/>
              <a:t>أذكار النوم (2)</a:t>
            </a:r>
            <a:endParaRPr lang="ar-SA" sz="96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الدرس العاشر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28600" y="457200"/>
            <a:ext cx="8229600" cy="60167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ar-SA" sz="3200" b="1" dirty="0" smtClean="0"/>
              <a:t>س2:</a:t>
            </a:r>
            <a:r>
              <a:rPr lang="ar-SA" sz="3200" b="1" dirty="0" smtClean="0">
                <a:solidFill>
                  <a:schemeClr val="accent3"/>
                </a:solidFill>
              </a:rPr>
              <a:t>اذكر </a:t>
            </a:r>
            <a:r>
              <a:rPr lang="ar-SA" sz="3200" b="1" dirty="0" smtClean="0">
                <a:solidFill>
                  <a:schemeClr val="accent3"/>
                </a:solidFill>
              </a:rPr>
              <a:t>ثلاثة أعمال كان يقوم بها النبي </a:t>
            </a:r>
            <a:r>
              <a:rPr lang="en-US" sz="3200" b="1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>
                <a:solidFill>
                  <a:schemeClr val="accent3"/>
                </a:solidFill>
              </a:rPr>
              <a:t> </a:t>
            </a:r>
            <a:r>
              <a:rPr lang="ar-SA" sz="3200" b="1" dirty="0" smtClean="0">
                <a:solidFill>
                  <a:schemeClr val="accent3"/>
                </a:solidFill>
              </a:rPr>
              <a:t>قبل نومه.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....................................................................................................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....................................................................................................</a:t>
            </a:r>
          </a:p>
          <a:p>
            <a:pPr>
              <a:buNone/>
            </a:pPr>
            <a:r>
              <a:rPr lang="ar-SA" sz="3500" b="1" dirty="0" smtClean="0"/>
              <a:t>س3 : </a:t>
            </a:r>
            <a:r>
              <a:rPr lang="ar-SA" sz="3500" b="1" dirty="0" smtClean="0">
                <a:solidFill>
                  <a:schemeClr val="accent3"/>
                </a:solidFill>
              </a:rPr>
              <a:t>أكمل الفراغ بما يناسب:</a:t>
            </a:r>
          </a:p>
          <a:p>
            <a:pPr>
              <a:buNone/>
            </a:pPr>
            <a:r>
              <a:rPr lang="ar-SA" sz="3500" b="1" dirty="0" smtClean="0"/>
              <a:t>-كان النبي </a:t>
            </a:r>
            <a:r>
              <a:rPr lang="en-US" sz="3500" b="1" dirty="0" smtClean="0"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500" b="1" dirty="0" smtClean="0"/>
              <a:t> إذا أوى إلى فراشه قال:«</a:t>
            </a:r>
            <a:r>
              <a:rPr lang="ar-SA" sz="1900" dirty="0" smtClean="0"/>
              <a:t>........................................................................................................... </a:t>
            </a:r>
            <a:r>
              <a:rPr lang="ar-SA" sz="3500" b="1" dirty="0" smtClean="0"/>
              <a:t>» ،وإذا استيقظ قال:«</a:t>
            </a:r>
            <a:r>
              <a:rPr lang="ar-SA" sz="1900" dirty="0" smtClean="0"/>
              <a:t>....................................................................................................................</a:t>
            </a:r>
            <a:r>
              <a:rPr lang="ar-SA" sz="3500" b="1" dirty="0" smtClean="0"/>
              <a:t>»</a:t>
            </a:r>
          </a:p>
          <a:p>
            <a:pPr>
              <a:buNone/>
            </a:pPr>
            <a:r>
              <a:rPr lang="ar-SA" sz="3200" b="1" dirty="0" smtClean="0"/>
              <a:t>س4: </a:t>
            </a:r>
            <a:r>
              <a:rPr lang="ar-SA" sz="3200" b="1" dirty="0" smtClean="0">
                <a:solidFill>
                  <a:schemeClr val="accent3"/>
                </a:solidFill>
              </a:rPr>
              <a:t>علل</a:t>
            </a:r>
            <a:r>
              <a:rPr lang="ar-SA" sz="3200" b="1" dirty="0" smtClean="0">
                <a:solidFill>
                  <a:schemeClr val="accent3"/>
                </a:solidFill>
              </a:rPr>
              <a:t>:</a:t>
            </a:r>
          </a:p>
          <a:p>
            <a:pPr>
              <a:buNone/>
            </a:pPr>
            <a:r>
              <a:rPr lang="ar-SA" sz="3200" b="1" dirty="0" smtClean="0"/>
              <a:t>إذا كان النبي 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/>
              <a:t> </a:t>
            </a:r>
            <a:r>
              <a:rPr lang="ar-SA" sz="3200" b="1" dirty="0" smtClean="0"/>
              <a:t>في سفر وأراد أن ينام قبل الفجر نَصَبَ ذِرَاعَهُ، وَوَضَعَ رَأْسَهُ </a:t>
            </a:r>
            <a:r>
              <a:rPr lang="ar-SA" sz="3200" b="1" dirty="0" smtClean="0"/>
              <a:t>عَلَى كَفِّه.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........................................................................................................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838200" y="838200"/>
            <a:ext cx="75438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يتوضأ وضوءه للصلاة </a:t>
            </a:r>
          </a:p>
          <a:p>
            <a:r>
              <a:rPr lang="ar-SA" sz="3200" b="1" dirty="0" smtClean="0">
                <a:solidFill>
                  <a:srgbClr val="0070C0"/>
                </a:solidFill>
              </a:rPr>
              <a:t>ينفض فراشه قبل النوم - يقول أذكار النوم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685800" y="2895600"/>
            <a:ext cx="6324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باسمك اللهم أموت وأحيا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762000" y="3886200"/>
            <a:ext cx="6400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الحمد الله الذي أحيانا بعد ما أماتنا وإليه النشور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1219200" y="5867400"/>
            <a:ext cx="6781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خشية أن يغلبه النوم فيؤخر صلاة الفجر.</a:t>
            </a:r>
            <a:endParaRPr lang="ar-SA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635752"/>
          </a:xfrm>
        </p:spPr>
        <p:txBody>
          <a:bodyPr/>
          <a:lstStyle/>
          <a:p>
            <a:pPr>
              <a:buNone/>
            </a:pPr>
            <a:r>
              <a:rPr lang="ar-SA" sz="3200" b="1" dirty="0" smtClean="0"/>
              <a:t>س5: </a:t>
            </a:r>
            <a:r>
              <a:rPr lang="ar-SA" sz="3200" b="1" dirty="0" smtClean="0">
                <a:solidFill>
                  <a:schemeClr val="accent3"/>
                </a:solidFill>
              </a:rPr>
              <a:t>اكتب </a:t>
            </a:r>
            <a:r>
              <a:rPr lang="ar-SA" sz="3200" b="1" dirty="0" smtClean="0">
                <a:solidFill>
                  <a:schemeClr val="accent3"/>
                </a:solidFill>
              </a:rPr>
              <a:t>ما تعرفه عن حذيفة </a:t>
            </a:r>
            <a:r>
              <a:rPr lang="ar-SA" sz="3200" b="1" dirty="0" smtClean="0">
                <a:solidFill>
                  <a:schemeClr val="accent3"/>
                </a:solidFill>
              </a:rPr>
              <a:t>رضي الله عنه من </a:t>
            </a:r>
            <a:r>
              <a:rPr lang="ar-SA" sz="3200" b="1" dirty="0" smtClean="0">
                <a:solidFill>
                  <a:schemeClr val="accent3"/>
                </a:solidFill>
              </a:rPr>
              <a:t>حيث:</a:t>
            </a:r>
          </a:p>
          <a:p>
            <a:pPr>
              <a:buNone/>
            </a:pPr>
            <a:r>
              <a:rPr lang="ar-SA" sz="3200" b="1" dirty="0" smtClean="0"/>
              <a:t>- اسمه : </a:t>
            </a:r>
            <a:r>
              <a:rPr lang="ar-SA" dirty="0" smtClean="0"/>
              <a:t>...........................................................................</a:t>
            </a:r>
            <a:endParaRPr lang="ar-SA" dirty="0" smtClean="0"/>
          </a:p>
          <a:p>
            <a:pPr>
              <a:buNone/>
            </a:pPr>
            <a:r>
              <a:rPr lang="ar-SA" sz="3200" b="1" dirty="0" smtClean="0"/>
              <a:t>- العمل الذي خصه به رسول </a:t>
            </a:r>
            <a:r>
              <a:rPr lang="ar-SA" sz="3200" b="1" dirty="0" smtClean="0"/>
              <a:t>الله </a:t>
            </a:r>
            <a:r>
              <a:rPr lang="en-US" sz="3200" b="1" dirty="0" smtClean="0"/>
              <a:t> 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dirty="0" smtClean="0"/>
              <a:t>..............................</a:t>
            </a:r>
            <a:endParaRPr lang="ar-SA" dirty="0" smtClean="0"/>
          </a:p>
          <a:p>
            <a:pPr>
              <a:buNone/>
            </a:pPr>
            <a:r>
              <a:rPr lang="ar-SA" sz="3200" b="1" dirty="0" smtClean="0"/>
              <a:t>- صفة </a:t>
            </a:r>
            <a:r>
              <a:rPr lang="ar-SA" sz="3200" b="1" dirty="0" smtClean="0"/>
              <a:t>من صفاته</a:t>
            </a:r>
            <a:r>
              <a:rPr lang="ar-SA" sz="3200" b="1" dirty="0" smtClean="0"/>
              <a:t>: </a:t>
            </a:r>
            <a:r>
              <a:rPr lang="ar-SA" dirty="0" smtClean="0"/>
              <a:t>..........................................................</a:t>
            </a:r>
            <a:endParaRPr lang="ar-SA" dirty="0" smtClean="0"/>
          </a:p>
          <a:p>
            <a:pPr>
              <a:buNone/>
            </a:pPr>
            <a:r>
              <a:rPr lang="ar-SA" sz="3200" b="1" dirty="0" smtClean="0"/>
              <a:t>- وفاته</a:t>
            </a:r>
            <a:r>
              <a:rPr lang="ar-SA" sz="3200" b="1" dirty="0" smtClean="0"/>
              <a:t>: </a:t>
            </a:r>
            <a:r>
              <a:rPr lang="ar-SA" dirty="0" smtClean="0"/>
              <a:t>............................................................................</a:t>
            </a:r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609600" y="1447800"/>
            <a:ext cx="5638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حُذيفةَ بن اليَمَان العَبْسِي.</a:t>
            </a:r>
            <a:endParaRPr lang="ar-SA" sz="3200" dirty="0">
              <a:solidFill>
                <a:srgbClr val="0070C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04800" y="2057400"/>
            <a:ext cx="2895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صاحب رسول الله 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7" name="مربع نص 6"/>
          <p:cNvSpPr txBox="1"/>
          <p:nvPr/>
        </p:nvSpPr>
        <p:spPr>
          <a:xfrm>
            <a:off x="1066800" y="2590800"/>
            <a:ext cx="40386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قائد شجاع.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981200" y="3124200"/>
            <a:ext cx="4495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سنة 36 رضي الله عنه.</a:t>
            </a:r>
            <a:endParaRPr lang="ar-SA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467600" cy="5635752"/>
          </a:xfrm>
        </p:spPr>
        <p:txBody>
          <a:bodyPr/>
          <a:lstStyle/>
          <a:p>
            <a:r>
              <a:rPr lang="ar-SA" sz="3200" b="1" dirty="0" smtClean="0">
                <a:solidFill>
                  <a:schemeClr val="accent3"/>
                </a:solidFill>
              </a:rPr>
              <a:t>ماذا تَعَلَّمْتَ في هذه الوحدة</a:t>
            </a:r>
            <a:r>
              <a:rPr lang="ar-SA" sz="3200" b="1" dirty="0" smtClean="0">
                <a:solidFill>
                  <a:schemeClr val="accent3"/>
                </a:solidFill>
              </a:rPr>
              <a:t>؟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...............................................................................................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...............................................................................................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...............................................................................................</a:t>
            </a:r>
          </a:p>
          <a:p>
            <a:pPr>
              <a:buNone/>
            </a:pPr>
            <a:endParaRPr lang="ar-SA" dirty="0" smtClean="0"/>
          </a:p>
          <a:p>
            <a:r>
              <a:rPr lang="ar-SA" sz="3200" b="1" dirty="0" smtClean="0">
                <a:solidFill>
                  <a:schemeClr val="accent3"/>
                </a:solidFill>
              </a:rPr>
              <a:t>بعد أن دَرَسْتَ هذه </a:t>
            </a:r>
            <a:r>
              <a:rPr lang="ar-SA" sz="3200" b="1" dirty="0" smtClean="0">
                <a:solidFill>
                  <a:schemeClr val="accent3"/>
                </a:solidFill>
              </a:rPr>
              <a:t>الوحدة وتَعَلَّمْتَ </a:t>
            </a:r>
            <a:r>
              <a:rPr lang="ar-SA" sz="3200" b="1" dirty="0" smtClean="0">
                <a:solidFill>
                  <a:schemeClr val="accent3"/>
                </a:solidFill>
              </a:rPr>
              <a:t>ما فيها من فوائد وآداب </a:t>
            </a:r>
            <a:r>
              <a:rPr lang="ar-SA" sz="3200" b="1" dirty="0" smtClean="0">
                <a:solidFill>
                  <a:schemeClr val="accent3"/>
                </a:solidFill>
              </a:rPr>
              <a:t>ماذا تنوي </a:t>
            </a:r>
            <a:r>
              <a:rPr lang="ar-SA" sz="3200" b="1" dirty="0" smtClean="0">
                <a:solidFill>
                  <a:schemeClr val="accent3"/>
                </a:solidFill>
              </a:rPr>
              <a:t>أن تعمل</a:t>
            </a:r>
            <a:r>
              <a:rPr lang="ar-SA" sz="3200" b="1" dirty="0" smtClean="0">
                <a:solidFill>
                  <a:schemeClr val="accent3"/>
                </a:solidFill>
              </a:rPr>
              <a:t>؟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...............................................................................................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...............................................................................................</a:t>
            </a:r>
          </a:p>
          <a:p>
            <a:pPr>
              <a:buNone/>
            </a:pPr>
            <a:endParaRPr lang="ar-SA" b="1" dirty="0" smtClean="0">
              <a:solidFill>
                <a:schemeClr val="accent3"/>
              </a:solidFill>
            </a:endParaRP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endParaRPr lang="ar-SA" dirty="0" smtClean="0"/>
          </a:p>
        </p:txBody>
      </p:sp>
      <p:sp>
        <p:nvSpPr>
          <p:cNvPr id="4" name="مربع نص 3"/>
          <p:cNvSpPr txBox="1"/>
          <p:nvPr/>
        </p:nvSpPr>
        <p:spPr>
          <a:xfrm>
            <a:off x="838200" y="1219200"/>
            <a:ext cx="70104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صفة نوم النبي صلى الله عليه وسلم.</a:t>
            </a:r>
          </a:p>
          <a:p>
            <a:r>
              <a:rPr lang="ar-SA" sz="3200" b="1" dirty="0" smtClean="0">
                <a:solidFill>
                  <a:srgbClr val="0070C0"/>
                </a:solidFill>
              </a:rPr>
              <a:t>الأذكار عند النوم.</a:t>
            </a:r>
          </a:p>
          <a:p>
            <a:r>
              <a:rPr lang="ar-SA" sz="3200" b="1" dirty="0" smtClean="0">
                <a:solidFill>
                  <a:srgbClr val="0070C0"/>
                </a:solidFill>
              </a:rPr>
              <a:t>الأذكار بعد القيام من النوم.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81000" y="4038600"/>
            <a:ext cx="73152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اقتدي بالنبي صلى الله عليه وسلم عند النوم.</a:t>
            </a:r>
          </a:p>
          <a:p>
            <a:r>
              <a:rPr lang="ar-SA" sz="3200" b="1" dirty="0" smtClean="0">
                <a:solidFill>
                  <a:srgbClr val="0070C0"/>
                </a:solidFill>
              </a:rPr>
              <a:t>أقول أذكار النوم والقيام منه.</a:t>
            </a:r>
            <a:endParaRPr lang="ar-SA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600" b="1" dirty="0" smtClean="0">
                <a:solidFill>
                  <a:srgbClr val="0070C0"/>
                </a:solidFill>
              </a:rPr>
              <a:t>عَرفتَ أن النبي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600" b="1" dirty="0" smtClean="0">
                <a:solidFill>
                  <a:srgbClr val="0070C0"/>
                </a:solidFill>
              </a:rPr>
              <a:t> </a:t>
            </a:r>
            <a:r>
              <a:rPr lang="ar-SA" sz="3600" b="1" dirty="0" smtClean="0">
                <a:solidFill>
                  <a:srgbClr val="0070C0"/>
                </a:solidFill>
              </a:rPr>
              <a:t>كان يذكر الله عند النوم، فما معنى الذِّكر الذي كان يقوله</a:t>
            </a:r>
            <a:r>
              <a:rPr lang="ar-SA" sz="3600" b="1" dirty="0" smtClean="0">
                <a:solidFill>
                  <a:srgbClr val="0070C0"/>
                </a:solidFill>
              </a:rPr>
              <a:t>؟</a:t>
            </a:r>
          </a:p>
          <a:p>
            <a:r>
              <a:rPr lang="ar-SA" sz="3600" b="1" dirty="0" smtClean="0"/>
              <a:t>عن حُذَيْفَةَ بن اليَمَان </a:t>
            </a:r>
            <a:r>
              <a:rPr lang="ar-SA" sz="3600" b="1" dirty="0" smtClean="0"/>
              <a:t>رضي الله عنه </a:t>
            </a:r>
            <a:r>
              <a:rPr lang="ar-SA" sz="3600" b="1" dirty="0" smtClean="0"/>
              <a:t>قال: كان النبي </a:t>
            </a:r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600" b="1" dirty="0" smtClean="0"/>
              <a:t> </a:t>
            </a:r>
            <a:r>
              <a:rPr lang="ar-SA" sz="3600" b="1" dirty="0" smtClean="0"/>
              <a:t>إذا أَوَى إلى فراشه قال</a:t>
            </a:r>
            <a:r>
              <a:rPr lang="ar-SA" sz="3600" b="1" dirty="0" smtClean="0"/>
              <a:t>: </a:t>
            </a:r>
            <a:r>
              <a:rPr lang="ar-SA" sz="3600" b="1" dirty="0" smtClean="0"/>
              <a:t>« </a:t>
            </a:r>
            <a:r>
              <a:rPr lang="ar-SA" sz="3600" b="1" dirty="0" smtClean="0">
                <a:solidFill>
                  <a:srgbClr val="00B050"/>
                </a:solidFill>
              </a:rPr>
              <a:t>باسمك </a:t>
            </a:r>
            <a:r>
              <a:rPr lang="ar-SA" sz="3600" b="1" dirty="0" smtClean="0">
                <a:solidFill>
                  <a:srgbClr val="00B050"/>
                </a:solidFill>
              </a:rPr>
              <a:t>اللهم أَموتُ وأَحيا،وإذا استيقظ قال: الحمد لله الذي </a:t>
            </a:r>
            <a:r>
              <a:rPr lang="ar-SA" sz="3600" b="1" dirty="0" smtClean="0">
                <a:solidFill>
                  <a:srgbClr val="00B050"/>
                </a:solidFill>
              </a:rPr>
              <a:t>أحيانا بعد </a:t>
            </a:r>
            <a:r>
              <a:rPr lang="ar-SA" sz="3600" b="1" dirty="0" smtClean="0">
                <a:solidFill>
                  <a:srgbClr val="00B050"/>
                </a:solidFill>
              </a:rPr>
              <a:t>ما أماتَنَا وإليه النشور </a:t>
            </a:r>
            <a:r>
              <a:rPr lang="ar-SA" sz="3600" b="1" dirty="0" smtClean="0"/>
              <a:t>»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7467600" cy="6016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4400" b="1" dirty="0" smtClean="0">
                <a:solidFill>
                  <a:schemeClr val="accent5">
                    <a:lumMod val="50000"/>
                  </a:schemeClr>
                </a:solidFill>
              </a:rPr>
              <a:t>أتعرف على معاني الحديث</a:t>
            </a:r>
          </a:p>
          <a:p>
            <a:r>
              <a:rPr lang="ar-SA" sz="3200" b="1" dirty="0" smtClean="0">
                <a:solidFill>
                  <a:schemeClr val="accent3"/>
                </a:solidFill>
              </a:rPr>
              <a:t>متى </a:t>
            </a:r>
            <a:r>
              <a:rPr lang="ar-SA" sz="3200" b="1" dirty="0" smtClean="0">
                <a:solidFill>
                  <a:schemeClr val="accent3"/>
                </a:solidFill>
              </a:rPr>
              <a:t>كان يقول النبي </a:t>
            </a:r>
            <a:r>
              <a:rPr lang="en-US" sz="3200" b="1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>
                <a:solidFill>
                  <a:schemeClr val="accent3"/>
                </a:solidFill>
              </a:rPr>
              <a:t> </a:t>
            </a:r>
            <a:r>
              <a:rPr lang="ar-SA" sz="3200" b="1" dirty="0" smtClean="0">
                <a:solidFill>
                  <a:schemeClr val="accent3"/>
                </a:solidFill>
              </a:rPr>
              <a:t>أذكار النوم؟</a:t>
            </a:r>
          </a:p>
          <a:p>
            <a:pPr>
              <a:buNone/>
            </a:pPr>
            <a:r>
              <a:rPr lang="ar-SA" sz="3200" b="1" dirty="0" smtClean="0"/>
              <a:t>إذا أتى إلى فراشه وتهيأ للنوم.</a:t>
            </a:r>
          </a:p>
          <a:p>
            <a:r>
              <a:rPr lang="ar-SA" sz="3200" b="1" dirty="0" smtClean="0">
                <a:solidFill>
                  <a:schemeClr val="accent3"/>
                </a:solidFill>
              </a:rPr>
              <a:t>ما معنى: باسمك اللهم أموت وأحيا؟</a:t>
            </a:r>
          </a:p>
          <a:p>
            <a:pPr>
              <a:buNone/>
            </a:pPr>
            <a:r>
              <a:rPr lang="ar-SA" sz="3200" b="1" dirty="0" smtClean="0"/>
              <a:t>معناها: بذكر اسمك يا الله أحيا وعليه أموت،فأنا عَبْدُكَ في الحياة وعند الموت.</a:t>
            </a:r>
          </a:p>
          <a:p>
            <a:r>
              <a:rPr lang="ar-SA" sz="3200" b="1" dirty="0" smtClean="0">
                <a:solidFill>
                  <a:schemeClr val="accent3"/>
                </a:solidFill>
              </a:rPr>
              <a:t>ما معنى: الحمد لله الذي أحيانا بعد ما أماتنا؟</a:t>
            </a:r>
          </a:p>
          <a:p>
            <a:pPr>
              <a:buNone/>
            </a:pPr>
            <a:r>
              <a:rPr lang="ar-SA" sz="3200" b="1" dirty="0" smtClean="0"/>
              <a:t>معناها: يحمد الله أنه أحياه مرة أخرى ليعبده ويذكره،وَأَتَمَّ عليه نِعْمَةَ النوم </a:t>
            </a:r>
            <a:r>
              <a:rPr lang="ar-SA" sz="3200" b="1" dirty="0" smtClean="0"/>
              <a:t>التي فيها </a:t>
            </a:r>
            <a:r>
              <a:rPr lang="ar-SA" sz="3200" b="1" dirty="0" smtClean="0"/>
              <a:t>راحةٌ للجسم وتقوية له</a:t>
            </a:r>
            <a:r>
              <a:rPr lang="ar-SA" sz="3200" b="1" dirty="0" smtClean="0"/>
              <a:t>.</a:t>
            </a:r>
            <a:endParaRPr lang="ar-SA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635752"/>
          </a:xfrm>
        </p:spPr>
        <p:txBody>
          <a:bodyPr>
            <a:normAutofit lnSpcReduction="10000"/>
          </a:bodyPr>
          <a:lstStyle/>
          <a:p>
            <a:r>
              <a:rPr lang="ar-SA" sz="3200" b="1" dirty="0" smtClean="0">
                <a:solidFill>
                  <a:schemeClr val="accent3"/>
                </a:solidFill>
              </a:rPr>
              <a:t>هل يسمى النوم موتاً؟</a:t>
            </a:r>
          </a:p>
          <a:p>
            <a:pPr>
              <a:buNone/>
            </a:pPr>
            <a:r>
              <a:rPr lang="ar-SA" sz="3200" b="1" dirty="0" smtClean="0"/>
              <a:t>نعم.</a:t>
            </a:r>
          </a:p>
          <a:p>
            <a:r>
              <a:rPr lang="ar-SA" sz="3200" b="1" dirty="0" smtClean="0">
                <a:solidFill>
                  <a:schemeClr val="accent3"/>
                </a:solidFill>
              </a:rPr>
              <a:t>لماذا؟</a:t>
            </a:r>
          </a:p>
          <a:p>
            <a:pPr>
              <a:buNone/>
            </a:pPr>
            <a:r>
              <a:rPr lang="ar-SA" sz="3200" b="1" dirty="0" smtClean="0"/>
              <a:t>لأن النوم يشبه الموت في أمور متعددة، منها: أنه يزول معه العقل.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</a:t>
            </a:r>
            <a:endParaRPr lang="ar-SA" b="1" dirty="0" smtClean="0"/>
          </a:p>
          <a:p>
            <a:r>
              <a:rPr lang="ar-SA" sz="3200" b="1" dirty="0" smtClean="0">
                <a:solidFill>
                  <a:schemeClr val="accent3"/>
                </a:solidFill>
              </a:rPr>
              <a:t>معنى</a:t>
            </a:r>
            <a:r>
              <a:rPr lang="ar-SA" sz="3200" b="1" dirty="0" smtClean="0">
                <a:solidFill>
                  <a:schemeClr val="accent3"/>
                </a:solidFill>
              </a:rPr>
              <a:t>: وإليه النشور؟</a:t>
            </a:r>
          </a:p>
          <a:p>
            <a:pPr>
              <a:buNone/>
            </a:pPr>
            <a:r>
              <a:rPr lang="ar-SA" sz="3200" b="1" dirty="0" smtClean="0"/>
              <a:t>النشور: هو الإحياء والبعث من القبور بعد الموت.</a:t>
            </a:r>
          </a:p>
          <a:p>
            <a:pPr>
              <a:buNone/>
            </a:pPr>
            <a:r>
              <a:rPr lang="ar-SA" sz="3200" b="1" dirty="0" smtClean="0"/>
              <a:t>وفي هذا الدعاء تذكيرٌ بنعمة الحياة؛حتى نستفيد منها بعبادة الله،وتذكيرٌ </a:t>
            </a:r>
            <a:r>
              <a:rPr lang="ar-SA" sz="3200" b="1" dirty="0" smtClean="0"/>
              <a:t>بيوم القيامة</a:t>
            </a:r>
            <a:r>
              <a:rPr lang="ar-SA" sz="3200" b="1" dirty="0" smtClean="0"/>
              <a:t>؛ حتى نَسْتَعِدَّ لَهُ بِالأَعْمَالِ الصَّالحة.</a:t>
            </a:r>
            <a:endParaRPr lang="ar-SA" sz="32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219200" y="3276600"/>
            <a:ext cx="6248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لا يبصر من حوله</a:t>
            </a:r>
            <a:endParaRPr lang="ar-SA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800" b="1" dirty="0" smtClean="0"/>
              <a:t>أتعرف على حذيفة رضي الله عنه: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sz="3600" b="1" dirty="0" smtClean="0">
                <a:solidFill>
                  <a:srgbClr val="00B050"/>
                </a:solidFill>
              </a:rPr>
              <a:t>اسمه</a:t>
            </a:r>
            <a:r>
              <a:rPr lang="ar-SA" sz="3600" b="1" dirty="0" smtClean="0">
                <a:solidFill>
                  <a:srgbClr val="00B050"/>
                </a:solidFill>
              </a:rPr>
              <a:t>: </a:t>
            </a:r>
            <a:r>
              <a:rPr lang="ar-SA" sz="3600" b="1" dirty="0" smtClean="0"/>
              <a:t>حُذيفةَ بن اليَمَان العَبْسِي.</a:t>
            </a:r>
          </a:p>
          <a:p>
            <a:r>
              <a:rPr lang="ar-SA" sz="3600" b="1" dirty="0" smtClean="0">
                <a:solidFill>
                  <a:srgbClr val="00B050"/>
                </a:solidFill>
              </a:rPr>
              <a:t>صفاته</a:t>
            </a:r>
            <a:r>
              <a:rPr lang="ar-SA" sz="3600" b="1" dirty="0" smtClean="0">
                <a:solidFill>
                  <a:srgbClr val="00B050"/>
                </a:solidFill>
              </a:rPr>
              <a:t>: </a:t>
            </a:r>
            <a:r>
              <a:rPr lang="ar-SA" sz="3600" b="1" dirty="0" smtClean="0"/>
              <a:t>كان </a:t>
            </a:r>
            <a:r>
              <a:rPr lang="ar-SA" sz="3600" b="1" dirty="0" smtClean="0"/>
              <a:t>أَمِيْنَاً حَافِظاً للسِّر، وكان يُسمَّى: صَاحبَ سِرِّ رَسولِ الله </a:t>
            </a:r>
            <a:r>
              <a:rPr lang="en-US" sz="3600" b="1" dirty="0" smtClean="0"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600" b="1" dirty="0" smtClean="0"/>
              <a:t>، </a:t>
            </a:r>
            <a:r>
              <a:rPr lang="ar-SA" sz="3600" b="1" dirty="0" smtClean="0"/>
              <a:t>وهو قَائدٌ </a:t>
            </a:r>
            <a:r>
              <a:rPr lang="ar-SA" sz="3600" b="1" dirty="0" smtClean="0"/>
              <a:t>شُجَاع، فَتَح </a:t>
            </a:r>
            <a:r>
              <a:rPr lang="ar-SA" sz="3600" b="1" dirty="0" smtClean="0"/>
              <a:t>بِلَاداً كثيرة في آسيا الوسطى،وجَعَلَهُ عُمرُ بن الخطاب </a:t>
            </a:r>
            <a:r>
              <a:rPr lang="ar-SA" sz="3600" b="1" dirty="0" smtClean="0"/>
              <a:t>رضي الله عنه أَميراً </a:t>
            </a:r>
            <a:r>
              <a:rPr lang="ar-SA" sz="3600" b="1" dirty="0" smtClean="0"/>
              <a:t>على المدائن.</a:t>
            </a:r>
          </a:p>
          <a:p>
            <a:r>
              <a:rPr lang="ar-SA" sz="3600" b="1" dirty="0" smtClean="0">
                <a:solidFill>
                  <a:srgbClr val="00B050"/>
                </a:solidFill>
              </a:rPr>
              <a:t>وفاته: </a:t>
            </a:r>
            <a:r>
              <a:rPr lang="ar-SA" sz="3600" b="1" dirty="0" smtClean="0"/>
              <a:t>توفي سنة ٣٦ </a:t>
            </a:r>
            <a:r>
              <a:rPr lang="ar-SA" sz="3600" b="1" dirty="0" smtClean="0"/>
              <a:t>هـ رضي الله عنه .</a:t>
            </a:r>
            <a:endParaRPr lang="ar-SA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000" b="1" dirty="0" smtClean="0"/>
              <a:t>فكر</a:t>
            </a:r>
            <a:endParaRPr lang="ar-SA" sz="6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sz="3600" b="1" dirty="0" smtClean="0"/>
              <a:t>لماذا كان النبي يقول أذكار النوم إذا ذهب إلى فراشه، وتهيأ للنوم؟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</a:t>
            </a:r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143000" y="2667000"/>
            <a:ext cx="63246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لحفظه وأن ينام على ذكر.</a:t>
            </a:r>
            <a:endParaRPr lang="ar-SA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7200" b="1" dirty="0" smtClean="0"/>
              <a:t>تعلمت أن:</a:t>
            </a:r>
            <a:endParaRPr lang="ar-SA" sz="7200" b="1" dirty="0"/>
          </a:p>
        </p:txBody>
      </p:sp>
      <p:sp>
        <p:nvSpPr>
          <p:cNvPr id="4" name="شكل بيضاوي 3"/>
          <p:cNvSpPr/>
          <p:nvPr/>
        </p:nvSpPr>
        <p:spPr>
          <a:xfrm>
            <a:off x="2133600" y="1447800"/>
            <a:ext cx="3886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solidFill>
                  <a:schemeClr val="tx1"/>
                </a:solidFill>
              </a:rPr>
              <a:t>النبي صلى الله عليه وسلم</a:t>
            </a:r>
            <a:endParaRPr lang="ar-SA" sz="2800" b="1" dirty="0">
              <a:solidFill>
                <a:schemeClr val="tx1"/>
              </a:solidFill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4953000" y="4876800"/>
            <a:ext cx="35052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باسمك اللهم أموت وأحيا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04800" y="4876800"/>
            <a:ext cx="36576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الحمد لله الذي أحيانا بعد ما أماتنا وإليه النشور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6324600" y="36576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قال</a:t>
            </a:r>
            <a:endParaRPr lang="ar-SA" sz="3600" b="1" dirty="0">
              <a:solidFill>
                <a:schemeClr val="tx1"/>
              </a:solidFill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914400" y="36576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قال</a:t>
            </a:r>
            <a:endParaRPr lang="ar-SA" sz="3600" b="1" dirty="0">
              <a:solidFill>
                <a:schemeClr val="tx1"/>
              </a:solidFill>
            </a:endParaRPr>
          </a:p>
        </p:txBody>
      </p:sp>
      <p:cxnSp>
        <p:nvCxnSpPr>
          <p:cNvPr id="10" name="رابط مستقيم 9"/>
          <p:cNvCxnSpPr/>
          <p:nvPr/>
        </p:nvCxnSpPr>
        <p:spPr>
          <a:xfrm>
            <a:off x="1600200" y="2514600"/>
            <a:ext cx="4953000" cy="76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قوس 10"/>
          <p:cNvSpPr/>
          <p:nvPr/>
        </p:nvSpPr>
        <p:spPr>
          <a:xfrm>
            <a:off x="6324600" y="2590800"/>
            <a:ext cx="457200" cy="533400"/>
          </a:xfrm>
          <a:prstGeom prst="arc">
            <a:avLst>
              <a:gd name="adj1" fmla="val 15741066"/>
              <a:gd name="adj2" fmla="val 1234844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قوس 12"/>
          <p:cNvSpPr/>
          <p:nvPr/>
        </p:nvSpPr>
        <p:spPr>
          <a:xfrm rot="15983079">
            <a:off x="1347385" y="2492863"/>
            <a:ext cx="457200" cy="533400"/>
          </a:xfrm>
          <a:prstGeom prst="arc">
            <a:avLst>
              <a:gd name="adj1" fmla="val 15741066"/>
              <a:gd name="adj2" fmla="val 1234844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5" name="رابط مستقيم 14"/>
          <p:cNvCxnSpPr>
            <a:stCxn id="7" idx="4"/>
          </p:cNvCxnSpPr>
          <p:nvPr/>
        </p:nvCxnSpPr>
        <p:spPr>
          <a:xfrm rot="5400000">
            <a:off x="6628606" y="4724400"/>
            <a:ext cx="305594" cy="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>
            <a:stCxn id="8" idx="4"/>
          </p:cNvCxnSpPr>
          <p:nvPr/>
        </p:nvCxnSpPr>
        <p:spPr>
          <a:xfrm rot="5400000">
            <a:off x="1218406" y="4724400"/>
            <a:ext cx="305594" cy="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9"/>
          <p:cNvCxnSpPr/>
          <p:nvPr/>
        </p:nvCxnSpPr>
        <p:spPr>
          <a:xfrm rot="5400000">
            <a:off x="4039394" y="2438400"/>
            <a:ext cx="304006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مستطيل 29"/>
          <p:cNvSpPr/>
          <p:nvPr/>
        </p:nvSpPr>
        <p:spPr>
          <a:xfrm>
            <a:off x="5334000" y="2895600"/>
            <a:ext cx="2895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إذا أوى إلى فراشه</a:t>
            </a:r>
            <a:endParaRPr lang="ar-SA" sz="3200" b="1" dirty="0">
              <a:solidFill>
                <a:schemeClr val="tx1"/>
              </a:solidFill>
            </a:endParaRPr>
          </a:p>
        </p:txBody>
      </p:sp>
      <p:sp>
        <p:nvSpPr>
          <p:cNvPr id="31" name="مستطيل 30"/>
          <p:cNvSpPr/>
          <p:nvPr/>
        </p:nvSpPr>
        <p:spPr>
          <a:xfrm>
            <a:off x="228600" y="2819400"/>
            <a:ext cx="2895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إذا استيقظ</a:t>
            </a:r>
            <a:endParaRPr lang="ar-SA" sz="3200" b="1" dirty="0">
              <a:solidFill>
                <a:schemeClr val="tx1"/>
              </a:solidFill>
            </a:endParaRPr>
          </a:p>
        </p:txBody>
      </p:sp>
      <p:cxnSp>
        <p:nvCxnSpPr>
          <p:cNvPr id="33" name="رابط مستقيم 32"/>
          <p:cNvCxnSpPr>
            <a:stCxn id="30" idx="2"/>
            <a:endCxn id="7" idx="0"/>
          </p:cNvCxnSpPr>
          <p:nvPr/>
        </p:nvCxnSpPr>
        <p:spPr>
          <a:xfrm rot="5400000">
            <a:off x="6667500" y="3543300"/>
            <a:ext cx="2286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>
            <a:endCxn id="8" idx="0"/>
          </p:cNvCxnSpPr>
          <p:nvPr/>
        </p:nvCxnSpPr>
        <p:spPr>
          <a:xfrm rot="5400000">
            <a:off x="1219200" y="3505200"/>
            <a:ext cx="30480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5400" b="1" dirty="0" smtClean="0"/>
              <a:t>التقويم</a:t>
            </a:r>
            <a:endParaRPr lang="ar-SA" sz="5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28600" y="990600"/>
            <a:ext cx="8153400" cy="5483352"/>
          </a:xfrm>
        </p:spPr>
        <p:txBody>
          <a:bodyPr>
            <a:noAutofit/>
          </a:bodyPr>
          <a:lstStyle/>
          <a:p>
            <a:r>
              <a:rPr lang="ar-SA" sz="3200" b="1" dirty="0" smtClean="0"/>
              <a:t>س1: أَختارُ </a:t>
            </a:r>
            <a:r>
              <a:rPr lang="ar-SA" sz="3200" b="1" dirty="0" smtClean="0"/>
              <a:t>الإجابة الصحيحة بوضع علامة </a:t>
            </a:r>
            <a:r>
              <a:rPr lang="ar-SA" sz="3200" b="1" dirty="0" smtClean="0"/>
              <a:t>(   ) فيما </a:t>
            </a:r>
            <a:r>
              <a:rPr lang="ar-SA" sz="3200" b="1" dirty="0" smtClean="0"/>
              <a:t>يلي</a:t>
            </a:r>
            <a:r>
              <a:rPr lang="ar-SA" sz="3200" b="1" dirty="0" smtClean="0"/>
              <a:t>:</a:t>
            </a:r>
            <a:endParaRPr lang="ar-SA" sz="3200" dirty="0" smtClean="0"/>
          </a:p>
          <a:p>
            <a:pPr>
              <a:buNone/>
            </a:pPr>
            <a:r>
              <a:rPr lang="ar-SA" sz="3200" b="1" dirty="0" smtClean="0"/>
              <a:t>أ - </a:t>
            </a:r>
            <a:r>
              <a:rPr lang="ar-SA" sz="3200" b="1" dirty="0" smtClean="0">
                <a:solidFill>
                  <a:srgbClr val="00B050"/>
                </a:solidFill>
              </a:rPr>
              <a:t>معنى النشور:</a:t>
            </a:r>
          </a:p>
          <a:p>
            <a:pPr>
              <a:buNone/>
            </a:pPr>
            <a:r>
              <a:rPr lang="ar-SA" sz="3200" b="1" dirty="0" smtClean="0"/>
              <a:t>1</a:t>
            </a:r>
            <a:r>
              <a:rPr lang="ar-SA" sz="3200" b="1" dirty="0" smtClean="0"/>
              <a:t>- </a:t>
            </a:r>
            <a:r>
              <a:rPr lang="ar-SA" sz="3200" b="1" dirty="0" smtClean="0"/>
              <a:t>الإحياء بعد الموت( </a:t>
            </a:r>
            <a:r>
              <a:rPr lang="ar-SA" sz="3200" b="1" dirty="0" smtClean="0"/>
              <a:t> ). 2- </a:t>
            </a:r>
            <a:r>
              <a:rPr lang="ar-SA" sz="3200" b="1" dirty="0" smtClean="0"/>
              <a:t>النوم </a:t>
            </a:r>
            <a:r>
              <a:rPr lang="ar-SA" sz="3200" b="1" dirty="0" smtClean="0"/>
              <a:t>(  ). 3- </a:t>
            </a:r>
            <a:r>
              <a:rPr lang="ar-SA" sz="3200" b="1" dirty="0" smtClean="0"/>
              <a:t>الحساب ( </a:t>
            </a:r>
            <a:r>
              <a:rPr lang="ar-SA" sz="3200" b="1" dirty="0" smtClean="0"/>
              <a:t> ).</a:t>
            </a:r>
            <a:endParaRPr lang="ar-SA" sz="3200" b="1" dirty="0" smtClean="0"/>
          </a:p>
          <a:p>
            <a:pPr>
              <a:buNone/>
            </a:pPr>
            <a:r>
              <a:rPr lang="ar-SA" sz="3200" b="1" dirty="0" smtClean="0"/>
              <a:t>ب - </a:t>
            </a:r>
            <a:r>
              <a:rPr lang="ar-SA" sz="3200" b="1" dirty="0" smtClean="0">
                <a:solidFill>
                  <a:srgbClr val="00B050"/>
                </a:solidFill>
              </a:rPr>
              <a:t>«</a:t>
            </a:r>
            <a:r>
              <a:rPr lang="ar-SA" sz="3200" b="1" dirty="0" smtClean="0">
                <a:solidFill>
                  <a:srgbClr val="00B050"/>
                </a:solidFill>
              </a:rPr>
              <a:t> بعد </a:t>
            </a:r>
            <a:r>
              <a:rPr lang="ar-SA" sz="3200" b="1" dirty="0" smtClean="0">
                <a:solidFill>
                  <a:srgbClr val="00B050"/>
                </a:solidFill>
              </a:rPr>
              <a:t>ما أماتنا </a:t>
            </a:r>
            <a:r>
              <a:rPr lang="ar-SA" sz="3200" b="1" dirty="0" smtClean="0">
                <a:solidFill>
                  <a:srgbClr val="00B050"/>
                </a:solidFill>
              </a:rPr>
              <a:t>» </a:t>
            </a:r>
            <a:r>
              <a:rPr lang="ar-SA" sz="3200" b="1" dirty="0" smtClean="0">
                <a:solidFill>
                  <a:srgbClr val="00B050"/>
                </a:solidFill>
              </a:rPr>
              <a:t>الموت هنا، يقصد به:</a:t>
            </a:r>
          </a:p>
          <a:p>
            <a:pPr>
              <a:buNone/>
            </a:pPr>
            <a:r>
              <a:rPr lang="ar-SA" sz="3200" b="1" dirty="0" smtClean="0"/>
              <a:t>1</a:t>
            </a:r>
            <a:r>
              <a:rPr lang="ar-SA" sz="3200" b="1" dirty="0" smtClean="0"/>
              <a:t>- </a:t>
            </a:r>
            <a:r>
              <a:rPr lang="ar-SA" sz="3200" b="1" dirty="0" smtClean="0"/>
              <a:t>الموت الحقيقي ( </a:t>
            </a:r>
            <a:r>
              <a:rPr lang="ar-SA" sz="3200" b="1" dirty="0" smtClean="0"/>
              <a:t>  ). 2- </a:t>
            </a:r>
            <a:r>
              <a:rPr lang="ar-SA" sz="3200" b="1" dirty="0" smtClean="0"/>
              <a:t>المرض </a:t>
            </a:r>
            <a:r>
              <a:rPr lang="ar-SA" sz="3200" b="1" dirty="0" smtClean="0"/>
              <a:t>(   </a:t>
            </a:r>
            <a:r>
              <a:rPr lang="ar-SA" sz="3200" b="1" dirty="0" smtClean="0"/>
              <a:t>). 3</a:t>
            </a:r>
            <a:r>
              <a:rPr lang="ar-SA" sz="3200" b="1" dirty="0" smtClean="0"/>
              <a:t>- </a:t>
            </a:r>
            <a:r>
              <a:rPr lang="ar-SA" sz="3200" b="1" dirty="0" smtClean="0"/>
              <a:t>النوم ( </a:t>
            </a:r>
            <a:r>
              <a:rPr lang="ar-SA" sz="3200" b="1" dirty="0" smtClean="0"/>
              <a:t>  ).</a:t>
            </a:r>
            <a:endParaRPr lang="ar-SA" sz="3200" b="1" dirty="0" smtClean="0"/>
          </a:p>
          <a:p>
            <a:r>
              <a:rPr lang="ar-SA" sz="3200" b="1" dirty="0" smtClean="0"/>
              <a:t>س2: أُكملُ </a:t>
            </a:r>
            <a:r>
              <a:rPr lang="ar-SA" sz="3200" b="1" dirty="0" smtClean="0"/>
              <a:t>الفراغ الآتي بما يناسب</a:t>
            </a:r>
            <a:r>
              <a:rPr lang="ar-SA" sz="3200" b="1" dirty="0" smtClean="0"/>
              <a:t>:</a:t>
            </a:r>
            <a:endParaRPr lang="ar-SA" sz="3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ar-SA" sz="3200" b="1" dirty="0" smtClean="0"/>
              <a:t>أ-</a:t>
            </a:r>
            <a:r>
              <a:rPr lang="ar-SA" sz="3200" b="1" dirty="0" smtClean="0">
                <a:solidFill>
                  <a:srgbClr val="00B050"/>
                </a:solidFill>
              </a:rPr>
              <a:t> من نعم الله عليَّ في النوم </a:t>
            </a:r>
            <a:r>
              <a:rPr lang="ar-SA" sz="3200" dirty="0" smtClean="0"/>
              <a:t>..........................................................</a:t>
            </a:r>
          </a:p>
          <a:p>
            <a:pPr>
              <a:buNone/>
            </a:pPr>
            <a:r>
              <a:rPr lang="ar-SA" sz="3200" b="1" dirty="0" smtClean="0"/>
              <a:t>ب- </a:t>
            </a:r>
            <a:r>
              <a:rPr lang="ar-SA" sz="3200" b="1" dirty="0" smtClean="0">
                <a:solidFill>
                  <a:srgbClr val="00B050"/>
                </a:solidFill>
              </a:rPr>
              <a:t>اشتهر حذيفة بن اليمان </a:t>
            </a:r>
            <a:r>
              <a:rPr lang="ar-SA" sz="3200" b="1" dirty="0" smtClean="0">
                <a:solidFill>
                  <a:srgbClr val="00B050"/>
                </a:solidFill>
              </a:rPr>
              <a:t>رضي الله عنه بـ</a:t>
            </a:r>
            <a:r>
              <a:rPr lang="ar-SA" sz="3200" dirty="0" smtClean="0"/>
              <a:t>............................</a:t>
            </a:r>
            <a:r>
              <a:rPr lang="ar-SA" sz="3200" b="1" dirty="0" smtClean="0">
                <a:solidFill>
                  <a:srgbClr val="00B050"/>
                </a:solidFill>
              </a:rPr>
              <a:t>،</a:t>
            </a:r>
            <a:r>
              <a:rPr lang="ar-SA" sz="3200" b="1" dirty="0" smtClean="0">
                <a:solidFill>
                  <a:srgbClr val="00B050"/>
                </a:solidFill>
              </a:rPr>
              <a:t>وأنا أقتدي به في ذلك.</a:t>
            </a:r>
            <a:endParaRPr lang="ar-SA" sz="3200" dirty="0">
              <a:solidFill>
                <a:srgbClr val="00B05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334000" y="1981200"/>
            <a:ext cx="381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  <a:endParaRPr lang="ar-SA" sz="4800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1371600" y="3200400"/>
            <a:ext cx="3048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  <a:endParaRPr lang="ar-SA" sz="4800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981200" y="4953000"/>
            <a:ext cx="6019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يريح البدن – يجدد النشاط والطاقة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181600" y="5943600"/>
            <a:ext cx="2590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الأمانة وحفظ السر</a:t>
            </a:r>
            <a:endParaRPr lang="ar-SA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800" b="1" dirty="0" smtClean="0"/>
              <a:t>الأسئلة العامة</a:t>
            </a:r>
            <a:endParaRPr lang="ar-SA" sz="4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28600" y="838200"/>
            <a:ext cx="8458200" cy="5635752"/>
          </a:xfrm>
        </p:spPr>
        <p:txBody>
          <a:bodyPr>
            <a:noAutofit/>
          </a:bodyPr>
          <a:lstStyle/>
          <a:p>
            <a:r>
              <a:rPr lang="ar-SA" sz="3200" b="1" dirty="0" smtClean="0"/>
              <a:t>س1: </a:t>
            </a:r>
            <a:r>
              <a:rPr lang="ar-SA" sz="3200" b="1" dirty="0" smtClean="0">
                <a:solidFill>
                  <a:schemeClr val="accent3"/>
                </a:solidFill>
              </a:rPr>
              <a:t>اختر </a:t>
            </a:r>
            <a:r>
              <a:rPr lang="ar-SA" sz="3200" b="1" dirty="0" smtClean="0">
                <a:solidFill>
                  <a:schemeClr val="accent3"/>
                </a:solidFill>
              </a:rPr>
              <a:t>الإجابة الصحيحة فيما يلي:</a:t>
            </a:r>
          </a:p>
          <a:p>
            <a:pPr>
              <a:buNone/>
            </a:pPr>
            <a:r>
              <a:rPr lang="ar-SA" sz="3200" b="1" dirty="0" smtClean="0"/>
              <a:t>• </a:t>
            </a:r>
            <a:r>
              <a:rPr lang="ar-SA" sz="3200" b="1" dirty="0" smtClean="0">
                <a:solidFill>
                  <a:srgbClr val="00B050"/>
                </a:solidFill>
              </a:rPr>
              <a:t>أنت محافظ على </a:t>
            </a:r>
            <a:r>
              <a:rPr lang="ar-SA" sz="3200" b="1" dirty="0" smtClean="0">
                <a:solidFill>
                  <a:srgbClr val="00B050"/>
                </a:solidFill>
              </a:rPr>
              <a:t>إتباع </a:t>
            </a:r>
            <a:r>
              <a:rPr lang="ar-SA" sz="3200" b="1" dirty="0" smtClean="0">
                <a:solidFill>
                  <a:srgbClr val="00B050"/>
                </a:solidFill>
              </a:rPr>
              <a:t>سنن النبي </a:t>
            </a:r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>
                <a:solidFill>
                  <a:srgbClr val="00B050"/>
                </a:solidFill>
              </a:rPr>
              <a:t> </a:t>
            </a:r>
            <a:r>
              <a:rPr lang="ar-SA" sz="3200" b="1" dirty="0" smtClean="0">
                <a:solidFill>
                  <a:srgbClr val="00B050"/>
                </a:solidFill>
              </a:rPr>
              <a:t>فتفعلُ ما يلي:</a:t>
            </a:r>
          </a:p>
          <a:p>
            <a:pPr>
              <a:buNone/>
            </a:pPr>
            <a:r>
              <a:rPr lang="ar-SA" sz="3200" b="1" dirty="0" smtClean="0"/>
              <a:t>1-</a:t>
            </a:r>
            <a:r>
              <a:rPr lang="ar-SA" sz="3200" b="1" dirty="0" smtClean="0">
                <a:solidFill>
                  <a:srgbClr val="0070C0"/>
                </a:solidFill>
              </a:rPr>
              <a:t> </a:t>
            </a:r>
            <a:r>
              <a:rPr lang="ar-SA" sz="3200" b="1" dirty="0" smtClean="0">
                <a:solidFill>
                  <a:srgbClr val="0070C0"/>
                </a:solidFill>
              </a:rPr>
              <a:t>تنام في:</a:t>
            </a:r>
          </a:p>
          <a:p>
            <a:pPr>
              <a:buNone/>
            </a:pPr>
            <a:r>
              <a:rPr lang="ar-SA" sz="3200" b="1" dirty="0" smtClean="0"/>
              <a:t>أ- </a:t>
            </a:r>
            <a:r>
              <a:rPr lang="ar-SA" sz="3200" b="1" dirty="0" smtClean="0"/>
              <a:t>آخر الليل </a:t>
            </a:r>
            <a:r>
              <a:rPr lang="ar-SA" sz="3200" b="1" dirty="0" smtClean="0"/>
              <a:t>(   </a:t>
            </a:r>
            <a:r>
              <a:rPr lang="ar-SA" sz="3200" b="1" dirty="0" smtClean="0"/>
              <a:t>). ب- </a:t>
            </a:r>
            <a:r>
              <a:rPr lang="ar-SA" sz="3200" b="1" dirty="0" smtClean="0"/>
              <a:t>ب</a:t>
            </a:r>
            <a:r>
              <a:rPr lang="ar-SA" sz="3200" b="1" dirty="0" smtClean="0"/>
              <a:t>عد صلاة الفجر </a:t>
            </a:r>
            <a:r>
              <a:rPr lang="ar-SA" sz="3200" b="1" dirty="0" smtClean="0"/>
              <a:t>(   </a:t>
            </a:r>
            <a:r>
              <a:rPr lang="ar-SA" sz="3200" b="1" dirty="0" smtClean="0"/>
              <a:t>). ج - أول الليل ( </a:t>
            </a:r>
            <a:r>
              <a:rPr lang="ar-SA" sz="3200" b="1" dirty="0" smtClean="0"/>
              <a:t>  ).</a:t>
            </a:r>
            <a:endParaRPr lang="ar-SA" sz="3200" b="1" dirty="0" smtClean="0"/>
          </a:p>
          <a:p>
            <a:pPr>
              <a:buNone/>
            </a:pPr>
            <a:r>
              <a:rPr lang="ar-SA" sz="3200" b="1" dirty="0" smtClean="0"/>
              <a:t>2- </a:t>
            </a:r>
            <a:r>
              <a:rPr lang="ar-SA" sz="3200" b="1" dirty="0" smtClean="0">
                <a:solidFill>
                  <a:srgbClr val="0070C0"/>
                </a:solidFill>
              </a:rPr>
              <a:t>تنام:</a:t>
            </a:r>
          </a:p>
          <a:p>
            <a:pPr>
              <a:buNone/>
            </a:pPr>
            <a:r>
              <a:rPr lang="ar-SA" sz="3200" b="1" dirty="0" smtClean="0"/>
              <a:t>أ </a:t>
            </a:r>
            <a:r>
              <a:rPr lang="ar-SA" sz="3200" b="1" dirty="0" smtClean="0"/>
              <a:t>- على جنبك الأيمن ( </a:t>
            </a:r>
            <a:r>
              <a:rPr lang="ar-SA" sz="3200" b="1" dirty="0" smtClean="0"/>
              <a:t>  ). </a:t>
            </a:r>
            <a:r>
              <a:rPr lang="ar-SA" sz="3200" b="1" dirty="0" smtClean="0"/>
              <a:t>ب- على جنبك الأيسر ( </a:t>
            </a:r>
            <a:r>
              <a:rPr lang="ar-SA" sz="3200" b="1" dirty="0" smtClean="0"/>
              <a:t>  ). </a:t>
            </a:r>
          </a:p>
          <a:p>
            <a:pPr>
              <a:buNone/>
            </a:pPr>
            <a:r>
              <a:rPr lang="ar-SA" sz="3200" b="1" dirty="0" smtClean="0"/>
              <a:t>ج </a:t>
            </a:r>
            <a:r>
              <a:rPr lang="ar-SA" sz="3200" b="1" dirty="0" smtClean="0"/>
              <a:t>- مستلقياً على بطنك ( </a:t>
            </a:r>
            <a:r>
              <a:rPr lang="ar-SA" sz="3200" b="1" dirty="0" smtClean="0"/>
              <a:t>  ).</a:t>
            </a:r>
            <a:endParaRPr lang="ar-SA" sz="3200" b="1" dirty="0" smtClean="0"/>
          </a:p>
          <a:p>
            <a:pPr>
              <a:buNone/>
            </a:pPr>
            <a:r>
              <a:rPr lang="ar-SA" sz="3200" b="1" dirty="0" smtClean="0"/>
              <a:t>3- </a:t>
            </a:r>
            <a:r>
              <a:rPr lang="ar-SA" sz="3200" b="1" dirty="0" smtClean="0">
                <a:solidFill>
                  <a:srgbClr val="0070C0"/>
                </a:solidFill>
              </a:rPr>
              <a:t>تنام على:</a:t>
            </a:r>
          </a:p>
          <a:p>
            <a:pPr>
              <a:buNone/>
            </a:pPr>
            <a:r>
              <a:rPr lang="ar-SA" sz="3200" b="1" dirty="0" smtClean="0"/>
              <a:t>أ </a:t>
            </a:r>
            <a:r>
              <a:rPr lang="ar-SA" sz="3200" b="1" dirty="0" smtClean="0"/>
              <a:t>- ما تيسر لك من الفراش ( </a:t>
            </a:r>
            <a:r>
              <a:rPr lang="ar-SA" sz="3200" b="1" dirty="0" smtClean="0"/>
              <a:t>  ). </a:t>
            </a:r>
            <a:r>
              <a:rPr lang="ar-SA" sz="3200" b="1" dirty="0" smtClean="0"/>
              <a:t>ب- الأرض ( </a:t>
            </a:r>
            <a:r>
              <a:rPr lang="ar-SA" sz="3200" b="1" dirty="0" smtClean="0"/>
              <a:t>  ). </a:t>
            </a:r>
          </a:p>
          <a:p>
            <a:pPr>
              <a:buNone/>
            </a:pPr>
            <a:r>
              <a:rPr lang="ar-SA" sz="3200" b="1" dirty="0" smtClean="0"/>
              <a:t>ج- </a:t>
            </a:r>
            <a:r>
              <a:rPr lang="ar-SA" sz="3200" b="1" dirty="0" smtClean="0"/>
              <a:t>السرير ( ).</a:t>
            </a:r>
            <a:endParaRPr lang="ar-SA" sz="32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762000" y="2438400"/>
            <a:ext cx="381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  <a:endParaRPr lang="ar-SA" sz="4800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715000" y="3505200"/>
            <a:ext cx="2286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  <a:endParaRPr lang="ar-SA" sz="4800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4724400" y="5257800"/>
            <a:ext cx="381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  <a:endParaRPr lang="ar-SA" sz="4800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108</TotalTime>
  <Words>704</Words>
  <Application>Microsoft Office PowerPoint</Application>
  <PresentationFormat>عرض على الشاشة (3:4)‏</PresentationFormat>
  <Paragraphs>100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مشربية</vt:lpstr>
      <vt:lpstr>أذكار النوم (2)</vt:lpstr>
      <vt:lpstr>الشريحة 2</vt:lpstr>
      <vt:lpstr>الشريحة 3</vt:lpstr>
      <vt:lpstr>الشريحة 4</vt:lpstr>
      <vt:lpstr>أتعرف على حذيفة رضي الله عنه:</vt:lpstr>
      <vt:lpstr>فكر</vt:lpstr>
      <vt:lpstr>تعلمت أن:</vt:lpstr>
      <vt:lpstr>التقويم</vt:lpstr>
      <vt:lpstr>الأسئلة العامة</vt:lpstr>
      <vt:lpstr>الشريحة 10</vt:lpstr>
      <vt:lpstr>الشريحة 11</vt:lpstr>
      <vt:lpstr>الشريحة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أذكار النوم (2)</dc:title>
  <dc:creator>HP</dc:creator>
  <cp:lastModifiedBy>HP</cp:lastModifiedBy>
  <cp:revision>25</cp:revision>
  <dcterms:created xsi:type="dcterms:W3CDTF">2011-02-27T18:12:10Z</dcterms:created>
  <dcterms:modified xsi:type="dcterms:W3CDTF">2011-02-27T20:00:20Z</dcterms:modified>
</cp:coreProperties>
</file>