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964B13-0BC7-479B-ABEB-E21B610E2D7C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AB3ED3-DB17-4AB8-B905-7E977F02DC6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62200" y="213360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ar-SA" sz="7200" dirty="0" smtClean="0"/>
              <a:t>صفة نوم النبي</a:t>
            </a:r>
            <a:br>
              <a:rPr lang="ar-SA" sz="7200" dirty="0" smtClean="0"/>
            </a:br>
            <a:r>
              <a:rPr lang="ar-SA" sz="7200" dirty="0" smtClean="0"/>
              <a:t> صلى الله عليه وسلم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الثامن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sz="3600" b="1" dirty="0" smtClean="0">
                <a:solidFill>
                  <a:schemeClr val="accent3"/>
                </a:solidFill>
              </a:rPr>
              <a:t>ما لصفة التي توافق هدي النبي </a:t>
            </a:r>
            <a:r>
              <a:rPr lang="en-US" sz="36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>
                <a:solidFill>
                  <a:schemeClr val="accent3"/>
                </a:solidFill>
              </a:rPr>
              <a:t> في النوم؟</a:t>
            </a:r>
          </a:p>
          <a:p>
            <a:pPr>
              <a:buNone/>
            </a:pPr>
            <a:endParaRPr lang="ar-SA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"/>
            <a:ext cx="8305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مستطيل 5"/>
          <p:cNvSpPr/>
          <p:nvPr/>
        </p:nvSpPr>
        <p:spPr>
          <a:xfrm>
            <a:off x="7696200" y="457200"/>
            <a:ext cx="9906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/>
          </a:bodyPr>
          <a:lstStyle/>
          <a:p>
            <a:pPr algn="ctr"/>
            <a:r>
              <a:rPr lang="ar-SA" sz="4000" b="1" dirty="0" smtClean="0">
                <a:solidFill>
                  <a:schemeClr val="accent5">
                    <a:lumMod val="75000"/>
                  </a:schemeClr>
                </a:solidFill>
              </a:rPr>
              <a:t>أتعرف على صفة نوم النبي </a:t>
            </a:r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endParaRPr lang="ar-SA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"/>
          </p:nvPr>
        </p:nvSpPr>
        <p:spPr>
          <a:xfrm>
            <a:off x="2362200" y="914400"/>
            <a:ext cx="6096000" cy="5562600"/>
          </a:xfrm>
        </p:spPr>
        <p:txBody>
          <a:bodyPr>
            <a:normAutofit lnSpcReduction="10000"/>
          </a:bodyPr>
          <a:lstStyle/>
          <a:p>
            <a:r>
              <a:rPr lang="ar-SA" sz="2800" b="1" dirty="0" smtClean="0">
                <a:solidFill>
                  <a:schemeClr val="accent3"/>
                </a:solidFill>
              </a:rPr>
              <a:t>من أيِّ الليل كان ينام النبي </a:t>
            </a:r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>
                <a:solidFill>
                  <a:schemeClr val="accent3"/>
                </a:solidFill>
              </a:rPr>
              <a:t>؟</a:t>
            </a:r>
            <a:endParaRPr lang="ar-SA" sz="2800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sz="2800" b="1" dirty="0" smtClean="0"/>
              <a:t>كان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ينام أولَ الليل بعد العشاء، ثم يَسْتَيْقِظُ في منتصف الليل ليصلي </a:t>
            </a:r>
            <a:r>
              <a:rPr lang="ar-SA" sz="2800" b="1" dirty="0" smtClean="0"/>
              <a:t>صلاة الليل</a:t>
            </a:r>
            <a:r>
              <a:rPr lang="ar-SA" sz="2800" b="1" dirty="0" smtClean="0"/>
              <a:t>، ثم ينام ما تيسر له إلى قبيل الفجر.</a:t>
            </a:r>
          </a:p>
          <a:p>
            <a:r>
              <a:rPr lang="ar-SA" sz="2800" b="1" dirty="0" smtClean="0">
                <a:solidFill>
                  <a:schemeClr val="accent3"/>
                </a:solidFill>
              </a:rPr>
              <a:t>كيف كانت صفة نومه </a:t>
            </a:r>
            <a:r>
              <a:rPr lang="en-US" sz="28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>
                <a:solidFill>
                  <a:schemeClr val="accent3"/>
                </a:solidFill>
              </a:rPr>
              <a:t>؟</a:t>
            </a:r>
            <a:endParaRPr lang="ar-SA" sz="2800" b="1" dirty="0" smtClean="0">
              <a:solidFill>
                <a:schemeClr val="accent3"/>
              </a:solidFill>
            </a:endParaRPr>
          </a:p>
          <a:p>
            <a:r>
              <a:rPr lang="ar-SA" sz="2800" b="1" dirty="0" smtClean="0"/>
              <a:t>إذا أراد النوم توضأ وضوءه للصلاة، ثم أخذ </a:t>
            </a:r>
            <a:r>
              <a:rPr lang="ar-SA" sz="2800" b="1" dirty="0" smtClean="0"/>
              <a:t>يذكر الله </a:t>
            </a:r>
            <a:r>
              <a:rPr lang="ar-SA" sz="2800" b="1" dirty="0" smtClean="0"/>
              <a:t>إلى أن ينام.</a:t>
            </a:r>
          </a:p>
          <a:p>
            <a:r>
              <a:rPr lang="ar-SA" sz="2800" b="1" dirty="0" smtClean="0"/>
              <a:t>كان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ينام على جانبه الأيمن ويَضَعُ كَفَّهُ اليمنى </a:t>
            </a:r>
            <a:r>
              <a:rPr lang="ar-SA" sz="2800" b="1" dirty="0" smtClean="0"/>
              <a:t>تحت خَدِّه </a:t>
            </a:r>
            <a:r>
              <a:rPr lang="ar-SA" sz="2800" b="1" dirty="0" smtClean="0"/>
              <a:t>الأيمن.</a:t>
            </a:r>
          </a:p>
          <a:p>
            <a:r>
              <a:rPr lang="ar-SA" sz="2800" b="1" dirty="0" smtClean="0"/>
              <a:t>وإذا كان في سفر وأراد أن ينام قبل الفجر نَصَبَ ذِرَاعَهُ </a:t>
            </a:r>
            <a:r>
              <a:rPr lang="ar-SA" sz="2800" b="1" dirty="0" smtClean="0"/>
              <a:t>ووضع رأسه </a:t>
            </a:r>
            <a:r>
              <a:rPr lang="ar-SA" sz="2800" b="1" dirty="0" smtClean="0"/>
              <a:t>على كَفِّه، وذلك خشية </a:t>
            </a:r>
            <a:r>
              <a:rPr lang="ar-SA" sz="2800" b="1" dirty="0" smtClean="0"/>
              <a:t>أن   </a:t>
            </a:r>
            <a:r>
              <a:rPr lang="ar-SA" sz="2800" b="1" dirty="0" smtClean="0"/>
              <a:t>يَغْلِبَهُ النوم فيؤخر صلاة الفجر.</a:t>
            </a:r>
            <a:endParaRPr lang="ar-SA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800600"/>
            <a:ext cx="2286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124200"/>
            <a:ext cx="236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/>
              <a:t>وكان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 </a:t>
            </a:r>
            <a:r>
              <a:rPr lang="ar-SA" sz="3200" b="1" dirty="0" smtClean="0"/>
              <a:t>ينهى عن النوم على البطن، أما الاستلقاءُ على الظَّهْرِ فجائز، </a:t>
            </a:r>
            <a:r>
              <a:rPr lang="ar-SA" sz="3200" b="1" dirty="0" smtClean="0">
                <a:solidFill>
                  <a:srgbClr val="0070C0"/>
                </a:solidFill>
              </a:rPr>
              <a:t>قال عَبَّاد بن </a:t>
            </a:r>
            <a:r>
              <a:rPr lang="ar-SA" sz="3200" b="1" dirty="0" smtClean="0">
                <a:solidFill>
                  <a:srgbClr val="0070C0"/>
                </a:solidFill>
              </a:rPr>
              <a:t>تميم عن </a:t>
            </a:r>
            <a:r>
              <a:rPr lang="ar-SA" sz="3200" b="1" dirty="0" smtClean="0">
                <a:solidFill>
                  <a:srgbClr val="0070C0"/>
                </a:solidFill>
              </a:rPr>
              <a:t>عمه</a:t>
            </a:r>
            <a:r>
              <a:rPr lang="ar-SA" sz="3200" b="1" dirty="0" smtClean="0">
                <a:solidFill>
                  <a:srgbClr val="0070C0"/>
                </a:solidFill>
              </a:rPr>
              <a:t> </a:t>
            </a:r>
            <a:r>
              <a:rPr lang="ar-SA" sz="3200" b="1" dirty="0" smtClean="0">
                <a:solidFill>
                  <a:srgbClr val="0070C0"/>
                </a:solidFill>
              </a:rPr>
              <a:t>رضي الله عنه: </a:t>
            </a:r>
            <a:r>
              <a:rPr lang="ar-SA" sz="3200" b="1" dirty="0" smtClean="0"/>
              <a:t>«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رأيت </a:t>
            </a:r>
            <a:r>
              <a:rPr lang="ar-SA" sz="3200" b="1" dirty="0" smtClean="0">
                <a:solidFill>
                  <a:srgbClr val="00B050"/>
                </a:solidFill>
              </a:rPr>
              <a:t>رسول الله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B050"/>
                </a:solidFill>
              </a:rPr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مُسْتَلقِياً في المسجد واضعاً </a:t>
            </a:r>
            <a:r>
              <a:rPr lang="ar-SA" sz="3200" b="1" dirty="0" smtClean="0">
                <a:solidFill>
                  <a:srgbClr val="00B050"/>
                </a:solidFill>
              </a:rPr>
              <a:t>إحدى رِجْلَيه </a:t>
            </a:r>
            <a:r>
              <a:rPr lang="ar-SA" sz="3200" b="1" dirty="0" smtClean="0">
                <a:solidFill>
                  <a:srgbClr val="00B050"/>
                </a:solidFill>
              </a:rPr>
              <a:t>على الأُخرى </a:t>
            </a:r>
            <a:r>
              <a:rPr lang="ar-SA" sz="3200" b="1" dirty="0" smtClean="0"/>
              <a:t>»</a:t>
            </a:r>
            <a:r>
              <a:rPr lang="ar-SA" sz="3200" b="1" dirty="0" smtClean="0"/>
              <a:t>.</a:t>
            </a:r>
            <a:endParaRPr lang="ar-SA" sz="3200" b="1" dirty="0" smtClean="0"/>
          </a:p>
          <a:p>
            <a:r>
              <a:rPr lang="ar-SA" sz="3200" b="1" dirty="0" smtClean="0"/>
              <a:t>ومن سنّته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/>
              <a:t>أنه كان يَنْفُضُ الفِراش قبل أن ينام.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58643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على أي شيء كان النبي 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chemeClr val="accent3"/>
                </a:solidFill>
              </a:rPr>
              <a:t> </a:t>
            </a:r>
            <a:r>
              <a:rPr lang="ar-SA" sz="3200" b="1" dirty="0" smtClean="0">
                <a:solidFill>
                  <a:schemeClr val="accent3"/>
                </a:solidFill>
              </a:rPr>
              <a:t>ينام؟</a:t>
            </a:r>
          </a:p>
          <a:p>
            <a:r>
              <a:rPr lang="ar-SA" sz="3200" b="1" dirty="0" smtClean="0"/>
              <a:t>كان النبي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/>
              <a:t>ينام على الفِراش تارةً، وعلى الحصيرِ تارةً، وعلى الأرضِ </a:t>
            </a:r>
            <a:r>
              <a:rPr lang="ar-SA" sz="3200" b="1" dirty="0" smtClean="0"/>
              <a:t>تارةً، وعلى </a:t>
            </a:r>
            <a:r>
              <a:rPr lang="ar-SA" sz="3200" b="1" dirty="0" smtClean="0"/>
              <a:t>السرير تارة</a:t>
            </a:r>
            <a:r>
              <a:rPr lang="ar-SA" sz="3200" b="1" dirty="0" smtClean="0">
                <a:solidFill>
                  <a:srgbClr val="0070C0"/>
                </a:solidFill>
              </a:rPr>
              <a:t>، يُخْبِرُ عمر بن الخطاب </a:t>
            </a:r>
            <a:r>
              <a:rPr lang="ar-SA" sz="3200" b="1" dirty="0" smtClean="0">
                <a:solidFill>
                  <a:srgbClr val="0070C0"/>
                </a:solidFill>
              </a:rPr>
              <a:t>رضي الله عنه أنه </a:t>
            </a:r>
            <a:r>
              <a:rPr lang="ar-SA" sz="3200" b="1" dirty="0" smtClean="0">
                <a:solidFill>
                  <a:srgbClr val="0070C0"/>
                </a:solidFill>
              </a:rPr>
              <a:t>دخل على النبي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70C0"/>
                </a:solidFill>
              </a:rPr>
              <a:t> </a:t>
            </a:r>
            <a:r>
              <a:rPr lang="ar-SA" sz="3200" b="1" dirty="0" smtClean="0">
                <a:solidFill>
                  <a:srgbClr val="0070C0"/>
                </a:solidFill>
              </a:rPr>
              <a:t>فَكَلَّمَهُ </a:t>
            </a:r>
            <a:r>
              <a:rPr lang="ar-SA" sz="3200" b="1" dirty="0" smtClean="0">
                <a:solidFill>
                  <a:srgbClr val="0070C0"/>
                </a:solidFill>
              </a:rPr>
              <a:t>في حَاجةٍ</a:t>
            </a:r>
            <a:r>
              <a:rPr lang="ar-SA" sz="3200" b="1" dirty="0" smtClean="0">
                <a:solidFill>
                  <a:srgbClr val="0070C0"/>
                </a:solidFill>
              </a:rPr>
              <a:t>، وكان النبي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70C0"/>
                </a:solidFill>
              </a:rPr>
              <a:t> </a:t>
            </a:r>
            <a:r>
              <a:rPr lang="ar-SA" sz="3200" b="1" dirty="0" smtClean="0">
                <a:solidFill>
                  <a:srgbClr val="0070C0"/>
                </a:solidFill>
              </a:rPr>
              <a:t>مستلقياً على جنبه فوق حصير ليس بينه وبين جنبه شيء </a:t>
            </a:r>
            <a:r>
              <a:rPr lang="ar-SA" sz="3200" b="1" dirty="0" smtClean="0">
                <a:solidFill>
                  <a:srgbClr val="0070C0"/>
                </a:solidFill>
              </a:rPr>
              <a:t>يقيه من </a:t>
            </a:r>
            <a:r>
              <a:rPr lang="ar-SA" sz="3200" b="1" dirty="0" smtClean="0">
                <a:solidFill>
                  <a:srgbClr val="0070C0"/>
                </a:solidFill>
              </a:rPr>
              <a:t>الحصير، وتحت رَأْسِه وِسَادةٌ من جِلْدٍ حَشْوُهَا لِيْف، قال: فرأيت أَثَرَ الحصير </a:t>
            </a:r>
            <a:r>
              <a:rPr lang="ar-SA" sz="3200" b="1" dirty="0" smtClean="0">
                <a:solidFill>
                  <a:srgbClr val="0070C0"/>
                </a:solidFill>
              </a:rPr>
              <a:t>في جَنْبِه</a:t>
            </a:r>
            <a:r>
              <a:rPr lang="ar-SA" sz="3200" b="1" dirty="0" smtClean="0">
                <a:solidFill>
                  <a:srgbClr val="0070C0"/>
                </a:solidFill>
              </a:rPr>
              <a:t>، فَبَكَيْتُ، فقال: ما يُبْكِيْكَ؟ فقلت: يا رسول الله إنَّ كِسْرَى وَقَيْصَر فِيما هُما </a:t>
            </a:r>
            <a:r>
              <a:rPr lang="ar-SA" sz="3200" b="1" dirty="0" smtClean="0">
                <a:solidFill>
                  <a:srgbClr val="0070C0"/>
                </a:solidFill>
              </a:rPr>
              <a:t>فِيه من </a:t>
            </a:r>
            <a:r>
              <a:rPr lang="ar-SA" sz="3200" b="1" dirty="0" smtClean="0">
                <a:solidFill>
                  <a:srgbClr val="0070C0"/>
                </a:solidFill>
              </a:rPr>
              <a:t>التَّنَعُّمْ، وَأَنتَ رسول الله، فقال: </a:t>
            </a:r>
            <a:r>
              <a:rPr lang="ar-SA" sz="3200" b="1" dirty="0" smtClean="0"/>
              <a:t>«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أما </a:t>
            </a:r>
            <a:r>
              <a:rPr lang="ar-SA" sz="3200" b="1" dirty="0" smtClean="0">
                <a:solidFill>
                  <a:srgbClr val="00B050"/>
                </a:solidFill>
              </a:rPr>
              <a:t>تَرْضى أن تَكونَ لَهُم الدُّنيا، وَلَنا الآخِرة</a:t>
            </a:r>
            <a:r>
              <a:rPr lang="ar-SA" sz="3200" b="1" dirty="0" smtClean="0"/>
              <a:t> »</a:t>
            </a:r>
            <a:r>
              <a:rPr lang="ar-SA" sz="3200" b="1" dirty="0" smtClean="0"/>
              <a:t>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7200" b="1" dirty="0" smtClean="0"/>
              <a:t>فكر</a:t>
            </a:r>
            <a:endParaRPr lang="ar-SA" sz="7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chemeClr val="accent3"/>
                </a:solidFill>
              </a:rPr>
              <a:t>علام يدل : نصب النبي </a:t>
            </a:r>
            <a:r>
              <a:rPr lang="en-US" sz="36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ذراعه، ووضع رأسه على كفه، إذا أراد أن ينام في السفر قبل الفجر؟</a:t>
            </a:r>
          </a:p>
          <a:p>
            <a:pPr>
              <a:buNone/>
            </a:pPr>
            <a:endParaRPr lang="ar-SA" sz="32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raditional Arabic" pitchFamily="2" charset="-78"/>
              <a:sym typeface="AGA Arabesque" pitchFamily="2" charset="2"/>
            </a:endParaRPr>
          </a:p>
          <a:p>
            <a:pPr>
              <a:buNone/>
            </a:pPr>
            <a:r>
              <a:rPr lang="ar-SA" b="1" dirty="0" smtClean="0">
                <a:solidFill>
                  <a:srgbClr val="000000"/>
                </a:solidFill>
                <a:latin typeface="Times New Roman" pitchFamily="18" charset="0"/>
                <a:cs typeface="Traditional Arabic" pitchFamily="2" charset="-78"/>
                <a:sym typeface="AGA Arabesque" pitchFamily="2" charset="2"/>
              </a:rPr>
              <a:t>.....................................................................................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85800" y="3124200"/>
            <a:ext cx="6934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خشية أن يغلبه النوم فيؤخر صلاة الفجر.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b="1" dirty="0" smtClean="0"/>
              <a:t>تعلمت أن:</a:t>
            </a:r>
            <a:endParaRPr lang="ar-SA" sz="66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1524000" y="1524000"/>
            <a:ext cx="55626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كان النبي صلى الله عليه وسلم: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5" name="مخطط انسيابي: شريط مثقب 4"/>
          <p:cNvSpPr/>
          <p:nvPr/>
        </p:nvSpPr>
        <p:spPr>
          <a:xfrm>
            <a:off x="4267200" y="3124200"/>
            <a:ext cx="2286000" cy="13716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ينام على طهارة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6" name="مخطط انسيابي: شريط مثقب 5"/>
          <p:cNvSpPr/>
          <p:nvPr/>
        </p:nvSpPr>
        <p:spPr>
          <a:xfrm>
            <a:off x="6553200" y="4572000"/>
            <a:ext cx="2133600" cy="16002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ينام أول الليل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7" name="مخطط انسيابي: شريط مثقب 6"/>
          <p:cNvSpPr/>
          <p:nvPr/>
        </p:nvSpPr>
        <p:spPr>
          <a:xfrm>
            <a:off x="1752600" y="4495800"/>
            <a:ext cx="2286000" cy="15240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ينام على جنبه الأيمن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8" name="مخطط انسيابي: شريط مثقب 7"/>
          <p:cNvSpPr/>
          <p:nvPr/>
        </p:nvSpPr>
        <p:spPr>
          <a:xfrm>
            <a:off x="381000" y="2667000"/>
            <a:ext cx="2133600" cy="15240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يفترش ما تيسر له</a:t>
            </a:r>
            <a:endParaRPr lang="ar-SA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05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مربع نص 4"/>
          <p:cNvSpPr txBox="1"/>
          <p:nvPr/>
        </p:nvSpPr>
        <p:spPr>
          <a:xfrm>
            <a:off x="4953000" y="2895600"/>
            <a:ext cx="11430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4800600"/>
            <a:ext cx="1981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248400" y="4191000"/>
            <a:ext cx="1066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762000" y="5486400"/>
            <a:ext cx="73914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تارة على الفراش - تارة على الحصير.</a:t>
            </a:r>
          </a:p>
          <a:p>
            <a:r>
              <a:rPr lang="ar-SA" sz="2800" b="1" dirty="0" smtClean="0">
                <a:solidFill>
                  <a:srgbClr val="0070C0"/>
                </a:solidFill>
              </a:rPr>
              <a:t>تارة على الأرض - تارة على السرير.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</TotalTime>
  <Words>353</Words>
  <Application>Microsoft Office PowerPoint</Application>
  <PresentationFormat>عرض على الشاشة (3:4)‏</PresentationFormat>
  <Paragraphs>38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مشربية</vt:lpstr>
      <vt:lpstr>صفة نوم النبي  صلى الله عليه وسلم</vt:lpstr>
      <vt:lpstr>الشريحة 2</vt:lpstr>
      <vt:lpstr>أتعرف على صفة نوم النبي </vt:lpstr>
      <vt:lpstr>الشريحة 4</vt:lpstr>
      <vt:lpstr>الشريحة 5</vt:lpstr>
      <vt:lpstr>فكر</vt:lpstr>
      <vt:lpstr>تعلمت أن: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صفة نوم النبي  صلى الله عليه وسلم</dc:title>
  <dc:creator>HP</dc:creator>
  <cp:lastModifiedBy>HP</cp:lastModifiedBy>
  <cp:revision>14</cp:revision>
  <dcterms:created xsi:type="dcterms:W3CDTF">2011-02-27T16:15:25Z</dcterms:created>
  <dcterms:modified xsi:type="dcterms:W3CDTF">2011-02-27T16:59:09Z</dcterms:modified>
</cp:coreProperties>
</file>