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23A844C-231D-4A72-8201-4F4BA24453C6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F122502-4C30-4948-A879-0C1C038CA8F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7CC3A8-934E-4ABB-BAFD-71B3BA55D1A5}" type="datetimeFigureOut">
              <a:rPr lang="ar-SA" smtClean="0"/>
              <a:pPr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A5D6BB-EE8E-4DDB-B86D-6073268CFE4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362200" y="243840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ar-SA" sz="7200" dirty="0" smtClean="0"/>
              <a:t>فضل الحمد بعد الطعام والشراب</a:t>
            </a:r>
            <a:endParaRPr lang="ar-SA" sz="7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السابع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7467600" cy="4111752"/>
          </a:xfrm>
        </p:spPr>
        <p:txBody>
          <a:bodyPr/>
          <a:lstStyle/>
          <a:p>
            <a:r>
              <a:rPr lang="ar-SA" sz="3600" b="1" dirty="0" smtClean="0"/>
              <a:t>من الذي تَفَضَّلَ علينا بهذه النّعم؟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</a:t>
            </a:r>
          </a:p>
          <a:p>
            <a:r>
              <a:rPr lang="ar-SA" sz="3600" b="1" dirty="0" smtClean="0"/>
              <a:t>كيف نُحَافِظُ على هَذه النِّعم؟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</a:t>
            </a:r>
          </a:p>
          <a:p>
            <a:r>
              <a:rPr lang="ar-SA" sz="3600" b="1" dirty="0" smtClean="0"/>
              <a:t>ما جَزَاء من شَكَر الله على نِعَمِه؟</a:t>
            </a:r>
            <a:endParaRPr lang="en-US" sz="3600" b="1" dirty="0" smtClean="0"/>
          </a:p>
          <a:p>
            <a:pPr algn="ctr">
              <a:buNone/>
            </a:pPr>
            <a:r>
              <a:rPr lang="ar-SA" b="1" dirty="0" smtClean="0"/>
              <a:t> </a:t>
            </a:r>
            <a:r>
              <a:rPr lang="ar-SA" sz="4000" b="1" dirty="0" smtClean="0">
                <a:solidFill>
                  <a:schemeClr val="accent3"/>
                </a:solidFill>
              </a:rPr>
              <a:t>أقرأُ الحديث لأتعرف على ذلك.</a:t>
            </a:r>
            <a:endParaRPr lang="en-US" b="1" dirty="0" smtClean="0">
              <a:solidFill>
                <a:schemeClr val="accent3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72000" y="2895600"/>
            <a:ext cx="3048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الله.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410200" y="3962400"/>
            <a:ext cx="2057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بشكرها.</a:t>
            </a:r>
            <a:endParaRPr lang="ar-SA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"/>
            <a:ext cx="5715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685800"/>
            <a:ext cx="7620000" cy="578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/>
              <a:t>عن أنس بن مالك رضي الله عنه قال: قال رسول الله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: </a:t>
            </a:r>
          </a:p>
          <a:p>
            <a:pPr>
              <a:buNone/>
            </a:pPr>
            <a:r>
              <a:rPr lang="ar-SA" sz="3200" b="1" dirty="0" smtClean="0"/>
              <a:t>« </a:t>
            </a:r>
            <a:r>
              <a:rPr lang="ar-SA" sz="3200" b="1" dirty="0" smtClean="0">
                <a:solidFill>
                  <a:srgbClr val="00B050"/>
                </a:solidFill>
              </a:rPr>
              <a:t>إن الله لَيَرضَى عن العبد أن يَأْكُلَ الأَكْلَةَ فَيَحْمَدَهُ عليها، أو يَشْرَبَ الشَّرْبَةَ فَيَحْمَدَهُ عليها </a:t>
            </a:r>
            <a:r>
              <a:rPr lang="ar-SA" sz="3200" b="1" dirty="0" smtClean="0"/>
              <a:t>»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chemeClr val="accent6"/>
                </a:solidFill>
              </a:rPr>
              <a:t>أتعرف على معاني الحديث:</a:t>
            </a:r>
          </a:p>
          <a:p>
            <a:r>
              <a:rPr lang="ar-SA" sz="3200" b="1" dirty="0" smtClean="0">
                <a:solidFill>
                  <a:schemeClr val="accent3"/>
                </a:solidFill>
              </a:rPr>
              <a:t>إن الله ليرضى عن العبد:</a:t>
            </a:r>
          </a:p>
          <a:p>
            <a:pPr>
              <a:buNone/>
            </a:pPr>
            <a:r>
              <a:rPr lang="ar-SA" sz="3200" b="1" dirty="0" smtClean="0">
                <a:solidFill>
                  <a:schemeClr val="accent3"/>
                </a:solidFill>
              </a:rPr>
              <a:t> </a:t>
            </a:r>
          </a:p>
          <a:p>
            <a:pPr>
              <a:buNone/>
            </a:pPr>
            <a:endParaRPr lang="ar-SA" sz="3200" b="1" dirty="0" smtClean="0"/>
          </a:p>
          <a:p>
            <a:r>
              <a:rPr lang="ar-SA" sz="3200" b="1" dirty="0" smtClean="0">
                <a:solidFill>
                  <a:schemeClr val="accent3"/>
                </a:solidFill>
              </a:rPr>
              <a:t>يأكل الأكلة:</a:t>
            </a:r>
            <a:endParaRPr lang="ar-SA" sz="3200" b="1" dirty="0" smtClean="0"/>
          </a:p>
          <a:p>
            <a:r>
              <a:rPr lang="ar-SA" sz="3200" b="1" dirty="0" smtClean="0">
                <a:solidFill>
                  <a:schemeClr val="accent3"/>
                </a:solidFill>
              </a:rPr>
              <a:t>فيحمده عليها:</a:t>
            </a:r>
            <a:endParaRPr lang="ar-SA" sz="3200" b="1" dirty="0" smtClean="0"/>
          </a:p>
          <a:p>
            <a:r>
              <a:rPr lang="ar-SA" sz="3200" b="1" dirty="0" smtClean="0">
                <a:solidFill>
                  <a:schemeClr val="accent3"/>
                </a:solidFill>
              </a:rPr>
              <a:t>ويشرب الشربة:</a:t>
            </a:r>
            <a:endParaRPr lang="ar-SA" sz="32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09600" y="3505200"/>
            <a:ext cx="71628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أي يحصل العبد على رضا الله تعالى، وهو من أعلى الدرجات، قال تعالى</a:t>
            </a:r>
            <a:r>
              <a:rPr lang="ar-SA" sz="3200" b="1" dirty="0" smtClean="0">
                <a:solidFill>
                  <a:srgbClr val="00B050"/>
                </a:solidFill>
              </a:rPr>
              <a:t>: </a:t>
            </a: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  <a:sym typeface="AGA Arabesque"/>
              </a:rPr>
              <a:t> </a:t>
            </a:r>
            <a:r>
              <a:rPr lang="ar-SA" sz="3200" b="1" dirty="0" smtClean="0">
                <a:solidFill>
                  <a:srgbClr val="00B050"/>
                </a:solidFill>
              </a:rPr>
              <a:t>وَرِضْوَانٌ مِنَ اللَّهِ أَكْبَرُ </a:t>
            </a:r>
            <a:r>
              <a:rPr lang="ar-SA" sz="3200" b="1" dirty="0" smtClean="0"/>
              <a:t> </a:t>
            </a:r>
            <a:r>
              <a:rPr lang="en-US" sz="3200" b="1" dirty="0" smtClean="0">
                <a:sym typeface="AGA Arabesque"/>
              </a:rPr>
              <a:t></a:t>
            </a:r>
            <a:r>
              <a:rPr lang="ar-SA" sz="3200" b="1" dirty="0" smtClean="0">
                <a:sym typeface="AGA Arabesque"/>
              </a:rPr>
              <a:t>.</a:t>
            </a:r>
            <a:endParaRPr lang="ar-SA" sz="32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066800" y="4648200"/>
            <a:ext cx="4724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الأكلة: الوجبة كالفطور أو الغداء.</a:t>
            </a:r>
            <a:endParaRPr lang="ar-SA" sz="32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295400" y="5181600"/>
            <a:ext cx="4191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أي يقول بعدها: « الحمد لله ».</a:t>
            </a:r>
            <a:endParaRPr lang="ar-SA" sz="32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0" y="5867400"/>
            <a:ext cx="5257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/>
              <a:t>الشربة: المرة الواحدة من الشرب.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3"/>
                </a:solidFill>
              </a:rPr>
              <a:t>هل يكفي أن أقول: « الحمد لله » فقط؟</a:t>
            </a:r>
          </a:p>
          <a:p>
            <a:r>
              <a:rPr lang="ar-SA" sz="3600" b="1" dirty="0" smtClean="0"/>
              <a:t>إذا قال العبد: الحمد لله، فهذا يكفي.</a:t>
            </a:r>
          </a:p>
          <a:p>
            <a:r>
              <a:rPr lang="ar-SA" sz="3600" b="1" dirty="0" smtClean="0"/>
              <a:t>لكن هناك عبارات أخرى للحمد علّمنا إيّاها الرسول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 يستحب أن نقولها،مثل: « </a:t>
            </a:r>
            <a:r>
              <a:rPr lang="ar-SA" sz="3600" b="1" dirty="0" smtClean="0">
                <a:solidFill>
                  <a:srgbClr val="00B050"/>
                </a:solidFill>
              </a:rPr>
              <a:t>الحمد لله كثيراً، طَيباً مُباركاً فيه، غير مَكْفِيًّ، ولا مُوَدَّعٍ، ولا مُسْتَغْنَىً عنه رَبَّنَا </a:t>
            </a:r>
            <a:r>
              <a:rPr lang="ar-SA" sz="3600" b="1" dirty="0" smtClean="0"/>
              <a:t>» .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أتعرف على أنس رضي الله عنه: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B050"/>
                </a:solidFill>
              </a:rPr>
              <a:t>اسمه: </a:t>
            </a:r>
            <a:r>
              <a:rPr lang="ar-SA" sz="3600" b="1" dirty="0" smtClean="0"/>
              <a:t>أنس بن</a:t>
            </a:r>
            <a:r>
              <a:rPr lang="ar-SA" sz="2800" dirty="0" smtClean="0"/>
              <a:t>...............................................</a:t>
            </a:r>
            <a:endParaRPr lang="ar-SA" sz="3600" dirty="0" smtClean="0"/>
          </a:p>
          <a:p>
            <a:r>
              <a:rPr lang="ar-SA" sz="3600" b="1" dirty="0" smtClean="0">
                <a:solidFill>
                  <a:srgbClr val="00B050"/>
                </a:solidFill>
              </a:rPr>
              <a:t>اقتدائه بالنبي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600" b="1" dirty="0" smtClean="0">
                <a:solidFill>
                  <a:srgbClr val="00B050"/>
                </a:solidFill>
              </a:rPr>
              <a:t>: </a:t>
            </a:r>
            <a:r>
              <a:rPr lang="ar-SA" sz="3600" b="1" dirty="0" smtClean="0"/>
              <a:t>من محبته للنبي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 كان يحرص على الاِقْتِدَاءِ به: قال أبو هريرة رضي الله عنه :« ما رأيت أحداً أَشبه صَلاةً برسول الله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 من أنس ».</a:t>
            </a:r>
          </a:p>
          <a:p>
            <a:r>
              <a:rPr lang="ar-SA" sz="3600" b="1" dirty="0" smtClean="0">
                <a:solidFill>
                  <a:srgbClr val="00B050"/>
                </a:solidFill>
              </a:rPr>
              <a:t>عبادته: </a:t>
            </a:r>
            <a:r>
              <a:rPr lang="ar-SA" sz="3600" b="1" dirty="0" smtClean="0"/>
              <a:t>كان يَهْتَمُّ بالصلاة، فقد كان أحسن النَّاسِ صلاةً في السَّفر والحَضر.</a:t>
            </a:r>
            <a:endParaRPr lang="ar-SA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09600" y="1447800"/>
            <a:ext cx="4419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مالك الأنصاري رضي الله عنه.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dirty="0" smtClean="0"/>
              <a:t>فكر</a:t>
            </a:r>
            <a:endParaRPr lang="ar-SA" sz="6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/>
          </a:bodyPr>
          <a:lstStyle/>
          <a:p>
            <a:r>
              <a:rPr lang="ar-SA" sz="3600" b="1" dirty="0" smtClean="0">
                <a:solidFill>
                  <a:schemeClr val="accent3"/>
                </a:solidFill>
              </a:rPr>
              <a:t>على أي شي يدل حمد المسلم ربه عز وجل بعد انتهائه من الطعام أو الشراب؟</a:t>
            </a:r>
          </a:p>
          <a:p>
            <a:pPr>
              <a:buNone/>
            </a:pPr>
            <a:r>
              <a:rPr lang="ar-SA" sz="3200" dirty="0" smtClean="0"/>
              <a:t>.......................................................................</a:t>
            </a:r>
          </a:p>
          <a:p>
            <a:pPr algn="ctr">
              <a:buNone/>
            </a:pPr>
            <a:r>
              <a:rPr lang="ar-SA" sz="5400" b="1" dirty="0" smtClean="0">
                <a:solidFill>
                  <a:schemeClr val="tx2"/>
                </a:solidFill>
              </a:rPr>
              <a:t>تعلمت أن:</a:t>
            </a:r>
          </a:p>
          <a:p>
            <a:pPr>
              <a:buFont typeface="Wingdings" pitchFamily="2" charset="2"/>
              <a:buChar char="v"/>
            </a:pPr>
            <a:r>
              <a:rPr lang="ar-SA" sz="3600" b="1" dirty="0" smtClean="0"/>
              <a:t>من قال ( </a:t>
            </a:r>
            <a:r>
              <a:rPr lang="ar-SA" sz="3600" b="1" dirty="0" smtClean="0">
                <a:solidFill>
                  <a:srgbClr val="00B050"/>
                </a:solidFill>
              </a:rPr>
              <a:t>الحمد الله</a:t>
            </a:r>
            <a:r>
              <a:rPr lang="ar-SA" sz="3600" b="1" dirty="0" smtClean="0"/>
              <a:t>)، بعد الطعام أو الشراب، فقد حصل له رضوان الله تعالى.</a:t>
            </a:r>
            <a:endParaRPr lang="ar-SA" sz="36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95400" y="2514600"/>
            <a:ext cx="6324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الاعتراف بنعم الله وشكرها.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9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4953000" y="3352800"/>
            <a:ext cx="6096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81200" y="4038600"/>
            <a:ext cx="6096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343400" y="4953000"/>
            <a:ext cx="3352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الأجر ورضوان الله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1447800" y="5715000"/>
            <a:ext cx="6400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توفر الأكل – يسر لنا تناوله بدون مساعدة- تنوع الأكل واختلاف مطاعمه. 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229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مربع نص 3"/>
          <p:cNvSpPr txBox="1"/>
          <p:nvPr/>
        </p:nvSpPr>
        <p:spPr>
          <a:xfrm>
            <a:off x="3733800" y="1219200"/>
            <a:ext cx="9144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219200" y="1828800"/>
            <a:ext cx="10668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886200" y="2438400"/>
            <a:ext cx="6096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2057400" y="3048000"/>
            <a:ext cx="8382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8" name="مربع نص 7"/>
          <p:cNvSpPr txBox="1"/>
          <p:nvPr/>
        </p:nvSpPr>
        <p:spPr>
          <a:xfrm>
            <a:off x="2971800" y="3962400"/>
            <a:ext cx="18288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9" name="مربع نص 8"/>
          <p:cNvSpPr txBox="1"/>
          <p:nvPr/>
        </p:nvSpPr>
        <p:spPr>
          <a:xfrm>
            <a:off x="914400" y="4572000"/>
            <a:ext cx="8382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4876800" y="5486400"/>
            <a:ext cx="1524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305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5334000" y="914400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533400" y="762000"/>
            <a:ext cx="74676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التسمية قبل الأكل – الأكل باليمين –الأكل مميلي المرء.</a:t>
            </a:r>
            <a:endParaRPr lang="ar-SA" sz="28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838200" y="1600200"/>
            <a:ext cx="7315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التسمية قبل الشرب- الشرب جالس- الشرب باليمين- يتنفس خارج الإناء- يحمد الله تعالى بعد فراغه.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838200" y="2590800"/>
            <a:ext cx="7315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أكل </a:t>
            </a:r>
            <a:r>
              <a:rPr lang="ar-SA" sz="2400" b="1" dirty="0" smtClean="0">
                <a:solidFill>
                  <a:srgbClr val="0070C0"/>
                </a:solidFill>
              </a:rPr>
              <a:t>رجل مَرَةَّ عند النبي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400" b="1" dirty="0" smtClean="0">
                <a:solidFill>
                  <a:srgbClr val="0070C0"/>
                </a:solidFill>
              </a:rPr>
              <a:t> بِشِمَالِه فقال: « كُلْ بيمينك »، قال: لا أستطيع، قال: « لا استطعت »، ما منعه إلا الكِبْر، قال فما رفعها إلى فِيْهِ.</a:t>
            </a:r>
            <a:endParaRPr lang="ar-SA" sz="2400" dirty="0"/>
          </a:p>
        </p:txBody>
      </p:sp>
      <p:sp>
        <p:nvSpPr>
          <p:cNvPr id="7" name="مربع نص 6"/>
          <p:cNvSpPr txBox="1"/>
          <p:nvPr/>
        </p:nvSpPr>
        <p:spPr>
          <a:xfrm>
            <a:off x="4419600" y="4038600"/>
            <a:ext cx="3505200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كيف كان النبي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4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</a:t>
            </a:r>
            <a:r>
              <a:rPr lang="ar-SA" sz="2400" b="1" dirty="0" smtClean="0">
                <a:solidFill>
                  <a:srgbClr val="0070C0"/>
                </a:solidFill>
              </a:rPr>
              <a:t>يأكل ويشرب.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آداب الطعام.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أضرار التنفس في الإناء.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فضل الحمد بعد الطعام والشراب.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معرفة بعض رواة الحديث.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066800" y="4648200"/>
            <a:ext cx="29718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التزام آداب الأكل والشرب.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ذكر فضائل رواة الحديث.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133</TotalTime>
  <Words>426</Words>
  <Application>Microsoft Office PowerPoint</Application>
  <PresentationFormat>عرض على الشاشة (3:4)‏</PresentationFormat>
  <Paragraphs>58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مشربية</vt:lpstr>
      <vt:lpstr>فضل الحمد بعد الطعام والشراب</vt:lpstr>
      <vt:lpstr>الشريحة 2</vt:lpstr>
      <vt:lpstr>الشريحة 3</vt:lpstr>
      <vt:lpstr>الشريحة 4</vt:lpstr>
      <vt:lpstr>أتعرف على أنس رضي الله عنه:</vt:lpstr>
      <vt:lpstr>فكر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31</cp:revision>
  <dcterms:created xsi:type="dcterms:W3CDTF">2011-02-23T01:41:09Z</dcterms:created>
  <dcterms:modified xsi:type="dcterms:W3CDTF">2011-02-27T16:12:50Z</dcterms:modified>
</cp:coreProperties>
</file>