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9" r:id="rId4"/>
    <p:sldId id="260" r:id="rId5"/>
    <p:sldId id="261" r:id="rId6"/>
    <p:sldId id="263"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E6D85FED-A79C-4C0A-9442-06AD044F787E}" type="datetimeFigureOut">
              <a:rPr lang="ar-SA" smtClean="0"/>
              <a:pPr/>
              <a:t>01/04/32</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28C22A5C-E67E-4BFD-85C6-3DE3290CF18C}"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6D85FED-A79C-4C0A-9442-06AD044F787E}" type="datetimeFigureOut">
              <a:rPr lang="ar-SA" smtClean="0"/>
              <a:pPr/>
              <a:t>01/04/32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8C22A5C-E67E-4BFD-85C6-3DE3290CF18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E6D85FED-A79C-4C0A-9442-06AD044F787E}" type="datetimeFigureOut">
              <a:rPr lang="ar-SA" smtClean="0"/>
              <a:pPr/>
              <a:t>01/04/32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8C22A5C-E67E-4BFD-85C6-3DE3290CF18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E6D85FED-A79C-4C0A-9442-06AD044F787E}" type="datetimeFigureOut">
              <a:rPr lang="ar-SA" smtClean="0"/>
              <a:pPr/>
              <a:t>01/04/32</a:t>
            </a:fld>
            <a:endParaRPr lang="ar-SA"/>
          </a:p>
        </p:txBody>
      </p:sp>
      <p:sp>
        <p:nvSpPr>
          <p:cNvPr id="9" name="عنصر نائب لرقم الشريحة 8"/>
          <p:cNvSpPr>
            <a:spLocks noGrp="1"/>
          </p:cNvSpPr>
          <p:nvPr>
            <p:ph type="sldNum" sz="quarter" idx="15"/>
          </p:nvPr>
        </p:nvSpPr>
        <p:spPr/>
        <p:txBody>
          <a:bodyPr rtlCol="0"/>
          <a:lstStyle/>
          <a:p>
            <a:fld id="{28C22A5C-E67E-4BFD-85C6-3DE3290CF18C}"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E6D85FED-A79C-4C0A-9442-06AD044F787E}" type="datetimeFigureOut">
              <a:rPr lang="ar-SA" smtClean="0"/>
              <a:pPr/>
              <a:t>01/04/32</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28C22A5C-E67E-4BFD-85C6-3DE3290CF18C}"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E6D85FED-A79C-4C0A-9442-06AD044F787E}" type="datetimeFigureOut">
              <a:rPr lang="ar-SA" smtClean="0"/>
              <a:pPr/>
              <a:t>01/04/32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8C22A5C-E67E-4BFD-85C6-3DE3290CF18C}"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E6D85FED-A79C-4C0A-9442-06AD044F787E}" type="datetimeFigureOut">
              <a:rPr lang="ar-SA" smtClean="0"/>
              <a:pPr/>
              <a:t>01/04/32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8C22A5C-E67E-4BFD-85C6-3DE3290CF18C}"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E6D85FED-A79C-4C0A-9442-06AD044F787E}" type="datetimeFigureOut">
              <a:rPr lang="ar-SA" smtClean="0"/>
              <a:pPr/>
              <a:t>01/04/32</a:t>
            </a:fld>
            <a:endParaRPr lang="ar-SA"/>
          </a:p>
        </p:txBody>
      </p:sp>
      <p:sp>
        <p:nvSpPr>
          <p:cNvPr id="7" name="عنصر نائب لرقم الشريحة 6"/>
          <p:cNvSpPr>
            <a:spLocks noGrp="1"/>
          </p:cNvSpPr>
          <p:nvPr>
            <p:ph type="sldNum" sz="quarter" idx="11"/>
          </p:nvPr>
        </p:nvSpPr>
        <p:spPr/>
        <p:txBody>
          <a:bodyPr rtlCol="0"/>
          <a:lstStyle/>
          <a:p>
            <a:fld id="{28C22A5C-E67E-4BFD-85C6-3DE3290CF18C}"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6D85FED-A79C-4C0A-9442-06AD044F787E}" type="datetimeFigureOut">
              <a:rPr lang="ar-SA" smtClean="0"/>
              <a:pPr/>
              <a:t>01/04/32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8C22A5C-E67E-4BFD-85C6-3DE3290CF18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E6D85FED-A79C-4C0A-9442-06AD044F787E}" type="datetimeFigureOut">
              <a:rPr lang="ar-SA" smtClean="0"/>
              <a:pPr/>
              <a:t>01/04/32</a:t>
            </a:fld>
            <a:endParaRPr lang="ar-SA"/>
          </a:p>
        </p:txBody>
      </p:sp>
      <p:sp>
        <p:nvSpPr>
          <p:cNvPr id="22" name="عنصر نائب لرقم الشريحة 21"/>
          <p:cNvSpPr>
            <a:spLocks noGrp="1"/>
          </p:cNvSpPr>
          <p:nvPr>
            <p:ph type="sldNum" sz="quarter" idx="15"/>
          </p:nvPr>
        </p:nvSpPr>
        <p:spPr/>
        <p:txBody>
          <a:bodyPr rtlCol="0"/>
          <a:lstStyle/>
          <a:p>
            <a:fld id="{28C22A5C-E67E-4BFD-85C6-3DE3290CF18C}"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E6D85FED-A79C-4C0A-9442-06AD044F787E}" type="datetimeFigureOut">
              <a:rPr lang="ar-SA" smtClean="0"/>
              <a:pPr/>
              <a:t>01/04/32</a:t>
            </a:fld>
            <a:endParaRPr lang="ar-SA"/>
          </a:p>
        </p:txBody>
      </p:sp>
      <p:sp>
        <p:nvSpPr>
          <p:cNvPr id="18" name="عنصر نائب لرقم الشريحة 17"/>
          <p:cNvSpPr>
            <a:spLocks noGrp="1"/>
          </p:cNvSpPr>
          <p:nvPr>
            <p:ph type="sldNum" sz="quarter" idx="11"/>
          </p:nvPr>
        </p:nvSpPr>
        <p:spPr/>
        <p:txBody>
          <a:bodyPr rtlCol="0"/>
          <a:lstStyle/>
          <a:p>
            <a:fld id="{28C22A5C-E67E-4BFD-85C6-3DE3290CF18C}"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6D85FED-A79C-4C0A-9442-06AD044F787E}" type="datetimeFigureOut">
              <a:rPr lang="ar-SA" smtClean="0"/>
              <a:pPr/>
              <a:t>01/04/32</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8C22A5C-E67E-4BFD-85C6-3DE3290CF18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81200" y="1905000"/>
            <a:ext cx="6705600" cy="2362200"/>
          </a:xfrm>
          <a:blipFill>
            <a:blip r:embed="rId2" cstate="print"/>
            <a:tile tx="0" ty="0" sx="100000" sy="100000" flip="none" algn="tl"/>
          </a:blipFill>
          <a:effectLst>
            <a:outerShdw blurRad="50800" dist="38100" dir="2700000" algn="tl" rotWithShape="0">
              <a:prstClr val="black">
                <a:alpha val="40000"/>
              </a:prstClr>
            </a:outerShdw>
          </a:effectLst>
          <a:scene3d>
            <a:camera prst="orthographicFront"/>
            <a:lightRig rig="threePt" dir="t"/>
          </a:scene3d>
          <a:sp3d>
            <a:bevelT/>
          </a:sp3d>
        </p:spPr>
        <p:txBody>
          <a:bodyPr>
            <a:noAutofit/>
          </a:bodyPr>
          <a:lstStyle/>
          <a:p>
            <a:pPr algn="ctr"/>
            <a:r>
              <a:rPr lang="ar-SA" sz="6600" cap="none" dirty="0" smtClean="0">
                <a:ln w="18000">
                  <a:solidFill>
                    <a:sysClr val="windowText" lastClr="000000"/>
                  </a:solidFill>
                  <a:prstDash val="solid"/>
                  <a:miter lim="800000"/>
                </a:ln>
                <a:solidFill>
                  <a:srgbClr val="00FF00"/>
                </a:solidFill>
                <a:effectLst>
                  <a:outerShdw blurRad="25500" dist="23000" dir="7020000" algn="tl">
                    <a:srgbClr val="000000">
                      <a:alpha val="50000"/>
                    </a:srgbClr>
                  </a:outerShdw>
                </a:effectLst>
              </a:rPr>
              <a:t>معاملة النبي </a:t>
            </a:r>
            <a:r>
              <a:rPr lang="ar-SA" sz="6600" cap="none" dirty="0" smtClean="0">
                <a:ln w="18000">
                  <a:solidFill>
                    <a:sysClr val="windowText" lastClr="000000"/>
                  </a:solidFill>
                  <a:prstDash val="solid"/>
                  <a:miter lim="800000"/>
                </a:ln>
                <a:solidFill>
                  <a:srgbClr val="00FF00"/>
                </a:solidFill>
                <a:effectLst>
                  <a:outerShdw blurRad="25500" dist="23000" dir="7020000" algn="tl">
                    <a:srgbClr val="000000">
                      <a:alpha val="50000"/>
                    </a:srgbClr>
                  </a:outerShdw>
                </a:effectLst>
                <a:sym typeface="AGA Arabesque"/>
              </a:rPr>
              <a:t></a:t>
            </a:r>
            <a:r>
              <a:rPr lang="ar-SA" sz="6600" cap="none" dirty="0" smtClean="0">
                <a:ln w="18000">
                  <a:solidFill>
                    <a:sysClr val="windowText" lastClr="000000"/>
                  </a:solidFill>
                  <a:prstDash val="solid"/>
                  <a:miter lim="800000"/>
                </a:ln>
                <a:solidFill>
                  <a:srgbClr val="00FF00"/>
                </a:solidFill>
                <a:effectLst>
                  <a:outerShdw blurRad="25500" dist="23000" dir="7020000" algn="tl">
                    <a:srgbClr val="000000">
                      <a:alpha val="50000"/>
                    </a:srgbClr>
                  </a:outerShdw>
                </a:effectLst>
              </a:rPr>
              <a:t> </a:t>
            </a:r>
            <a:br>
              <a:rPr lang="ar-SA" sz="6600" cap="none" dirty="0" smtClean="0">
                <a:ln w="18000">
                  <a:solidFill>
                    <a:sysClr val="windowText" lastClr="000000"/>
                  </a:solidFill>
                  <a:prstDash val="solid"/>
                  <a:miter lim="800000"/>
                </a:ln>
                <a:solidFill>
                  <a:srgbClr val="00FF00"/>
                </a:solidFill>
                <a:effectLst>
                  <a:outerShdw blurRad="25500" dist="23000" dir="7020000" algn="tl">
                    <a:srgbClr val="000000">
                      <a:alpha val="50000"/>
                    </a:srgbClr>
                  </a:outerShdw>
                </a:effectLst>
              </a:rPr>
            </a:br>
            <a:r>
              <a:rPr lang="ar-SA" sz="6600" cap="none" dirty="0" smtClean="0">
                <a:ln w="18000">
                  <a:solidFill>
                    <a:sysClr val="windowText" lastClr="000000"/>
                  </a:solidFill>
                  <a:prstDash val="solid"/>
                  <a:miter lim="800000"/>
                </a:ln>
                <a:solidFill>
                  <a:srgbClr val="00FF00"/>
                </a:solidFill>
                <a:effectLst>
                  <a:outerShdw blurRad="25500" dist="23000" dir="7020000" algn="tl">
                    <a:srgbClr val="000000">
                      <a:alpha val="50000"/>
                    </a:srgbClr>
                  </a:outerShdw>
                </a:effectLst>
              </a:rPr>
              <a:t>لأهله </a:t>
            </a:r>
            <a:r>
              <a:rPr lang="ar-SA" sz="6600" cap="none" dirty="0" smtClean="0">
                <a:ln w="18000">
                  <a:solidFill>
                    <a:sysClr val="windowText" lastClr="000000"/>
                  </a:solidFill>
                  <a:prstDash val="solid"/>
                  <a:miter lim="800000"/>
                </a:ln>
                <a:solidFill>
                  <a:srgbClr val="00FF00"/>
                </a:solidFill>
                <a:effectLst>
                  <a:outerShdw blurRad="25500" dist="23000" dir="7020000" algn="tl">
                    <a:srgbClr val="000000">
                      <a:alpha val="50000"/>
                    </a:srgbClr>
                  </a:outerShdw>
                </a:effectLst>
              </a:rPr>
              <a:t>وخدمه</a:t>
            </a:r>
            <a:endParaRPr lang="ar-SA" sz="6600" cap="none" dirty="0">
              <a:ln w="18000">
                <a:solidFill>
                  <a:sysClr val="windowText" lastClr="000000"/>
                </a:solidFill>
                <a:prstDash val="solid"/>
                <a:miter lim="800000"/>
              </a:ln>
              <a:solidFill>
                <a:srgbClr val="00FF00"/>
              </a:solidFill>
              <a:effectLst>
                <a:outerShdw blurRad="25500" dist="23000" dir="7020000" algn="tl">
                  <a:srgbClr val="000000">
                    <a:alpha val="50000"/>
                  </a:srgbClr>
                </a:outerShdw>
              </a:effectLst>
            </a:endParaRPr>
          </a:p>
        </p:txBody>
      </p:sp>
      <p:sp>
        <p:nvSpPr>
          <p:cNvPr id="3" name="عنوان فرعي 2"/>
          <p:cNvSpPr>
            <a:spLocks noGrp="1"/>
          </p:cNvSpPr>
          <p:nvPr>
            <p:ph type="subTitle" idx="1"/>
          </p:nvPr>
        </p:nvSpPr>
        <p:spPr/>
        <p:txBody>
          <a:bodyPr>
            <a:normAutofit/>
          </a:bodyPr>
          <a:lstStyle/>
          <a:p>
            <a:r>
              <a:rPr lang="ar-SA" sz="2400" dirty="0" smtClean="0"/>
              <a:t>الدرس 1</a:t>
            </a:r>
            <a:endParaRPr lang="ar-SA"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609600" y="762000"/>
            <a:ext cx="7620000" cy="5364163"/>
          </a:xfrm>
        </p:spPr>
        <p:txBody>
          <a:bodyPr>
            <a:normAutofit/>
          </a:bodyPr>
          <a:lstStyle/>
          <a:p>
            <a:r>
              <a:rPr lang="ar-SA" sz="4000" b="1" dirty="0" smtClean="0">
                <a:solidFill>
                  <a:srgbClr val="0070C0"/>
                </a:solidFill>
              </a:rPr>
              <a:t>كان النبي صلى الله عليه وسلم يقوم بمهمة تبليغ الرسالة وتعليم الناس، فهل شغله ذلك عن القيام بشؤون منزله؟ وهل أثر ذلك على معاملته لأهله وخدمه؟</a:t>
            </a:r>
          </a:p>
          <a:p>
            <a:pPr>
              <a:buNone/>
            </a:pPr>
            <a:r>
              <a:rPr lang="ar-SA" sz="4000" b="1" dirty="0" smtClean="0">
                <a:solidFill>
                  <a:srgbClr val="0070C0"/>
                </a:solidFill>
              </a:rPr>
              <a:t>إن النبي صلى الله عليه وسلم كان أكمل الناس خلقاً وأحسنهم تعاملاً، فكيف كان تعامله صلى الله عليه وسلم مع أهله وخدمه؟</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04800"/>
            <a:ext cx="8229600" cy="1447800"/>
          </a:xfrm>
        </p:spPr>
        <p:txBody>
          <a:bodyPr>
            <a:normAutofit fontScale="90000"/>
          </a:bodyPr>
          <a:lstStyle/>
          <a:p>
            <a:pPr algn="ctr"/>
            <a:r>
              <a:rPr lang="ar-SA" sz="4400" b="1" dirty="0" smtClean="0">
                <a:solidFill>
                  <a:srgbClr val="92D050"/>
                </a:solidFill>
              </a:rPr>
              <a:t>أتعرف على تعامل النبي صلى الله عليه وسلم مع أهله:</a:t>
            </a:r>
            <a:r>
              <a:rPr lang="ar-SA" dirty="0" smtClean="0"/>
              <a:t/>
            </a:r>
            <a:br>
              <a:rPr lang="ar-SA" dirty="0" smtClean="0"/>
            </a:br>
            <a:endParaRPr lang="ar-SA" dirty="0"/>
          </a:p>
        </p:txBody>
      </p:sp>
      <p:sp>
        <p:nvSpPr>
          <p:cNvPr id="3" name="عنصر نائب للمحتوى 2"/>
          <p:cNvSpPr>
            <a:spLocks noGrp="1"/>
          </p:cNvSpPr>
          <p:nvPr>
            <p:ph sz="quarter" idx="1"/>
          </p:nvPr>
        </p:nvSpPr>
        <p:spPr>
          <a:xfrm>
            <a:off x="457200" y="1295400"/>
            <a:ext cx="8229600" cy="5181600"/>
          </a:xfrm>
        </p:spPr>
        <p:txBody>
          <a:bodyPr>
            <a:normAutofit fontScale="92500" lnSpcReduction="20000"/>
          </a:bodyPr>
          <a:lstStyle/>
          <a:p>
            <a:r>
              <a:rPr lang="ar-SA" sz="3600" b="1" dirty="0" smtClean="0"/>
              <a:t>كان النبي صلى الله عليه وسلم قائماً بحقوق أزواجه، يلبي حاجاتهن، ويتجاوز عن عثراتهن، ويعاملهن بالإحسان والمحبة.</a:t>
            </a:r>
          </a:p>
          <a:p>
            <a:r>
              <a:rPr lang="ar-SA" sz="3600" b="1" dirty="0" smtClean="0">
                <a:solidFill>
                  <a:srgbClr val="0070C0"/>
                </a:solidFill>
              </a:rPr>
              <a:t>كانت زوجنه صفية رضي الله عنها معه في سفر، فإذا أرادت أن تركب البعير جلس عند البعير فوضع ركبته، فتضع صفية رجلها على ركبته حتى تركب.</a:t>
            </a:r>
          </a:p>
          <a:p>
            <a:r>
              <a:rPr lang="ar-SA" sz="3600" b="1" dirty="0" smtClean="0"/>
              <a:t>وفي معاملة النبي صلى الله عليه وسلم لأبنائه تروي لنا عائشة رضي الله عنها أن فاطمة رضي الله عنها كانت إذا دخلت على النبي صلى الله عليه وسلم قام إليها فقبلها، وأجلسها في مجلسه، وكان النبي صلى الله عليه وسلم إذا دخل عليها قامت من مجلسها فقبلته وأجلسته في مجلسها..“</a:t>
            </a: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325562"/>
          </a:xfrm>
        </p:spPr>
        <p:txBody>
          <a:bodyPr>
            <a:noAutofit/>
          </a:bodyPr>
          <a:lstStyle/>
          <a:p>
            <a:pPr algn="ctr"/>
            <a:r>
              <a:rPr lang="ar-SA" sz="4400" b="1" dirty="0" smtClean="0">
                <a:solidFill>
                  <a:srgbClr val="92D050"/>
                </a:solidFill>
              </a:rPr>
              <a:t>أتعرف على تعامل النبي صلى الله عليه وسلم مع خدمه:</a:t>
            </a:r>
            <a:endParaRPr lang="ar-SA" sz="4400" b="1" dirty="0">
              <a:solidFill>
                <a:srgbClr val="92D050"/>
              </a:solidFill>
            </a:endParaRPr>
          </a:p>
        </p:txBody>
      </p:sp>
      <p:sp>
        <p:nvSpPr>
          <p:cNvPr id="3" name="عنصر نائب للمحتوى 2"/>
          <p:cNvSpPr>
            <a:spLocks noGrp="1"/>
          </p:cNvSpPr>
          <p:nvPr>
            <p:ph sz="quarter" idx="1"/>
          </p:nvPr>
        </p:nvSpPr>
        <p:spPr>
          <a:xfrm>
            <a:off x="457200" y="1981200"/>
            <a:ext cx="7467600" cy="4492752"/>
          </a:xfrm>
        </p:spPr>
        <p:txBody>
          <a:bodyPr>
            <a:normAutofit/>
          </a:bodyPr>
          <a:lstStyle/>
          <a:p>
            <a:r>
              <a:rPr lang="ar-SA" sz="3600" b="1" dirty="0" smtClean="0"/>
              <a:t>لم يكن أحد خدم النبي صلى الله عليه وسلم يجد توبيخاً ولا عتاباً من النبي صلى الله عليه على شيء قصر فيه.</a:t>
            </a:r>
          </a:p>
          <a:p>
            <a:r>
              <a:rPr lang="ar-SA" sz="3600" b="1" dirty="0" smtClean="0"/>
              <a:t>وكان النبي صلى الله عليه وسلم يكافئ خدمه ويدعو لهم، فدعا لأنس بن مالك رضي الله عنه بكثرة المال والولد، ودعا لربيعة بن كعب الأسلمي رضي الله عنه بمرافقته في الجنة.</a:t>
            </a:r>
            <a:endParaRPr lang="ar-SA"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0"/>
            <a:ext cx="7467600" cy="1143000"/>
          </a:xfrm>
        </p:spPr>
        <p:txBody>
          <a:bodyPr>
            <a:normAutofit/>
          </a:bodyPr>
          <a:lstStyle/>
          <a:p>
            <a:pPr algn="ctr"/>
            <a:r>
              <a:rPr lang="ar-SA" sz="6000" b="1" dirty="0" smtClean="0">
                <a:solidFill>
                  <a:srgbClr val="92D050"/>
                </a:solidFill>
              </a:rPr>
              <a:t>فكر</a:t>
            </a:r>
            <a:endParaRPr lang="ar-SA" sz="6000" b="1" dirty="0">
              <a:solidFill>
                <a:srgbClr val="92D050"/>
              </a:solidFill>
            </a:endParaRPr>
          </a:p>
        </p:txBody>
      </p:sp>
      <p:sp>
        <p:nvSpPr>
          <p:cNvPr id="3" name="عنصر نائب للمحتوى 2"/>
          <p:cNvSpPr>
            <a:spLocks noGrp="1"/>
          </p:cNvSpPr>
          <p:nvPr>
            <p:ph sz="quarter" idx="1"/>
          </p:nvPr>
        </p:nvSpPr>
        <p:spPr>
          <a:xfrm>
            <a:off x="457200" y="1371600"/>
            <a:ext cx="7467600" cy="5102352"/>
          </a:xfrm>
        </p:spPr>
        <p:txBody>
          <a:bodyPr/>
          <a:lstStyle/>
          <a:p>
            <a:r>
              <a:rPr lang="ar-SA" sz="3600" b="1" dirty="0" smtClean="0">
                <a:solidFill>
                  <a:schemeClr val="accent3">
                    <a:lumMod val="75000"/>
                  </a:schemeClr>
                </a:solidFill>
              </a:rPr>
              <a:t>لماذا لم يكن النبي </a:t>
            </a:r>
            <a:r>
              <a:rPr lang="ar-SA" sz="3600" b="1" dirty="0" smtClean="0">
                <a:solidFill>
                  <a:schemeClr val="accent3">
                    <a:lumMod val="75000"/>
                  </a:schemeClr>
                </a:solidFill>
                <a:sym typeface="AGA Arabesque"/>
              </a:rPr>
              <a:t> </a:t>
            </a:r>
            <a:r>
              <a:rPr lang="ar-SA" sz="3600" b="1" dirty="0" smtClean="0">
                <a:solidFill>
                  <a:schemeClr val="accent3">
                    <a:lumMod val="75000"/>
                  </a:schemeClr>
                </a:solidFill>
              </a:rPr>
              <a:t>يضرب </a:t>
            </a:r>
            <a:r>
              <a:rPr lang="ar-SA" sz="3600" b="1" dirty="0" smtClean="0">
                <a:solidFill>
                  <a:schemeClr val="accent3">
                    <a:lumMod val="75000"/>
                  </a:schemeClr>
                </a:solidFill>
              </a:rPr>
              <a:t>خادمه أو يوبخه؟</a:t>
            </a:r>
          </a:p>
          <a:p>
            <a:pPr>
              <a:buNone/>
            </a:pPr>
            <a:r>
              <a:rPr lang="ar-SA" sz="3600" b="1" dirty="0" smtClean="0"/>
              <a:t>لكمال خلقه وحسن تعامله.</a:t>
            </a:r>
            <a:endParaRPr lang="ar-SA" sz="3600" b="1" dirty="0"/>
          </a:p>
          <a:p>
            <a:pPr>
              <a:buNone/>
            </a:pPr>
            <a:endParaRPr lang="ar-SA" dirty="0" smtClean="0"/>
          </a:p>
          <a:p>
            <a:pPr algn="ctr">
              <a:buNone/>
            </a:pPr>
            <a:r>
              <a:rPr lang="ar-SA" sz="6000" b="1" dirty="0" smtClean="0">
                <a:solidFill>
                  <a:srgbClr val="92D050"/>
                </a:solidFill>
              </a:rPr>
              <a:t>تعلمت أن:</a:t>
            </a:r>
          </a:p>
          <a:p>
            <a:r>
              <a:rPr lang="ar-SA" sz="3600" b="1" smtClean="0">
                <a:solidFill>
                  <a:schemeClr val="accent2">
                    <a:lumMod val="75000"/>
                  </a:schemeClr>
                </a:solidFill>
              </a:rPr>
              <a:t>النبي </a:t>
            </a:r>
            <a:r>
              <a:rPr lang="ar-SA" sz="3600" b="1" smtClean="0">
                <a:solidFill>
                  <a:schemeClr val="accent2">
                    <a:lumMod val="75000"/>
                  </a:schemeClr>
                </a:solidFill>
                <a:sym typeface="AGA Arabesque"/>
              </a:rPr>
              <a:t></a:t>
            </a:r>
            <a:r>
              <a:rPr lang="ar-SA" sz="3600" b="1" smtClean="0">
                <a:solidFill>
                  <a:schemeClr val="accent2">
                    <a:lumMod val="75000"/>
                  </a:schemeClr>
                </a:solidFill>
              </a:rPr>
              <a:t>أحسن </a:t>
            </a:r>
            <a:r>
              <a:rPr lang="ar-SA" sz="3600" b="1" dirty="0" smtClean="0">
                <a:solidFill>
                  <a:schemeClr val="accent2">
                    <a:lumMod val="75000"/>
                  </a:schemeClr>
                </a:solidFill>
              </a:rPr>
              <a:t>الناس تعاملاً مع </a:t>
            </a:r>
            <a:r>
              <a:rPr lang="ar-SA" sz="3600" b="1" dirty="0">
                <a:solidFill>
                  <a:schemeClr val="accent2">
                    <a:lumMod val="75000"/>
                  </a:schemeClr>
                </a:solidFill>
              </a:rPr>
              <a:t>أ</a:t>
            </a:r>
            <a:r>
              <a:rPr lang="ar-SA" sz="3600" b="1" dirty="0" smtClean="0">
                <a:solidFill>
                  <a:schemeClr val="accent2">
                    <a:lumMod val="75000"/>
                  </a:schemeClr>
                </a:solidFill>
              </a:rPr>
              <a:t>هله، وخدمه.</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6600" b="1" dirty="0" smtClean="0">
                <a:solidFill>
                  <a:srgbClr val="92D050"/>
                </a:solidFill>
              </a:rPr>
              <a:t>التقويم</a:t>
            </a:r>
            <a:endParaRPr lang="ar-SA" sz="6600" dirty="0"/>
          </a:p>
        </p:txBody>
      </p:sp>
      <p:sp>
        <p:nvSpPr>
          <p:cNvPr id="3" name="عنصر نائب للمحتوى 2"/>
          <p:cNvSpPr>
            <a:spLocks noGrp="1"/>
          </p:cNvSpPr>
          <p:nvPr>
            <p:ph sz="quarter" idx="1"/>
          </p:nvPr>
        </p:nvSpPr>
        <p:spPr>
          <a:xfrm>
            <a:off x="457200" y="1600200"/>
            <a:ext cx="7772400" cy="4873752"/>
          </a:xfrm>
        </p:spPr>
        <p:txBody>
          <a:bodyPr/>
          <a:lstStyle/>
          <a:p>
            <a:r>
              <a:rPr lang="ar-SA" sz="3600" b="1" dirty="0" smtClean="0">
                <a:solidFill>
                  <a:srgbClr val="FF0000"/>
                </a:solidFill>
              </a:rPr>
              <a:t>س1: أوضح كيف كانت معاملة النبي </a:t>
            </a:r>
            <a:r>
              <a:rPr lang="ar-SA" sz="3600" b="1" dirty="0" smtClean="0">
                <a:solidFill>
                  <a:srgbClr val="FF0000"/>
                </a:solidFill>
                <a:sym typeface="AGA Arabesque"/>
              </a:rPr>
              <a:t> </a:t>
            </a:r>
            <a:r>
              <a:rPr lang="ar-SA" sz="3600" b="1" dirty="0" smtClean="0">
                <a:solidFill>
                  <a:srgbClr val="FF0000"/>
                </a:solidFill>
              </a:rPr>
              <a:t>لزوجاته</a:t>
            </a:r>
            <a:r>
              <a:rPr lang="ar-SA" sz="3600" b="1" dirty="0" smtClean="0">
                <a:solidFill>
                  <a:srgbClr val="FF0000"/>
                </a:solidFill>
              </a:rPr>
              <a:t>.</a:t>
            </a:r>
          </a:p>
          <a:p>
            <a:pPr>
              <a:buNone/>
            </a:pPr>
            <a:r>
              <a:rPr lang="ar-SA" sz="3600" b="1" dirty="0" smtClean="0">
                <a:solidFill>
                  <a:schemeClr val="accent2">
                    <a:lumMod val="75000"/>
                  </a:schemeClr>
                </a:solidFill>
              </a:rPr>
              <a:t>يقوم بحقوقهن ويلبي حاجاتهن ويتجاوز عثراتهن ويعاملهن بالإحسان والمحبة، إذا كانت أحداهن معه في سفر فإذا أرادت الركوب يجلس عند البعير فيضع ركبته فتضع رجلها على ركبته حتى تركب، فقد كان لينا رحيماً. </a:t>
            </a:r>
          </a:p>
          <a:p>
            <a:pPr>
              <a:buNone/>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792162"/>
          </a:xfrm>
        </p:spPr>
        <p:txBody>
          <a:bodyPr>
            <a:normAutofit fontScale="90000"/>
          </a:bodyPr>
          <a:lstStyle/>
          <a:p>
            <a:pPr algn="ctr"/>
            <a:r>
              <a:rPr lang="ar-SA" sz="6000" b="1" dirty="0" smtClean="0">
                <a:solidFill>
                  <a:srgbClr val="92D050"/>
                </a:solidFill>
              </a:rPr>
              <a:t>التقويم</a:t>
            </a:r>
            <a:endParaRPr lang="ar-SA" sz="6000" b="1" dirty="0">
              <a:solidFill>
                <a:srgbClr val="92D050"/>
              </a:solidFill>
            </a:endParaRPr>
          </a:p>
        </p:txBody>
      </p:sp>
      <p:sp>
        <p:nvSpPr>
          <p:cNvPr id="3" name="عنصر نائب للمحتوى 2"/>
          <p:cNvSpPr>
            <a:spLocks noGrp="1"/>
          </p:cNvSpPr>
          <p:nvPr>
            <p:ph sz="quarter" idx="1"/>
          </p:nvPr>
        </p:nvSpPr>
        <p:spPr>
          <a:xfrm>
            <a:off x="304800" y="1066800"/>
            <a:ext cx="7772400" cy="5407152"/>
          </a:xfrm>
        </p:spPr>
        <p:txBody>
          <a:bodyPr/>
          <a:lstStyle/>
          <a:p>
            <a:pPr>
              <a:buNone/>
            </a:pPr>
            <a:endParaRPr lang="ar-SA" dirty="0" smtClean="0"/>
          </a:p>
          <a:p>
            <a:r>
              <a:rPr lang="ar-SA" sz="3600" b="1" dirty="0" smtClean="0">
                <a:solidFill>
                  <a:schemeClr val="accent1">
                    <a:lumMod val="60000"/>
                    <a:lumOff val="40000"/>
                  </a:schemeClr>
                </a:solidFill>
              </a:rPr>
              <a:t>س2: </a:t>
            </a:r>
            <a:r>
              <a:rPr lang="ar-SA" sz="3600" b="1" dirty="0" smtClean="0">
                <a:solidFill>
                  <a:schemeClr val="accent3">
                    <a:lumMod val="75000"/>
                  </a:schemeClr>
                </a:solidFill>
              </a:rPr>
              <a:t>أختار الإجابة الصحيحة بوضع علامة (     ) فيما يلي:</a:t>
            </a:r>
          </a:p>
          <a:p>
            <a:r>
              <a:rPr lang="ar-SA" sz="3600" b="1" dirty="0" smtClean="0">
                <a:solidFill>
                  <a:srgbClr val="0070C0"/>
                </a:solidFill>
              </a:rPr>
              <a:t>دعا النبي صلى الله عليه وسلم لخادمه ربيعة بن كعب رضي الله عنه:</a:t>
            </a:r>
          </a:p>
          <a:p>
            <a:r>
              <a:rPr lang="ar-SA" sz="3600" b="1" dirty="0" smtClean="0">
                <a:solidFill>
                  <a:srgbClr val="0070C0"/>
                </a:solidFill>
              </a:rPr>
              <a:t>1- بمرافقته في الجنة (     )  2- بكرة المال (    )         3- بكثرة الولد(     ) </a:t>
            </a:r>
            <a:endParaRPr lang="ar-SA" sz="3600" b="1" dirty="0">
              <a:solidFill>
                <a:srgbClr val="0070C0"/>
              </a:solidFill>
            </a:endParaRPr>
          </a:p>
        </p:txBody>
      </p:sp>
      <p:sp>
        <p:nvSpPr>
          <p:cNvPr id="9" name="شكل حر 8"/>
          <p:cNvSpPr/>
          <p:nvPr/>
        </p:nvSpPr>
        <p:spPr>
          <a:xfrm>
            <a:off x="3810000" y="3962400"/>
            <a:ext cx="516467" cy="381000"/>
          </a:xfrm>
          <a:custGeom>
            <a:avLst/>
            <a:gdLst>
              <a:gd name="connsiteX0" fmla="*/ 0 w 1524000"/>
              <a:gd name="connsiteY0" fmla="*/ 778933 h 1635095"/>
              <a:gd name="connsiteX1" fmla="*/ 33867 w 1524000"/>
              <a:gd name="connsiteY1" fmla="*/ 1286933 h 1635095"/>
              <a:gd name="connsiteX2" fmla="*/ 67734 w 1524000"/>
              <a:gd name="connsiteY2" fmla="*/ 1591733 h 1635095"/>
              <a:gd name="connsiteX3" fmla="*/ 203200 w 1524000"/>
              <a:gd name="connsiteY3" fmla="*/ 1490133 h 1635095"/>
              <a:gd name="connsiteX4" fmla="*/ 474134 w 1524000"/>
              <a:gd name="connsiteY4" fmla="*/ 1151467 h 1635095"/>
              <a:gd name="connsiteX5" fmla="*/ 948267 w 1524000"/>
              <a:gd name="connsiteY5" fmla="*/ 609600 h 1635095"/>
              <a:gd name="connsiteX6" fmla="*/ 1117600 w 1524000"/>
              <a:gd name="connsiteY6" fmla="*/ 406400 h 1635095"/>
              <a:gd name="connsiteX7" fmla="*/ 1354667 w 1524000"/>
              <a:gd name="connsiteY7" fmla="*/ 169333 h 1635095"/>
              <a:gd name="connsiteX8" fmla="*/ 1388534 w 1524000"/>
              <a:gd name="connsiteY8" fmla="*/ 101600 h 1635095"/>
              <a:gd name="connsiteX9" fmla="*/ 1456267 w 1524000"/>
              <a:gd name="connsiteY9" fmla="*/ 33867 h 1635095"/>
              <a:gd name="connsiteX10" fmla="*/ 1524000 w 1524000"/>
              <a:gd name="connsiteY10" fmla="*/ 0 h 1635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24000" h="1635095">
                <a:moveTo>
                  <a:pt x="0" y="778933"/>
                </a:moveTo>
                <a:cubicBezTo>
                  <a:pt x="11289" y="948266"/>
                  <a:pt x="19773" y="1117810"/>
                  <a:pt x="33867" y="1286933"/>
                </a:cubicBezTo>
                <a:cubicBezTo>
                  <a:pt x="42356" y="1388805"/>
                  <a:pt x="2291" y="1513201"/>
                  <a:pt x="67734" y="1591733"/>
                </a:cubicBezTo>
                <a:cubicBezTo>
                  <a:pt x="103869" y="1635095"/>
                  <a:pt x="164915" y="1531608"/>
                  <a:pt x="203200" y="1490133"/>
                </a:cubicBezTo>
                <a:cubicBezTo>
                  <a:pt x="301258" y="1383904"/>
                  <a:pt x="381584" y="1262527"/>
                  <a:pt x="474134" y="1151467"/>
                </a:cubicBezTo>
                <a:cubicBezTo>
                  <a:pt x="474221" y="1151363"/>
                  <a:pt x="948179" y="609703"/>
                  <a:pt x="948267" y="609600"/>
                </a:cubicBezTo>
                <a:cubicBezTo>
                  <a:pt x="1005647" y="542657"/>
                  <a:pt x="1055255" y="468745"/>
                  <a:pt x="1117600" y="406400"/>
                </a:cubicBezTo>
                <a:cubicBezTo>
                  <a:pt x="1196622" y="327378"/>
                  <a:pt x="1304688" y="269289"/>
                  <a:pt x="1354667" y="169333"/>
                </a:cubicBezTo>
                <a:cubicBezTo>
                  <a:pt x="1365956" y="146755"/>
                  <a:pt x="1373388" y="121794"/>
                  <a:pt x="1388534" y="101600"/>
                </a:cubicBezTo>
                <a:cubicBezTo>
                  <a:pt x="1407692" y="76056"/>
                  <a:pt x="1430723" y="53025"/>
                  <a:pt x="1456267" y="33867"/>
                </a:cubicBezTo>
                <a:cubicBezTo>
                  <a:pt x="1476461" y="18721"/>
                  <a:pt x="1524000" y="0"/>
                  <a:pt x="1524000" y="0"/>
                </a:cubicBezTo>
              </a:path>
            </a:pathLst>
          </a:custGeom>
          <a:ln w="63500">
            <a:solidFill>
              <a:srgbClr val="00FF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0" name="شكل حر 9"/>
          <p:cNvSpPr/>
          <p:nvPr/>
        </p:nvSpPr>
        <p:spPr>
          <a:xfrm>
            <a:off x="685800" y="1600200"/>
            <a:ext cx="516467" cy="381000"/>
          </a:xfrm>
          <a:custGeom>
            <a:avLst/>
            <a:gdLst>
              <a:gd name="connsiteX0" fmla="*/ 0 w 1524000"/>
              <a:gd name="connsiteY0" fmla="*/ 778933 h 1635095"/>
              <a:gd name="connsiteX1" fmla="*/ 33867 w 1524000"/>
              <a:gd name="connsiteY1" fmla="*/ 1286933 h 1635095"/>
              <a:gd name="connsiteX2" fmla="*/ 67734 w 1524000"/>
              <a:gd name="connsiteY2" fmla="*/ 1591733 h 1635095"/>
              <a:gd name="connsiteX3" fmla="*/ 203200 w 1524000"/>
              <a:gd name="connsiteY3" fmla="*/ 1490133 h 1635095"/>
              <a:gd name="connsiteX4" fmla="*/ 474134 w 1524000"/>
              <a:gd name="connsiteY4" fmla="*/ 1151467 h 1635095"/>
              <a:gd name="connsiteX5" fmla="*/ 948267 w 1524000"/>
              <a:gd name="connsiteY5" fmla="*/ 609600 h 1635095"/>
              <a:gd name="connsiteX6" fmla="*/ 1117600 w 1524000"/>
              <a:gd name="connsiteY6" fmla="*/ 406400 h 1635095"/>
              <a:gd name="connsiteX7" fmla="*/ 1354667 w 1524000"/>
              <a:gd name="connsiteY7" fmla="*/ 169333 h 1635095"/>
              <a:gd name="connsiteX8" fmla="*/ 1388534 w 1524000"/>
              <a:gd name="connsiteY8" fmla="*/ 101600 h 1635095"/>
              <a:gd name="connsiteX9" fmla="*/ 1456267 w 1524000"/>
              <a:gd name="connsiteY9" fmla="*/ 33867 h 1635095"/>
              <a:gd name="connsiteX10" fmla="*/ 1524000 w 1524000"/>
              <a:gd name="connsiteY10" fmla="*/ 0 h 1635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24000" h="1635095">
                <a:moveTo>
                  <a:pt x="0" y="778933"/>
                </a:moveTo>
                <a:cubicBezTo>
                  <a:pt x="11289" y="948266"/>
                  <a:pt x="19773" y="1117810"/>
                  <a:pt x="33867" y="1286933"/>
                </a:cubicBezTo>
                <a:cubicBezTo>
                  <a:pt x="42356" y="1388805"/>
                  <a:pt x="2291" y="1513201"/>
                  <a:pt x="67734" y="1591733"/>
                </a:cubicBezTo>
                <a:cubicBezTo>
                  <a:pt x="103869" y="1635095"/>
                  <a:pt x="164915" y="1531608"/>
                  <a:pt x="203200" y="1490133"/>
                </a:cubicBezTo>
                <a:cubicBezTo>
                  <a:pt x="301258" y="1383904"/>
                  <a:pt x="381584" y="1262527"/>
                  <a:pt x="474134" y="1151467"/>
                </a:cubicBezTo>
                <a:cubicBezTo>
                  <a:pt x="474221" y="1151363"/>
                  <a:pt x="948179" y="609703"/>
                  <a:pt x="948267" y="609600"/>
                </a:cubicBezTo>
                <a:cubicBezTo>
                  <a:pt x="1005647" y="542657"/>
                  <a:pt x="1055255" y="468745"/>
                  <a:pt x="1117600" y="406400"/>
                </a:cubicBezTo>
                <a:cubicBezTo>
                  <a:pt x="1196622" y="327378"/>
                  <a:pt x="1304688" y="269289"/>
                  <a:pt x="1354667" y="169333"/>
                </a:cubicBezTo>
                <a:cubicBezTo>
                  <a:pt x="1365956" y="146755"/>
                  <a:pt x="1373388" y="121794"/>
                  <a:pt x="1388534" y="101600"/>
                </a:cubicBezTo>
                <a:cubicBezTo>
                  <a:pt x="1407692" y="76056"/>
                  <a:pt x="1430723" y="53025"/>
                  <a:pt x="1456267" y="33867"/>
                </a:cubicBezTo>
                <a:cubicBezTo>
                  <a:pt x="1476461" y="18721"/>
                  <a:pt x="1524000" y="0"/>
                  <a:pt x="1524000" y="0"/>
                </a:cubicBezTo>
              </a:path>
            </a:pathLst>
          </a:custGeom>
          <a:ln w="63500">
            <a:solidFill>
              <a:srgbClr val="00FF00"/>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95</TotalTime>
  <Words>359</Words>
  <Application>Microsoft Office PowerPoint</Application>
  <PresentationFormat>عرض على الشاشة (3:4)‏</PresentationFormat>
  <Paragraphs>25</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مشربية</vt:lpstr>
      <vt:lpstr>معاملة النبي   لأهله وخدمه</vt:lpstr>
      <vt:lpstr>الشريحة 2</vt:lpstr>
      <vt:lpstr>أتعرف على تعامل النبي صلى الله عليه وسلم مع أهله: </vt:lpstr>
      <vt:lpstr>أتعرف على تعامل النبي صلى الله عليه وسلم مع خدمه:</vt:lpstr>
      <vt:lpstr>فكر</vt:lpstr>
      <vt:lpstr>التقويم</vt:lpstr>
      <vt:lpstr>التقويم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معاملة النبي صلى الله عليه وسلم لأهله وخدمه</dc:title>
  <dc:creator>HP</dc:creator>
  <cp:lastModifiedBy>الاستاذ ابو انس  </cp:lastModifiedBy>
  <cp:revision>27</cp:revision>
  <dcterms:created xsi:type="dcterms:W3CDTF">2011-02-04T19:16:35Z</dcterms:created>
  <dcterms:modified xsi:type="dcterms:W3CDTF">2011-03-06T16:34:19Z</dcterms:modified>
</cp:coreProperties>
</file>