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64" r:id="rId5"/>
    <p:sldId id="259" r:id="rId6"/>
    <p:sldId id="260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56" d="100"/>
          <a:sy n="56" d="100"/>
        </p:scale>
        <p:origin x="-99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عنوان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9" name="عنوان فرعي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28" name="عنصر نائب للتاريخ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17" name="عنصر نائب للتذييل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ar-SA"/>
          </a:p>
        </p:txBody>
      </p:sp>
      <p:sp>
        <p:nvSpPr>
          <p:cNvPr id="10" name="مستطيل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مستطيل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مستطيل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مستطيل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رابط مستقيم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رابط مستقيم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رابط مستقيم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رابط مستقيم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رابط مستقيم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رابط مستقيم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مستطيل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شكل بيضاوي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شكل بيضاوي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شكل بيضاوي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شكل بيضاوي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شكل بيضاوي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عنصر نائب لرقم الشريحة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8" name="عنصر نائب للمحتوى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0" name="عنصر نائب للتذييل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ar-SA"/>
          </a:p>
        </p:txBody>
      </p:sp>
      <p:sp>
        <p:nvSpPr>
          <p:cNvPr id="9" name="مستطيل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مستطيل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مستطيل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مستطيل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رابط مستقيم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رابط مستقيم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رابط مستقيم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رابط مستقيم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رابط مستقيم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مستطيل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شكل بيضاوي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شكل بيضاوي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شكل بيضاوي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شكل بيضاوي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شكل بيضاوي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رابط مستقيم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9" name="عنصر نائب للمحتوى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11" name="عنصر نائب للمحتوى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1" name="عنصر نائب للمحتوى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13" name="عنصر نائب للمحتوى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12" name="عنصر نائب للنص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14" name="عنصر نائب للنص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6" name="عنصر نائب للتاريخ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رابط مستقيم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8" name="رابط مستقيم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رابط مستقيم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رابط مستقيم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مستطيل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رابط مستقيم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شكل بيضاوي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عنصر نائب للمحتوى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21" name="عنصر نائب للتاريخ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22" name="عنصر نائب لرقم الشريحة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23" name="عنصر نائب للتذييل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رابط مستقيم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شكل بيضاوي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10" name="رابط مستقيم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مستطيل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رابط مستقيم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رابط مستقيم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رابط مستقيم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عنصر نائب للتاريخ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18" name="عنصر نائب لرقم الشريحة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21" name="عنصر نائب للتذييل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رابط مستقيم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عنصر نائب للعنوان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13" name="عنصر نائب للنص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14" name="عنصر نائب للتاريخ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5B3D439E-00EB-45F1-9DF4-14DC0CA56175}" type="datetimeFigureOut">
              <a:rPr lang="ar-SA" smtClean="0"/>
              <a:pPr/>
              <a:t>03/03/1432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ar-SA"/>
          </a:p>
        </p:txBody>
      </p:sp>
      <p:sp>
        <p:nvSpPr>
          <p:cNvPr id="7" name="رابط مستقيم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رابط مستقيم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مستطيل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رابط مستقيم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شكل بيضاوي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عنصر نائب لرقم الشريحة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46B1DC25-8BDB-4051-9435-7083AB1A43F8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1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r" rtl="1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r" rtl="1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r" rtl="1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r" rtl="1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rtl="1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r" rtl="1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r" rtl="1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r" rtl="1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2286000" y="2286000"/>
            <a:ext cx="6172200" cy="1524000"/>
          </a:xfrm>
        </p:spPr>
        <p:txBody>
          <a:bodyPr>
            <a:normAutofit/>
          </a:bodyPr>
          <a:lstStyle/>
          <a:p>
            <a:pPr algn="ctr"/>
            <a:r>
              <a:rPr lang="ar-SA" sz="6600" dirty="0" smtClean="0"/>
              <a:t>حسن التعامل مع الأهل </a:t>
            </a:r>
            <a:endParaRPr lang="ar-SA" sz="6600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ar-SA" sz="2400" dirty="0" smtClean="0"/>
              <a:t>الدرس 2</a:t>
            </a:r>
            <a:endParaRPr lang="ar-SA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7467600" cy="6016752"/>
          </a:xfrm>
        </p:spPr>
        <p:txBody>
          <a:bodyPr>
            <a:noAutofit/>
          </a:bodyPr>
          <a:lstStyle/>
          <a:p>
            <a:r>
              <a:rPr lang="ar-SA" sz="3200" b="1" dirty="0" smtClean="0">
                <a:solidFill>
                  <a:srgbClr val="FF0000"/>
                </a:solidFill>
              </a:rPr>
              <a:t>أحمد يحب أن يساعد أهله ويلبي طلباتهم.</a:t>
            </a:r>
          </a:p>
          <a:p>
            <a:r>
              <a:rPr lang="ar-SA" sz="3200" b="1" dirty="0" smtClean="0">
                <a:solidFill>
                  <a:srgbClr val="FF0000"/>
                </a:solidFill>
              </a:rPr>
              <a:t>عبد الله يتضايق من طلبات أهله ويتكاسل عن تنفيذها.</a:t>
            </a:r>
          </a:p>
          <a:p>
            <a:r>
              <a:rPr lang="ar-SA" sz="3200" b="1" dirty="0" smtClean="0"/>
              <a:t>أي الاثنين على الصواب؟</a:t>
            </a:r>
          </a:p>
          <a:p>
            <a:r>
              <a:rPr lang="ar-SA" sz="3200" b="1" dirty="0" smtClean="0"/>
              <a:t>نجد الجواب في الحديث التالي:</a:t>
            </a:r>
          </a:p>
          <a:p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عن عائشة </a:t>
            </a: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رضي الله عنها قالت: قال رسول الله صلى الله عليه وسلم : ” </a:t>
            </a:r>
            <a:r>
              <a:rPr lang="ar-SA" sz="3200" b="1" dirty="0" smtClean="0">
                <a:solidFill>
                  <a:srgbClr val="00B050"/>
                </a:solidFill>
              </a:rPr>
              <a:t>خيركم خيركم لأهله، وأنا خيركم لأهلي</a:t>
            </a: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“</a:t>
            </a:r>
          </a:p>
          <a:p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سئلت عائشة رضي الله عنها : ”</a:t>
            </a:r>
            <a:r>
              <a:rPr lang="ar-SA" sz="3200" b="1" dirty="0" smtClean="0">
                <a:solidFill>
                  <a:srgbClr val="00B050"/>
                </a:solidFill>
              </a:rPr>
              <a:t> ما كان النبي صلى الله عليه وسلم يصنع في البيت؟ قالت : كان يكون في مهنة أهله، فإذا سمع الأذان خرج</a:t>
            </a: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“. </a:t>
            </a:r>
            <a:endParaRPr lang="ar-SA" sz="3200" b="1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639762"/>
          </a:xfrm>
        </p:spPr>
        <p:txBody>
          <a:bodyPr>
            <a:normAutofit fontScale="90000"/>
          </a:bodyPr>
          <a:lstStyle/>
          <a:p>
            <a:pPr algn="ctr"/>
            <a:r>
              <a:rPr lang="ar-SA" sz="5400" b="1" dirty="0" smtClean="0">
                <a:solidFill>
                  <a:srgbClr val="92D050"/>
                </a:solidFill>
              </a:rPr>
              <a:t>أتعرف على معاني الحديث</a:t>
            </a:r>
            <a:endParaRPr lang="ar-SA" sz="5400" b="1" dirty="0">
              <a:solidFill>
                <a:srgbClr val="92D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066800"/>
            <a:ext cx="7467600" cy="5407152"/>
          </a:xfrm>
        </p:spPr>
        <p:txBody>
          <a:bodyPr>
            <a:noAutofit/>
          </a:bodyPr>
          <a:lstStyle/>
          <a:p>
            <a:r>
              <a:rPr lang="ar-SA" sz="3200" b="1" dirty="0" smtClean="0">
                <a:solidFill>
                  <a:srgbClr val="00B050"/>
                </a:solidFill>
              </a:rPr>
              <a:t>خيركم: </a:t>
            </a:r>
            <a:endParaRPr lang="ar-SA" sz="3200" b="1" dirty="0" smtClean="0">
              <a:solidFill>
                <a:srgbClr val="00B050"/>
              </a:solidFill>
            </a:endParaRPr>
          </a:p>
          <a:p>
            <a:pPr>
              <a:buNone/>
            </a:pP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أي </a:t>
            </a: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من خير المسلمين وأفضلهم.</a:t>
            </a:r>
          </a:p>
          <a:p>
            <a:r>
              <a:rPr lang="ar-SA" sz="3200" b="1" dirty="0" smtClean="0">
                <a:solidFill>
                  <a:srgbClr val="00B050"/>
                </a:solidFill>
              </a:rPr>
              <a:t>خيركم لأهله : </a:t>
            </a:r>
            <a:endParaRPr lang="ar-SA" sz="3200" b="1" dirty="0" smtClean="0">
              <a:solidFill>
                <a:srgbClr val="00B050"/>
              </a:solidFill>
            </a:endParaRPr>
          </a:p>
          <a:p>
            <a:pPr>
              <a:buNone/>
            </a:pP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هو </a:t>
            </a: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يكون حسن التعامل مع أهله مؤدياً </a:t>
            </a: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لحقوقهم.</a:t>
            </a:r>
          </a:p>
          <a:p>
            <a:pPr>
              <a:buNone/>
            </a:pPr>
            <a:r>
              <a:rPr lang="ar-SA" sz="3200" b="1" dirty="0" smtClean="0">
                <a:solidFill>
                  <a:srgbClr val="00B050"/>
                </a:solidFill>
              </a:rPr>
              <a:t>و </a:t>
            </a:r>
            <a:r>
              <a:rPr lang="ar-SA" sz="3200" b="1" dirty="0" smtClean="0">
                <a:solidFill>
                  <a:srgbClr val="00B050"/>
                </a:solidFill>
              </a:rPr>
              <a:t>الأهل تشمل : </a:t>
            </a:r>
            <a:endParaRPr lang="ar-SA" sz="3200" b="1" dirty="0" smtClean="0">
              <a:solidFill>
                <a:srgbClr val="00B050"/>
              </a:solidFill>
            </a:endParaRPr>
          </a:p>
          <a:p>
            <a:pPr>
              <a:buNone/>
            </a:pP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الوالدين </a:t>
            </a: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والزوجة والأولاد والإخوة والأخوات.</a:t>
            </a:r>
          </a:p>
          <a:p>
            <a:r>
              <a:rPr lang="ar-SA" sz="3200" b="1" dirty="0" smtClean="0"/>
              <a:t>وأنا أحب أن أعامل أهلي معاملة طيبة وبأخلاق حسنة، لأنهم أقرب الناس إلي، وأكثرهم فضلاً علي</a:t>
            </a:r>
            <a:r>
              <a:rPr lang="ar-SA" sz="3200" b="1" dirty="0" smtClean="0"/>
              <a:t>.</a:t>
            </a:r>
            <a:endParaRPr lang="ar-SA" sz="32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685800"/>
            <a:ext cx="7467600" cy="5788152"/>
          </a:xfrm>
        </p:spPr>
        <p:txBody>
          <a:bodyPr/>
          <a:lstStyle/>
          <a:p>
            <a:r>
              <a:rPr lang="ar-SA" sz="3200" b="1" dirty="0" smtClean="0">
                <a:solidFill>
                  <a:srgbClr val="00B050"/>
                </a:solidFill>
              </a:rPr>
              <a:t>وأنا خيركم لأهلي</a:t>
            </a:r>
            <a:r>
              <a:rPr lang="ar-SA" sz="3200" b="1" dirty="0" smtClean="0">
                <a:solidFill>
                  <a:srgbClr val="00B050"/>
                </a:solidFill>
              </a:rPr>
              <a:t>:</a:t>
            </a:r>
          </a:p>
          <a:p>
            <a:pPr>
              <a:buNone/>
            </a:pPr>
            <a:r>
              <a:rPr lang="ar-SA" sz="3200" b="1" dirty="0" smtClean="0">
                <a:solidFill>
                  <a:srgbClr val="00B050"/>
                </a:solidFill>
              </a:rPr>
              <a:t> </a:t>
            </a: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أي الرسول صلى الله عليه وسلم خير الناس لأهله، فقد كان الرسول صلى الله عليه وسلم محباً لهم يعاملهم بالرفق، ويساعدهم، ويعلمهم، ويرشدهم.</a:t>
            </a:r>
          </a:p>
          <a:p>
            <a:r>
              <a:rPr lang="ar-SA" sz="3200" b="1" dirty="0" smtClean="0">
                <a:solidFill>
                  <a:srgbClr val="00B050"/>
                </a:solidFill>
              </a:rPr>
              <a:t>إذا من خير هذه الأمة؟</a:t>
            </a:r>
          </a:p>
          <a:p>
            <a:pPr>
              <a:buNone/>
            </a:pPr>
            <a:r>
              <a:rPr lang="ar-SA" sz="3200" b="1" dirty="0" smtClean="0"/>
              <a:t>النبي صلى الله عليه وسلم.</a:t>
            </a:r>
          </a:p>
          <a:p>
            <a:r>
              <a:rPr lang="ar-SA" sz="3200" b="1" dirty="0" smtClean="0">
                <a:solidFill>
                  <a:srgbClr val="00B050"/>
                </a:solidFill>
              </a:rPr>
              <a:t>مهنة أهله : </a:t>
            </a:r>
            <a:endParaRPr lang="ar-SA" sz="3200" b="1" dirty="0" smtClean="0">
              <a:solidFill>
                <a:srgbClr val="00B050"/>
              </a:solidFill>
            </a:endParaRPr>
          </a:p>
          <a:p>
            <a:pPr>
              <a:buNone/>
            </a:pP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أي </a:t>
            </a: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خدمة أهله، فهو صلى الله عليه وسلم يقوم بشؤون نفسه ويخدم أهله.</a:t>
            </a:r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ar-SA" sz="4800" b="1" dirty="0" smtClean="0">
                <a:solidFill>
                  <a:srgbClr val="92D050"/>
                </a:solidFill>
              </a:rPr>
              <a:t>أتعرف على عائشة رضي الله عنها:</a:t>
            </a:r>
            <a:endParaRPr lang="ar-SA" sz="4800" b="1" dirty="0">
              <a:solidFill>
                <a:srgbClr val="92D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ar-SA" sz="3600" b="1" dirty="0" smtClean="0">
                <a:solidFill>
                  <a:srgbClr val="00B050"/>
                </a:solidFill>
              </a:rPr>
              <a:t>اسمها :</a:t>
            </a:r>
          </a:p>
          <a:p>
            <a:pPr>
              <a:buNone/>
            </a:pPr>
            <a:r>
              <a:rPr lang="ar-SA" sz="3600" b="1" dirty="0" smtClean="0">
                <a:solidFill>
                  <a:schemeClr val="accent2">
                    <a:lumMod val="75000"/>
                  </a:schemeClr>
                </a:solidFill>
              </a:rPr>
              <a:t>عائشة بنت أبي بكر الصديق رضي الله عنهما.</a:t>
            </a:r>
          </a:p>
          <a:p>
            <a:r>
              <a:rPr lang="ar-SA" sz="3600" b="1" dirty="0" smtClean="0">
                <a:solidFill>
                  <a:schemeClr val="accent2">
                    <a:lumMod val="75000"/>
                  </a:schemeClr>
                </a:solidFill>
              </a:rPr>
              <a:t>كانت حكيمة عاقلة.</a:t>
            </a:r>
          </a:p>
          <a:p>
            <a:pPr>
              <a:buNone/>
            </a:pPr>
            <a:endParaRPr lang="ar-SA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ar-SA" sz="6000" b="1" dirty="0" smtClean="0">
                <a:solidFill>
                  <a:srgbClr val="92D050"/>
                </a:solidFill>
              </a:rPr>
              <a:t>فكر</a:t>
            </a:r>
            <a:endParaRPr lang="ar-SA" sz="6000" b="1" dirty="0">
              <a:solidFill>
                <a:srgbClr val="92D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ar-SA" sz="3200" b="1" dirty="0" smtClean="0">
                <a:solidFill>
                  <a:schemeClr val="accent3">
                    <a:lumMod val="75000"/>
                  </a:schemeClr>
                </a:solidFill>
              </a:rPr>
              <a:t>هناك أعمال أخرى تجعلك من خير المسلمين، اذكر واحداً منها.</a:t>
            </a:r>
          </a:p>
          <a:p>
            <a:pPr>
              <a:buNone/>
            </a:pPr>
            <a:r>
              <a:rPr lang="ar-SA" sz="3200" b="1" dirty="0" smtClean="0"/>
              <a:t>تعلم القرآن وتعليمه، التفقه في الدين، حسن الخلق.</a:t>
            </a:r>
          </a:p>
          <a:p>
            <a:endParaRPr lang="ar-SA" dirty="0" smtClean="0"/>
          </a:p>
          <a:p>
            <a:pPr>
              <a:buNone/>
            </a:pPr>
            <a:endParaRPr lang="ar-SA" dirty="0" smtClean="0"/>
          </a:p>
          <a:p>
            <a:pPr algn="ctr">
              <a:buNone/>
            </a:pPr>
            <a:r>
              <a:rPr lang="ar-SA" sz="4800" b="1" dirty="0" smtClean="0">
                <a:solidFill>
                  <a:srgbClr val="92D050"/>
                </a:solidFill>
              </a:rPr>
              <a:t>تعلمت أن</a:t>
            </a:r>
          </a:p>
          <a:p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الأخلاق الحسنة مع الأهل وطاعتهم تجعلني من خير المسلمين.</a:t>
            </a:r>
            <a:endParaRPr lang="ar-SA" sz="3200" b="1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ar-SA" sz="6000" b="1" dirty="0" smtClean="0">
                <a:solidFill>
                  <a:srgbClr val="92D050"/>
                </a:solidFill>
              </a:rPr>
              <a:t>معلومة إثرائية</a:t>
            </a:r>
            <a:endParaRPr lang="ar-SA" sz="6000" b="1" dirty="0">
              <a:solidFill>
                <a:srgbClr val="92D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ar-SA" sz="3200" b="1" dirty="0" smtClean="0">
                <a:solidFill>
                  <a:srgbClr val="00B050"/>
                </a:solidFill>
              </a:rPr>
              <a:t>عن أبي هريرة رضي الله عنه قال: قال رجل : يارسول الله من أحق بحسن الصحبة؟ قال </a:t>
            </a:r>
            <a:r>
              <a:rPr lang="ar-SA" sz="3200" b="1" dirty="0" smtClean="0">
                <a:solidFill>
                  <a:srgbClr val="00B050"/>
                </a:solidFill>
              </a:rPr>
              <a:t>صلى </a:t>
            </a:r>
            <a:r>
              <a:rPr lang="ar-SA" sz="3200" b="1" dirty="0" smtClean="0">
                <a:solidFill>
                  <a:srgbClr val="00B050"/>
                </a:solidFill>
              </a:rPr>
              <a:t>الله عليه وسلم ”</a:t>
            </a: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 أمك ثم أمك ثم أمك ثم أبوك ثم أدناك أدناك </a:t>
            </a:r>
            <a:r>
              <a:rPr lang="ar-SA" sz="3200" b="1" dirty="0" smtClean="0">
                <a:solidFill>
                  <a:srgbClr val="00B050"/>
                </a:solidFill>
              </a:rPr>
              <a:t>”</a:t>
            </a:r>
          </a:p>
          <a:p>
            <a:endParaRPr lang="ar-SA" sz="3200" b="1" dirty="0" smtClean="0">
              <a:solidFill>
                <a:srgbClr val="00B050"/>
              </a:solidFill>
            </a:endParaRPr>
          </a:p>
          <a:p>
            <a:r>
              <a:rPr lang="ar-SA" sz="3200" b="1" dirty="0" smtClean="0">
                <a:solidFill>
                  <a:srgbClr val="00B050"/>
                </a:solidFill>
              </a:rPr>
              <a:t>المراد بأدناك أدناك: </a:t>
            </a:r>
            <a:endParaRPr lang="ar-SA" sz="3200" b="1" dirty="0" smtClean="0">
              <a:solidFill>
                <a:srgbClr val="00B050"/>
              </a:solidFill>
            </a:endParaRPr>
          </a:p>
          <a:p>
            <a:pPr>
              <a:buNone/>
            </a:pPr>
            <a:r>
              <a:rPr lang="ar-SA" sz="3200" b="1" dirty="0" smtClean="0"/>
              <a:t>الأقرب </a:t>
            </a:r>
            <a:r>
              <a:rPr lang="ar-SA" sz="3200" b="1" dirty="0" smtClean="0"/>
              <a:t>فالأقرب.</a:t>
            </a:r>
            <a:endParaRPr lang="ar-SA" sz="32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792162"/>
          </a:xfrm>
        </p:spPr>
        <p:txBody>
          <a:bodyPr>
            <a:normAutofit fontScale="90000"/>
          </a:bodyPr>
          <a:lstStyle/>
          <a:p>
            <a:pPr algn="ctr"/>
            <a:r>
              <a:rPr lang="ar-SA" sz="5400" b="1" dirty="0" smtClean="0">
                <a:solidFill>
                  <a:srgbClr val="92D050"/>
                </a:solidFill>
              </a:rPr>
              <a:t>التقويم</a:t>
            </a:r>
            <a:endParaRPr lang="ar-SA" sz="5400" b="1" dirty="0">
              <a:solidFill>
                <a:srgbClr val="92D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066800"/>
            <a:ext cx="7467600" cy="5407152"/>
          </a:xfrm>
        </p:spPr>
        <p:txBody>
          <a:bodyPr>
            <a:normAutofit/>
          </a:bodyPr>
          <a:lstStyle/>
          <a:p>
            <a:r>
              <a:rPr lang="ar-SA" sz="32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س1: </a:t>
            </a:r>
            <a:r>
              <a:rPr lang="ar-SA" sz="3200" b="1" dirty="0" smtClean="0">
                <a:solidFill>
                  <a:schemeClr val="accent3">
                    <a:lumMod val="75000"/>
                  </a:schemeClr>
                </a:solidFill>
              </a:rPr>
              <a:t>أكمل </a:t>
            </a:r>
            <a:r>
              <a:rPr lang="ar-SA" sz="3200" b="1" dirty="0" smtClean="0">
                <a:solidFill>
                  <a:schemeClr val="accent3">
                    <a:lumMod val="75000"/>
                  </a:schemeClr>
                </a:solidFill>
              </a:rPr>
              <a:t>الفراغات الآتية بما يناسب:</a:t>
            </a:r>
          </a:p>
          <a:p>
            <a:r>
              <a:rPr lang="ar-SA" sz="3200" b="1" dirty="0" smtClean="0">
                <a:solidFill>
                  <a:schemeClr val="accent3">
                    <a:lumMod val="75000"/>
                  </a:schemeClr>
                </a:solidFill>
              </a:rPr>
              <a:t>أ- </a:t>
            </a:r>
            <a:r>
              <a:rPr lang="ar-SA" sz="3200" b="1" dirty="0" smtClean="0"/>
              <a:t>معنى ” </a:t>
            </a:r>
            <a:r>
              <a:rPr lang="ar-SA" sz="3200" b="1" dirty="0" smtClean="0">
                <a:solidFill>
                  <a:srgbClr val="00B050"/>
                </a:solidFill>
              </a:rPr>
              <a:t>خيركم لأهله </a:t>
            </a:r>
            <a:r>
              <a:rPr lang="ar-SA" sz="3200" b="1" dirty="0" smtClean="0"/>
              <a:t>“  آي </a:t>
            </a:r>
          </a:p>
          <a:p>
            <a:pPr>
              <a:buNone/>
            </a:pP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حسن التعامل مع أهله - والديه ، زوجته, أولاده، إخوانه</a:t>
            </a: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.</a:t>
            </a:r>
          </a:p>
          <a:p>
            <a:pPr>
              <a:buNone/>
            </a:pPr>
            <a:endParaRPr lang="ar-SA" sz="3200" b="1" dirty="0" smtClean="0">
              <a:solidFill>
                <a:schemeClr val="accent2">
                  <a:lumMod val="75000"/>
                </a:schemeClr>
              </a:solidFill>
            </a:endParaRPr>
          </a:p>
          <a:p>
            <a:r>
              <a:rPr lang="ar-SA" sz="3200" b="1" dirty="0" smtClean="0">
                <a:solidFill>
                  <a:schemeClr val="accent3">
                    <a:lumMod val="75000"/>
                  </a:schemeClr>
                </a:solidFill>
              </a:rPr>
              <a:t>ب-</a:t>
            </a:r>
            <a:r>
              <a:rPr lang="ar-SA" sz="3200" b="1" dirty="0" smtClean="0"/>
              <a:t> الرسول صلى الله عليه وسلم خير الناس لأهله، فقد كان </a:t>
            </a:r>
            <a:r>
              <a:rPr lang="ar-SA" sz="3200" b="1" dirty="0" smtClean="0"/>
              <a:t>.............</a:t>
            </a:r>
            <a:r>
              <a:rPr lang="ar-SA" sz="3200" b="1" dirty="0" smtClean="0"/>
              <a:t> ، ويعاملهم............... ،و.............  ، </a:t>
            </a:r>
            <a:r>
              <a:rPr lang="ar-SA" sz="3200" b="1" dirty="0" smtClean="0"/>
              <a:t>ويساعدهم.</a:t>
            </a:r>
          </a:p>
          <a:p>
            <a:r>
              <a:rPr lang="ar-SA" sz="3200" b="1" dirty="0" smtClean="0">
                <a:solidFill>
                  <a:schemeClr val="accent3">
                    <a:lumMod val="75000"/>
                  </a:schemeClr>
                </a:solidFill>
              </a:rPr>
              <a:t>ج-</a:t>
            </a:r>
            <a:r>
              <a:rPr lang="ar-SA" sz="3200" b="1" dirty="0" smtClean="0"/>
              <a:t> من صفات عائشة رضي الله عنها أنها كانت </a:t>
            </a:r>
            <a:r>
              <a:rPr lang="ar-SA" sz="3200" b="1" dirty="0" smtClean="0"/>
              <a:t>..........................</a:t>
            </a:r>
            <a:endParaRPr lang="ar-SA" sz="3200" b="1" dirty="0"/>
          </a:p>
        </p:txBody>
      </p:sp>
      <p:sp>
        <p:nvSpPr>
          <p:cNvPr id="4" name="مستطيل 3"/>
          <p:cNvSpPr/>
          <p:nvPr/>
        </p:nvSpPr>
        <p:spPr>
          <a:xfrm>
            <a:off x="5562600" y="3886200"/>
            <a:ext cx="1371600" cy="53340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محباً لهم</a:t>
            </a:r>
            <a:endParaRPr lang="ar-SA" sz="3200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5" name="مستطيل 4"/>
          <p:cNvSpPr/>
          <p:nvPr/>
        </p:nvSpPr>
        <p:spPr>
          <a:xfrm>
            <a:off x="2743200" y="3886200"/>
            <a:ext cx="1295400" cy="45720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بالرفق</a:t>
            </a:r>
            <a:endParaRPr lang="ar-SA" sz="3200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6" name="مستطيل 5"/>
          <p:cNvSpPr/>
          <p:nvPr/>
        </p:nvSpPr>
        <p:spPr>
          <a:xfrm>
            <a:off x="762000" y="3886200"/>
            <a:ext cx="1371600" cy="53340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يلاطفهم</a:t>
            </a:r>
            <a:endParaRPr lang="ar-SA" sz="3200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7" name="مستطيل 6"/>
          <p:cNvSpPr/>
          <p:nvPr/>
        </p:nvSpPr>
        <p:spPr>
          <a:xfrm>
            <a:off x="5181600" y="5486400"/>
            <a:ext cx="1828800" cy="53340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حكيمة عاقله</a:t>
            </a:r>
            <a:endParaRPr lang="ar-SA" sz="3200" b="1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868362"/>
          </a:xfrm>
        </p:spPr>
        <p:txBody>
          <a:bodyPr>
            <a:normAutofit fontScale="90000"/>
          </a:bodyPr>
          <a:lstStyle/>
          <a:p>
            <a:pPr algn="ctr"/>
            <a:r>
              <a:rPr lang="ar-SA" sz="5400" b="1" dirty="0" smtClean="0">
                <a:solidFill>
                  <a:srgbClr val="92D050"/>
                </a:solidFill>
              </a:rPr>
              <a:t>التقويم</a:t>
            </a:r>
            <a:endParaRPr lang="ar-SA" sz="5400" b="1" dirty="0">
              <a:solidFill>
                <a:srgbClr val="92D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295400"/>
            <a:ext cx="7467600" cy="5178552"/>
          </a:xfrm>
        </p:spPr>
        <p:txBody>
          <a:bodyPr>
            <a:normAutofit/>
          </a:bodyPr>
          <a:lstStyle/>
          <a:p>
            <a:r>
              <a:rPr lang="ar-SA" sz="32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س2: </a:t>
            </a:r>
            <a:r>
              <a:rPr lang="ar-SA" sz="3200" b="1" dirty="0" smtClean="0">
                <a:solidFill>
                  <a:schemeClr val="accent3">
                    <a:lumMod val="75000"/>
                  </a:schemeClr>
                </a:solidFill>
              </a:rPr>
              <a:t>أعلل:</a:t>
            </a:r>
          </a:p>
          <a:p>
            <a:r>
              <a:rPr lang="ar-SA" sz="3200" b="1" dirty="0" smtClean="0">
                <a:solidFill>
                  <a:schemeClr val="accent3">
                    <a:lumMod val="75000"/>
                  </a:schemeClr>
                </a:solidFill>
              </a:rPr>
              <a:t>أ-</a:t>
            </a:r>
            <a:r>
              <a:rPr lang="ar-SA" sz="3200" b="1" dirty="0" smtClean="0"/>
              <a:t> </a:t>
            </a:r>
            <a:r>
              <a:rPr lang="ar-SA" sz="3200" b="1" dirty="0" smtClean="0">
                <a:solidFill>
                  <a:srgbClr val="00B050"/>
                </a:solidFill>
              </a:rPr>
              <a:t>أ</a:t>
            </a:r>
            <a:r>
              <a:rPr lang="ar-SA" sz="3200" b="1" dirty="0" smtClean="0">
                <a:solidFill>
                  <a:srgbClr val="00B050"/>
                </a:solidFill>
              </a:rPr>
              <a:t>هلي أولى الناس بحس تعاملي.</a:t>
            </a:r>
          </a:p>
          <a:p>
            <a:pPr>
              <a:buNone/>
            </a:pP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لأنهم أقرب الناس إلي.</a:t>
            </a:r>
          </a:p>
          <a:p>
            <a:r>
              <a:rPr lang="ar-SA" sz="3200" b="1" dirty="0" smtClean="0">
                <a:solidFill>
                  <a:schemeClr val="accent3">
                    <a:lumMod val="75000"/>
                  </a:schemeClr>
                </a:solidFill>
              </a:rPr>
              <a:t>ب-</a:t>
            </a:r>
            <a:r>
              <a:rPr lang="ar-SA" sz="3200" b="1" dirty="0" smtClean="0"/>
              <a:t> </a:t>
            </a:r>
            <a:r>
              <a:rPr lang="ar-SA" sz="3200" b="1" dirty="0" smtClean="0">
                <a:solidFill>
                  <a:srgbClr val="00B050"/>
                </a:solidFill>
              </a:rPr>
              <a:t>إذا سمع النبي صلى الله عليه وسلم الأذان ترك خدمة أهله وخرج إلى الصلاة.</a:t>
            </a:r>
          </a:p>
          <a:p>
            <a:pPr>
              <a:buNone/>
            </a:pPr>
            <a:r>
              <a:rPr lang="ar-SA" sz="3200" b="1" dirty="0" smtClean="0">
                <a:solidFill>
                  <a:schemeClr val="accent2">
                    <a:lumMod val="75000"/>
                  </a:schemeClr>
                </a:solidFill>
              </a:rPr>
              <a:t>لأن الصلاة مقدمه على خدمة الأهل.</a:t>
            </a:r>
            <a:endParaRPr lang="ar-SA" sz="3200" b="1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مشربية">
  <a:themeElements>
    <a:clrScheme name="مشربية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مشربية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مشربية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259</TotalTime>
  <Words>415</Words>
  <Application>Microsoft Office PowerPoint</Application>
  <PresentationFormat>عرض على الشاشة (3:4)‏</PresentationFormat>
  <Paragraphs>55</Paragraphs>
  <Slides>9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9</vt:i4>
      </vt:variant>
    </vt:vector>
  </HeadingPairs>
  <TitlesOfParts>
    <vt:vector size="10" baseType="lpstr">
      <vt:lpstr>مشربية</vt:lpstr>
      <vt:lpstr>حسن التعامل مع الأهل </vt:lpstr>
      <vt:lpstr>الشريحة 2</vt:lpstr>
      <vt:lpstr>أتعرف على معاني الحديث</vt:lpstr>
      <vt:lpstr>الشريحة 4</vt:lpstr>
      <vt:lpstr>أتعرف على عائشة رضي الله عنها:</vt:lpstr>
      <vt:lpstr>فكر</vt:lpstr>
      <vt:lpstr>معلومة إثرائية</vt:lpstr>
      <vt:lpstr>التقويم</vt:lpstr>
      <vt:lpstr>التقويم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حسن التعامل مع الأهل </dc:title>
  <dc:creator>HP</dc:creator>
  <cp:lastModifiedBy>HP</cp:lastModifiedBy>
  <cp:revision>36</cp:revision>
  <dcterms:created xsi:type="dcterms:W3CDTF">2011-02-04T20:34:34Z</dcterms:created>
  <dcterms:modified xsi:type="dcterms:W3CDTF">2011-02-06T21:07:51Z</dcterms:modified>
</cp:coreProperties>
</file>

<file path=docProps/thumbnail.jpeg>
</file>