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00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56" d="100"/>
          <a:sy n="56" d="100"/>
        </p:scale>
        <p:origin x="-9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959F91B-10D2-48B2-A646-F255B06EFAB3}" type="datetimeFigureOut">
              <a:rPr lang="ar-SA" smtClean="0"/>
              <a:t>20/03/1432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0A206EF-4CAD-4035-9486-E45395BE2B83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9F91B-10D2-48B2-A646-F255B06EFAB3}" type="datetimeFigureOut">
              <a:rPr lang="ar-SA" smtClean="0"/>
              <a:t>20/03/1432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206EF-4CAD-4035-9486-E45395BE2B8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9F91B-10D2-48B2-A646-F255B06EFAB3}" type="datetimeFigureOut">
              <a:rPr lang="ar-SA" smtClean="0"/>
              <a:t>20/03/1432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206EF-4CAD-4035-9486-E45395BE2B8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959F91B-10D2-48B2-A646-F255B06EFAB3}" type="datetimeFigureOut">
              <a:rPr lang="ar-SA" smtClean="0"/>
              <a:t>20/03/1432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0A206EF-4CAD-4035-9486-E45395BE2B83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959F91B-10D2-48B2-A646-F255B06EFAB3}" type="datetimeFigureOut">
              <a:rPr lang="ar-SA" smtClean="0"/>
              <a:t>20/03/1432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0A206EF-4CAD-4035-9486-E45395BE2B83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9F91B-10D2-48B2-A646-F255B06EFAB3}" type="datetimeFigureOut">
              <a:rPr lang="ar-SA" smtClean="0"/>
              <a:t>20/03/1432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206EF-4CAD-4035-9486-E45395BE2B83}" type="slidenum">
              <a:rPr lang="ar-SA" smtClean="0"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9F91B-10D2-48B2-A646-F255B06EFAB3}" type="datetimeFigureOut">
              <a:rPr lang="ar-SA" smtClean="0"/>
              <a:t>20/03/1432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206EF-4CAD-4035-9486-E45395BE2B83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959F91B-10D2-48B2-A646-F255B06EFAB3}" type="datetimeFigureOut">
              <a:rPr lang="ar-SA" smtClean="0"/>
              <a:t>20/03/1432</a:t>
            </a:fld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0A206EF-4CAD-4035-9486-E45395BE2B83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9F91B-10D2-48B2-A646-F255B06EFAB3}" type="datetimeFigureOut">
              <a:rPr lang="ar-SA" smtClean="0"/>
              <a:t>20/03/1432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A206EF-4CAD-4035-9486-E45395BE2B8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959F91B-10D2-48B2-A646-F255B06EFAB3}" type="datetimeFigureOut">
              <a:rPr lang="ar-SA" smtClean="0"/>
              <a:t>20/03/1432</a:t>
            </a:fld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0A206EF-4CAD-4035-9486-E45395BE2B83}" type="slidenum">
              <a:rPr lang="ar-SA" smtClean="0"/>
              <a:t>‹#›</a:t>
            </a:fld>
            <a:endParaRPr lang="ar-SA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959F91B-10D2-48B2-A646-F255B06EFAB3}" type="datetimeFigureOut">
              <a:rPr lang="ar-SA" smtClean="0"/>
              <a:t>20/03/1432</a:t>
            </a:fld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0A206EF-4CAD-4035-9486-E45395BE2B83}" type="slidenum">
              <a:rPr lang="ar-SA" smtClean="0"/>
              <a:t>‹#›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959F91B-10D2-48B2-A646-F255B06EFAB3}" type="datetimeFigureOut">
              <a:rPr lang="ar-SA" smtClean="0"/>
              <a:t>20/03/1432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0A206EF-4CAD-4035-9486-E45395BE2B83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752600" y="2209800"/>
            <a:ext cx="6858000" cy="1894362"/>
          </a:xfrm>
        </p:spPr>
        <p:txBody>
          <a:bodyPr>
            <a:noAutofit/>
          </a:bodyPr>
          <a:lstStyle/>
          <a:p>
            <a:r>
              <a:rPr lang="ar-SA" sz="8800" dirty="0" smtClean="0"/>
              <a:t>التنفس في الشراب</a:t>
            </a:r>
            <a:endParaRPr lang="ar-SA" sz="88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الدرس السادس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685800"/>
            <a:ext cx="7467600" cy="5788152"/>
          </a:xfrm>
        </p:spPr>
        <p:txBody>
          <a:bodyPr/>
          <a:lstStyle/>
          <a:p>
            <a:pPr>
              <a:buNone/>
            </a:pPr>
            <a:r>
              <a:rPr lang="ar-SA" sz="3600" b="1" dirty="0" smtClean="0"/>
              <a:t>تُشَاهدُ بعض الطلاب يَشْرَبُ الماء دَفْعَةً وَاحِدة ومن السُّرْعة يتنفس داخل الكأس</a:t>
            </a:r>
            <a:r>
              <a:rPr lang="ar-SA" sz="3600" b="1" dirty="0" smtClean="0"/>
              <a:t>.</a:t>
            </a:r>
          </a:p>
          <a:p>
            <a:r>
              <a:rPr lang="ar-SA" sz="3600" b="1" dirty="0" smtClean="0">
                <a:solidFill>
                  <a:schemeClr val="accent3"/>
                </a:solidFill>
              </a:rPr>
              <a:t>هل هذا الفعل صحيح</a:t>
            </a:r>
            <a:r>
              <a:rPr lang="ar-SA" sz="3600" b="1" dirty="0" smtClean="0">
                <a:solidFill>
                  <a:schemeClr val="accent3"/>
                </a:solidFill>
              </a:rPr>
              <a:t>؟</a:t>
            </a:r>
          </a:p>
          <a:p>
            <a:pPr>
              <a:buNone/>
            </a:pPr>
            <a:r>
              <a:rPr lang="ar-SA" dirty="0" smtClean="0"/>
              <a:t>............................................................................................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3276600"/>
            <a:ext cx="27432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مربع نص 6"/>
          <p:cNvSpPr txBox="1"/>
          <p:nvPr/>
        </p:nvSpPr>
        <p:spPr>
          <a:xfrm>
            <a:off x="1828800" y="2362200"/>
            <a:ext cx="50292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b="1" dirty="0" smtClean="0">
                <a:solidFill>
                  <a:srgbClr val="0070C0"/>
                </a:solidFill>
              </a:rPr>
              <a:t>لا، لأن ذلك يخالف السنة</a:t>
            </a:r>
            <a:r>
              <a:rPr lang="ar-SA" dirty="0" smtClean="0"/>
              <a:t>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28600" y="685800"/>
            <a:ext cx="7696200" cy="5788152"/>
          </a:xfrm>
        </p:spPr>
        <p:txBody>
          <a:bodyPr>
            <a:normAutofit/>
          </a:bodyPr>
          <a:lstStyle/>
          <a:p>
            <a:r>
              <a:rPr lang="ar-SA" sz="3200" b="1" dirty="0" smtClean="0"/>
              <a:t>عن أبي </a:t>
            </a:r>
            <a:r>
              <a:rPr lang="ar-SA" sz="3200" b="1" dirty="0" smtClean="0"/>
              <a:t>قتادة:” </a:t>
            </a:r>
            <a:r>
              <a:rPr lang="ar-SA" sz="3200" b="1" dirty="0" smtClean="0">
                <a:solidFill>
                  <a:srgbClr val="00B050"/>
                </a:solidFill>
              </a:rPr>
              <a:t>أن النبي </a:t>
            </a:r>
            <a:r>
              <a:rPr lang="en-US" sz="3200" b="1" dirty="0" smtClean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3200" b="1" dirty="0" smtClean="0">
                <a:solidFill>
                  <a:srgbClr val="00B050"/>
                </a:solidFill>
              </a:rPr>
              <a:t> نهى </a:t>
            </a:r>
            <a:r>
              <a:rPr lang="ar-SA" sz="3200" b="1" dirty="0" smtClean="0">
                <a:solidFill>
                  <a:srgbClr val="00B050"/>
                </a:solidFill>
              </a:rPr>
              <a:t>أن يُتَنَفَّسَ في الإناء </a:t>
            </a:r>
            <a:r>
              <a:rPr lang="ar-SA" sz="3200" b="1" dirty="0" smtClean="0"/>
              <a:t>”.</a:t>
            </a:r>
          </a:p>
          <a:p>
            <a:pPr algn="ctr">
              <a:buNone/>
            </a:pPr>
            <a:r>
              <a:rPr lang="ar-SA" sz="3600" b="1" dirty="0" smtClean="0">
                <a:solidFill>
                  <a:schemeClr val="accent3">
                    <a:lumMod val="75000"/>
                  </a:schemeClr>
                </a:solidFill>
              </a:rPr>
              <a:t>أتعرف على معاني الحديث:</a:t>
            </a:r>
          </a:p>
          <a:p>
            <a:pPr>
              <a:buNone/>
            </a:pPr>
            <a:r>
              <a:rPr lang="ar-SA" sz="3200" b="1" dirty="0" smtClean="0"/>
              <a:t>يخبرنا أبو قتادة </a:t>
            </a:r>
            <a:r>
              <a:rPr lang="ar-SA" sz="3200" b="1" dirty="0" smtClean="0"/>
              <a:t>رضي الله عنه </a:t>
            </a:r>
            <a:r>
              <a:rPr lang="ar-SA" sz="3200" b="1" dirty="0" smtClean="0"/>
              <a:t>أن الرسول </a:t>
            </a: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 </a:t>
            </a:r>
            <a:r>
              <a:rPr lang="ar-SA" sz="32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 </a:t>
            </a:r>
            <a:r>
              <a:rPr lang="ar-SA" sz="3200" b="1" dirty="0" smtClean="0"/>
              <a:t>مَنَعَ </a:t>
            </a:r>
            <a:r>
              <a:rPr lang="ar-SA" sz="3200" b="1" dirty="0" smtClean="0"/>
              <a:t>المسلم - إذا كان يشرب ماءً أو لبناً </a:t>
            </a:r>
            <a:r>
              <a:rPr lang="ar-SA" sz="3200" b="1" dirty="0" smtClean="0"/>
              <a:t>أوعصيراً </a:t>
            </a:r>
            <a:r>
              <a:rPr lang="ar-SA" sz="3200" b="1" dirty="0" smtClean="0"/>
              <a:t>ونحوه - أن يتنفس داخل إِناء الشرب</a:t>
            </a:r>
            <a:r>
              <a:rPr lang="ar-SA" sz="3200" b="1" dirty="0" smtClean="0"/>
              <a:t>.</a:t>
            </a:r>
          </a:p>
          <a:p>
            <a:r>
              <a:rPr lang="ar-SA" sz="3200" b="1" dirty="0" smtClean="0">
                <a:solidFill>
                  <a:srgbClr val="7030A0"/>
                </a:solidFill>
              </a:rPr>
              <a:t>ماذا يفعل من أراد التنفس أثناء الشرب؟</a:t>
            </a:r>
          </a:p>
          <a:p>
            <a:pPr>
              <a:buNone/>
            </a:pPr>
            <a:r>
              <a:rPr lang="ar-SA" sz="3200" b="1" dirty="0" smtClean="0"/>
              <a:t>إذا أراد أن يتنفس فإنه يُبْعِدُ الكأس عن فَمِه، ثم يتنفس.</a:t>
            </a:r>
          </a:p>
          <a:p>
            <a:r>
              <a:rPr lang="ar-SA" sz="3200" b="1" dirty="0" smtClean="0">
                <a:solidFill>
                  <a:srgbClr val="7030A0"/>
                </a:solidFill>
              </a:rPr>
              <a:t>لماذا منع </a:t>
            </a:r>
            <a:r>
              <a:rPr lang="ar-SA" sz="3200" b="1" dirty="0" smtClean="0">
                <a:solidFill>
                  <a:srgbClr val="7030A0"/>
                </a:solidFill>
              </a:rPr>
              <a:t>النبي </a:t>
            </a:r>
            <a:r>
              <a:rPr lang="en-US" sz="32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3200" b="1" dirty="0" smtClean="0">
                <a:solidFill>
                  <a:srgbClr val="7030A0"/>
                </a:solidFill>
              </a:rPr>
              <a:t> المسلم </a:t>
            </a:r>
            <a:r>
              <a:rPr lang="ar-SA" sz="3200" b="1" dirty="0" smtClean="0">
                <a:solidFill>
                  <a:srgbClr val="7030A0"/>
                </a:solidFill>
              </a:rPr>
              <a:t>أن يَتَنَفَّسَ داخل الإناء؟</a:t>
            </a:r>
          </a:p>
          <a:p>
            <a:pPr>
              <a:buNone/>
            </a:pPr>
            <a:r>
              <a:rPr lang="ar-SA" sz="3200" b="1" dirty="0" smtClean="0"/>
              <a:t>لأن التَّنفُسَ داخل إناء الشرب أمرٌ يَسْتَقْذِرُهُ النَّاس، وقد يُسَبِّبُ أضراراً، أو يَنْقُلُ أمراضاً.</a:t>
            </a:r>
            <a:endParaRPr lang="ar-SA" sz="3200" b="1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400" b="1" dirty="0" smtClean="0"/>
              <a:t>أتعرف على أبي قتادة رضي الله عنه:</a:t>
            </a:r>
            <a:endParaRPr lang="ar-SA" sz="4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sz="3600" b="1" dirty="0" smtClean="0">
                <a:solidFill>
                  <a:srgbClr val="00B050"/>
                </a:solidFill>
              </a:rPr>
              <a:t>اسمه: </a:t>
            </a:r>
            <a:r>
              <a:rPr lang="ar-SA" sz="3600" b="1" dirty="0" smtClean="0"/>
              <a:t>الحارثُ بن رِبْعِي الأَنصاري.</a:t>
            </a:r>
          </a:p>
          <a:p>
            <a:r>
              <a:rPr lang="ar-SA" sz="3600" b="1" dirty="0" smtClean="0">
                <a:solidFill>
                  <a:srgbClr val="00B050"/>
                </a:solidFill>
              </a:rPr>
              <a:t>شجاعته: </a:t>
            </a:r>
            <a:r>
              <a:rPr lang="ar-SA" sz="3600" b="1" dirty="0" smtClean="0"/>
              <a:t>كان فارساً وبطلاً شجاعاً،شارك في أكثر الغزوات مع النبي </a:t>
            </a:r>
            <a:r>
              <a:rPr lang="en-US" sz="3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 </a:t>
            </a:r>
            <a:r>
              <a:rPr lang="ar-SA" sz="3600" b="1" dirty="0" smtClean="0"/>
              <a:t>وأثنى </a:t>
            </a:r>
            <a:r>
              <a:rPr lang="ar-SA" sz="3600" b="1" dirty="0" smtClean="0"/>
              <a:t>عليه </a:t>
            </a:r>
            <a:r>
              <a:rPr lang="ar-SA" sz="3600" b="1" dirty="0" smtClean="0"/>
              <a:t>الرسول </a:t>
            </a:r>
            <a:r>
              <a:rPr lang="en-US" sz="3600" b="1" dirty="0" smtClean="0"/>
              <a:t>  </a:t>
            </a:r>
            <a:r>
              <a:rPr lang="en-US" sz="3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3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 </a:t>
            </a:r>
            <a:r>
              <a:rPr lang="ar-SA" sz="3600" b="1" dirty="0" smtClean="0"/>
              <a:t>فقال</a:t>
            </a:r>
            <a:r>
              <a:rPr lang="ar-SA" sz="3600" b="1" dirty="0" smtClean="0"/>
              <a:t>: </a:t>
            </a:r>
            <a:r>
              <a:rPr lang="ar-SA" sz="3600" b="1" dirty="0" smtClean="0"/>
              <a:t>« خَيْرُ </a:t>
            </a:r>
            <a:r>
              <a:rPr lang="ar-SA" sz="3600" b="1" dirty="0" smtClean="0"/>
              <a:t>فُرْسَانِنِا أبو </a:t>
            </a:r>
            <a:r>
              <a:rPr lang="ar-SA" sz="3600" b="1" dirty="0" smtClean="0"/>
              <a:t>قتادة »، </a:t>
            </a:r>
            <a:r>
              <a:rPr lang="ar-SA" sz="3600" b="1" dirty="0" smtClean="0"/>
              <a:t>وقال عنه أبو بكر الصديق </a:t>
            </a:r>
            <a:r>
              <a:rPr lang="ar-SA" sz="3600" b="1" dirty="0" smtClean="0"/>
              <a:t>رضي الله عنه </a:t>
            </a:r>
            <a:r>
              <a:rPr lang="ar-SA" sz="3600" b="1" dirty="0" smtClean="0"/>
              <a:t>إنه: أَسَدٌ من أُسد </a:t>
            </a:r>
            <a:r>
              <a:rPr lang="ar-SA" sz="3600" b="1" dirty="0" smtClean="0"/>
              <a:t>الله.</a:t>
            </a:r>
            <a:endParaRPr lang="ar-SA" sz="3600" b="1" dirty="0" smtClean="0"/>
          </a:p>
          <a:p>
            <a:r>
              <a:rPr lang="ar-SA" sz="3600" b="1" dirty="0" smtClean="0">
                <a:solidFill>
                  <a:srgbClr val="00B050"/>
                </a:solidFill>
              </a:rPr>
              <a:t>وفاته: </a:t>
            </a:r>
            <a:r>
              <a:rPr lang="ar-SA" sz="3600" b="1" dirty="0" smtClean="0"/>
              <a:t>توفي بالمدينة سنة ٥٤ </a:t>
            </a:r>
            <a:r>
              <a:rPr lang="ar-SA" sz="3600" b="1" dirty="0" smtClean="0"/>
              <a:t>هـ 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5400" b="1" dirty="0" smtClean="0"/>
              <a:t>فكر</a:t>
            </a:r>
            <a:endParaRPr lang="ar-SA" sz="5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7467600" cy="5178552"/>
          </a:xfrm>
        </p:spPr>
        <p:txBody>
          <a:bodyPr>
            <a:normAutofit/>
          </a:bodyPr>
          <a:lstStyle/>
          <a:p>
            <a:r>
              <a:rPr lang="ar-SA" sz="3200" b="1" dirty="0" smtClean="0">
                <a:solidFill>
                  <a:schemeClr val="accent3"/>
                </a:solidFill>
              </a:rPr>
              <a:t>أيهما أفضل شرب الماء في جرعة واحدة أم على جرعات؟ ولماذا؟</a:t>
            </a:r>
          </a:p>
          <a:p>
            <a:pPr>
              <a:buNone/>
            </a:pPr>
            <a:r>
              <a:rPr lang="ar-SA" sz="2000" b="1" dirty="0" smtClean="0"/>
              <a:t>............................................................................................................</a:t>
            </a:r>
          </a:p>
          <a:p>
            <a:pPr>
              <a:buNone/>
            </a:pPr>
            <a:endParaRPr lang="ar-SA" sz="2000" b="1" dirty="0" smtClean="0"/>
          </a:p>
          <a:p>
            <a:pPr algn="ctr">
              <a:buNone/>
            </a:pPr>
            <a:r>
              <a:rPr lang="ar-SA" sz="5400" b="1" dirty="0" smtClean="0">
                <a:solidFill>
                  <a:schemeClr val="accent6"/>
                </a:solidFill>
              </a:rPr>
              <a:t>تعلمت أن :</a:t>
            </a:r>
          </a:p>
          <a:p>
            <a:r>
              <a:rPr lang="ar-SA" sz="3600" b="1" dirty="0" smtClean="0">
                <a:solidFill>
                  <a:srgbClr val="00B050"/>
                </a:solidFill>
              </a:rPr>
              <a:t>التنفس في الإناء أثناء الشرب مكروه.</a:t>
            </a:r>
            <a:endParaRPr lang="ar-SA" sz="3600" b="1" dirty="0">
              <a:solidFill>
                <a:srgbClr val="00B050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457200" y="2209800"/>
            <a:ext cx="73152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>
                <a:solidFill>
                  <a:srgbClr val="0070C0"/>
                </a:solidFill>
              </a:rPr>
              <a:t>الأفضل الشرب على جرعات، لانه يكون أروى للعطش. </a:t>
            </a:r>
            <a:endParaRPr lang="ar-SA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838200"/>
            <a:ext cx="7467600" cy="5635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3200" b="1" dirty="0" smtClean="0"/>
              <a:t>س1: </a:t>
            </a:r>
            <a:r>
              <a:rPr lang="ar-SA" sz="3200" b="1" dirty="0" smtClean="0">
                <a:solidFill>
                  <a:schemeClr val="accent3"/>
                </a:solidFill>
              </a:rPr>
              <a:t>أَختارُ الإجابة </a:t>
            </a:r>
            <a:r>
              <a:rPr lang="ar-SA" sz="3200" b="1" dirty="0" smtClean="0">
                <a:solidFill>
                  <a:schemeClr val="accent3"/>
                </a:solidFill>
              </a:rPr>
              <a:t>الصحيحة بوضع علامة </a:t>
            </a:r>
            <a:r>
              <a:rPr lang="ar-SA" sz="3200" b="1" dirty="0" smtClean="0"/>
              <a:t>(</a:t>
            </a:r>
            <a:r>
              <a:rPr lang="en-US" sz="4400" b="1" dirty="0" smtClean="0">
                <a:solidFill>
                  <a:srgbClr val="66FF33"/>
                </a:solidFill>
                <a:sym typeface="Wingdings 2" pitchFamily="18" charset="2"/>
              </a:rPr>
              <a:t></a:t>
            </a:r>
            <a:r>
              <a:rPr lang="ar-SA" sz="3200" b="1" dirty="0" smtClean="0"/>
              <a:t>) </a:t>
            </a:r>
            <a:r>
              <a:rPr lang="ar-SA" sz="3200" b="1" dirty="0" smtClean="0">
                <a:solidFill>
                  <a:schemeClr val="accent3"/>
                </a:solidFill>
              </a:rPr>
              <a:t>فيما يأتي</a:t>
            </a:r>
            <a:r>
              <a:rPr lang="ar-SA" sz="3200" b="1" dirty="0" smtClean="0">
                <a:solidFill>
                  <a:schemeClr val="accent3"/>
                </a:solidFill>
              </a:rPr>
              <a:t>:</a:t>
            </a:r>
            <a:endParaRPr lang="ar-SA" sz="3200" b="1" dirty="0" smtClean="0">
              <a:solidFill>
                <a:schemeClr val="accent3"/>
              </a:solidFill>
            </a:endParaRPr>
          </a:p>
          <a:p>
            <a:pPr>
              <a:buNone/>
            </a:pPr>
            <a:r>
              <a:rPr lang="ar-SA" sz="3200" b="1" dirty="0" smtClean="0"/>
              <a:t>أ-</a:t>
            </a:r>
            <a:r>
              <a:rPr lang="ar-SA" sz="3200" b="1" dirty="0" smtClean="0">
                <a:solidFill>
                  <a:srgbClr val="00B050"/>
                </a:solidFill>
              </a:rPr>
              <a:t>التنفس داخل الإناء أثناء الشرب:</a:t>
            </a:r>
          </a:p>
          <a:p>
            <a:pPr>
              <a:buNone/>
            </a:pPr>
            <a:r>
              <a:rPr lang="ar-SA" sz="3200" b="1" dirty="0" smtClean="0"/>
              <a:t>1- </a:t>
            </a:r>
            <a:r>
              <a:rPr lang="ar-SA" sz="3200" b="1" dirty="0" smtClean="0"/>
              <a:t>سنة ( </a:t>
            </a:r>
            <a:r>
              <a:rPr lang="ar-SA" sz="3200" b="1" dirty="0" smtClean="0"/>
              <a:t>   ) </a:t>
            </a:r>
            <a:r>
              <a:rPr lang="ar-SA" sz="3200" b="1" dirty="0" smtClean="0"/>
              <a:t>. ٢- جائز ( </a:t>
            </a:r>
            <a:r>
              <a:rPr lang="ar-SA" sz="3200" b="1" dirty="0" smtClean="0"/>
              <a:t>   ). </a:t>
            </a:r>
            <a:r>
              <a:rPr lang="ar-SA" sz="3200" b="1" dirty="0" smtClean="0"/>
              <a:t>٣- مكروه ( </a:t>
            </a:r>
            <a:r>
              <a:rPr lang="ar-SA" sz="3200" b="1" dirty="0" smtClean="0"/>
              <a:t>   ).</a:t>
            </a:r>
            <a:endParaRPr lang="ar-SA" sz="3200" b="1" dirty="0" smtClean="0"/>
          </a:p>
          <a:p>
            <a:pPr>
              <a:buNone/>
            </a:pPr>
            <a:r>
              <a:rPr lang="ar-SA" sz="3200" b="1" dirty="0" smtClean="0"/>
              <a:t>ب- </a:t>
            </a:r>
            <a:r>
              <a:rPr lang="ar-SA" sz="3200" b="1" dirty="0" smtClean="0">
                <a:solidFill>
                  <a:srgbClr val="00B050"/>
                </a:solidFill>
              </a:rPr>
              <a:t>من أضرار التنفس داخل إناء الشرب:</a:t>
            </a:r>
          </a:p>
          <a:p>
            <a:pPr>
              <a:buNone/>
            </a:pPr>
            <a:r>
              <a:rPr lang="ar-SA" sz="3200" b="1" dirty="0" smtClean="0"/>
              <a:t>1 </a:t>
            </a:r>
            <a:r>
              <a:rPr lang="ar-SA" sz="3200" b="1" dirty="0" smtClean="0"/>
              <a:t>- يتغير لون الماء </a:t>
            </a:r>
            <a:r>
              <a:rPr lang="ar-SA" sz="3200" b="1" dirty="0" smtClean="0"/>
              <a:t>(    ).</a:t>
            </a:r>
          </a:p>
          <a:p>
            <a:pPr>
              <a:buNone/>
            </a:pPr>
            <a:r>
              <a:rPr lang="ar-SA" sz="3200" b="1" dirty="0" smtClean="0"/>
              <a:t>2- يتغير </a:t>
            </a:r>
            <a:r>
              <a:rPr lang="ar-SA" sz="3200" b="1" dirty="0" smtClean="0"/>
              <a:t>طعم الماء برائحة النفس ( </a:t>
            </a:r>
            <a:r>
              <a:rPr lang="ar-SA" sz="3200" b="1" dirty="0" smtClean="0"/>
              <a:t>   ).</a:t>
            </a:r>
            <a:endParaRPr lang="ar-SA" sz="3200" b="1" dirty="0" smtClean="0"/>
          </a:p>
          <a:p>
            <a:pPr>
              <a:buNone/>
            </a:pPr>
            <a:r>
              <a:rPr lang="ar-SA" sz="3200" b="1" dirty="0" smtClean="0"/>
              <a:t>3- </a:t>
            </a:r>
            <a:r>
              <a:rPr lang="ar-SA" sz="3200" b="1" dirty="0" smtClean="0"/>
              <a:t>يتسبب في سقوط الإناء ( </a:t>
            </a:r>
            <a:r>
              <a:rPr lang="ar-SA" sz="3200" b="1" dirty="0" smtClean="0"/>
              <a:t>   ).</a:t>
            </a:r>
            <a:endParaRPr lang="ar-SA" sz="3200" b="1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905000" y="2667000"/>
            <a:ext cx="457200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b="1" dirty="0" smtClean="0">
                <a:solidFill>
                  <a:srgbClr val="66FF33"/>
                </a:solidFill>
                <a:sym typeface="Wingdings 2" pitchFamily="18" charset="2"/>
              </a:rPr>
              <a:t></a:t>
            </a:r>
          </a:p>
          <a:p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2819400" y="4343400"/>
            <a:ext cx="6096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b="1" dirty="0" smtClean="0">
                <a:solidFill>
                  <a:srgbClr val="66FF33"/>
                </a:solidFill>
                <a:sym typeface="Wingdings 2" pitchFamily="18" charset="2"/>
              </a:rPr>
              <a:t></a:t>
            </a:r>
            <a:endParaRPr lang="en-US" sz="4800" b="1" dirty="0" smtClean="0">
              <a:solidFill>
                <a:srgbClr val="66FF33"/>
              </a:solidFill>
              <a:sym typeface="Wingdings 2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7467600" cy="54833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3600" b="1" dirty="0" smtClean="0"/>
              <a:t>س2: </a:t>
            </a:r>
            <a:r>
              <a:rPr lang="ar-SA" sz="3600" b="1" dirty="0" smtClean="0">
                <a:solidFill>
                  <a:schemeClr val="accent3"/>
                </a:solidFill>
              </a:rPr>
              <a:t>أُبينُّ </a:t>
            </a:r>
            <a:r>
              <a:rPr lang="ar-SA" sz="3600" b="1" dirty="0" smtClean="0">
                <a:solidFill>
                  <a:schemeClr val="accent3"/>
                </a:solidFill>
              </a:rPr>
              <a:t>ماذا يفعل من كان يشرب وأراد أن </a:t>
            </a:r>
            <a:r>
              <a:rPr lang="ar-SA" sz="3600" b="1" dirty="0" smtClean="0">
                <a:solidFill>
                  <a:schemeClr val="accent3"/>
                </a:solidFill>
              </a:rPr>
              <a:t>يتنفس.</a:t>
            </a:r>
            <a:endParaRPr lang="ar-SA" sz="3600" dirty="0" smtClean="0">
              <a:solidFill>
                <a:schemeClr val="accent3"/>
              </a:solidFill>
            </a:endParaRPr>
          </a:p>
          <a:p>
            <a:pPr>
              <a:buNone/>
            </a:pPr>
            <a:r>
              <a:rPr lang="ar-SA" dirty="0" smtClean="0"/>
              <a:t>...........................................................................................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...........................................................................................</a:t>
            </a:r>
            <a:endParaRPr lang="ar-SA" dirty="0" smtClean="0"/>
          </a:p>
          <a:p>
            <a:pPr>
              <a:buNone/>
            </a:pPr>
            <a:r>
              <a:rPr lang="ar-SA" sz="3600" b="1" dirty="0" smtClean="0"/>
              <a:t>س3: </a:t>
            </a:r>
            <a:r>
              <a:rPr lang="ar-SA" sz="3600" b="1" dirty="0" smtClean="0">
                <a:solidFill>
                  <a:schemeClr val="accent3"/>
                </a:solidFill>
              </a:rPr>
              <a:t>أُوضحُ </a:t>
            </a:r>
            <a:r>
              <a:rPr lang="ar-SA" sz="3600" b="1" dirty="0" smtClean="0">
                <a:solidFill>
                  <a:schemeClr val="accent3"/>
                </a:solidFill>
              </a:rPr>
              <a:t>بماذا اشتهر أبو </a:t>
            </a:r>
            <a:r>
              <a:rPr lang="ar-SA" sz="3600" b="1" dirty="0" smtClean="0">
                <a:solidFill>
                  <a:schemeClr val="accent3"/>
                </a:solidFill>
              </a:rPr>
              <a:t>قتادة.</a:t>
            </a:r>
            <a:endParaRPr lang="ar-SA" sz="3600" b="1" dirty="0" smtClean="0">
              <a:solidFill>
                <a:schemeClr val="accent3"/>
              </a:solidFill>
            </a:endParaRPr>
          </a:p>
          <a:p>
            <a:pPr>
              <a:buNone/>
            </a:pPr>
            <a:r>
              <a:rPr lang="ar-SA" dirty="0" smtClean="0"/>
              <a:t>...............................................................................................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..............................................................................................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981200" y="2057400"/>
            <a:ext cx="54102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b="1" dirty="0" smtClean="0">
                <a:solidFill>
                  <a:srgbClr val="0070C0"/>
                </a:solidFill>
              </a:rPr>
              <a:t>يبعد الكأس عنه فمه ثم يتنفس.</a:t>
            </a:r>
            <a:endParaRPr lang="ar-SA" sz="3600" b="1" dirty="0">
              <a:solidFill>
                <a:srgbClr val="0070C0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990600" y="3581400"/>
            <a:ext cx="64008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b="1" dirty="0" smtClean="0">
                <a:solidFill>
                  <a:srgbClr val="0070C0"/>
                </a:solidFill>
              </a:rPr>
              <a:t>أشتهر أبو قتادة بالشجاعة.</a:t>
            </a:r>
            <a:endParaRPr lang="ar-SA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685800"/>
            <a:ext cx="7467600" cy="5788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b="1" dirty="0" smtClean="0"/>
              <a:t>س4: </a:t>
            </a:r>
            <a:r>
              <a:rPr lang="ar-SA" sz="2800" b="1" dirty="0" smtClean="0">
                <a:solidFill>
                  <a:schemeClr val="accent3"/>
                </a:solidFill>
              </a:rPr>
              <a:t>أَكتشِفُ </a:t>
            </a:r>
            <a:r>
              <a:rPr lang="ar-SA" sz="2800" b="1" dirty="0" smtClean="0">
                <a:solidFill>
                  <a:schemeClr val="accent3"/>
                </a:solidFill>
              </a:rPr>
              <a:t>الخطأ في هذه الحادثة، وأبينُّ الصواب:</a:t>
            </a:r>
            <a:endParaRPr lang="ar-SA" b="1" dirty="0" smtClean="0">
              <a:solidFill>
                <a:schemeClr val="accent3"/>
              </a:solidFill>
            </a:endParaRPr>
          </a:p>
          <a:p>
            <a:pPr>
              <a:buNone/>
            </a:pPr>
            <a:r>
              <a:rPr lang="ar-SA" sz="3200" b="1" dirty="0" smtClean="0">
                <a:solidFill>
                  <a:srgbClr val="00B050"/>
                </a:solidFill>
              </a:rPr>
              <a:t>دُعي </a:t>
            </a:r>
            <a:r>
              <a:rPr lang="ar-SA" sz="3200" b="1" dirty="0" smtClean="0">
                <a:solidFill>
                  <a:srgbClr val="00B050"/>
                </a:solidFill>
              </a:rPr>
              <a:t>محمد إلى وليمة زواج فذكر اسم الله وبدأ يأكل بيده اليمنى، </a:t>
            </a:r>
            <a:r>
              <a:rPr lang="ar-SA" sz="3200" b="1" dirty="0" smtClean="0">
                <a:solidFill>
                  <a:srgbClr val="00B050"/>
                </a:solidFill>
              </a:rPr>
              <a:t>وأثناء الأكل </a:t>
            </a:r>
            <a:r>
              <a:rPr lang="ar-SA" sz="3200" b="1" dirty="0" smtClean="0">
                <a:solidFill>
                  <a:srgbClr val="00B050"/>
                </a:solidFill>
              </a:rPr>
              <a:t>احتاج إلى شُرب الماء، وخشيةَ أن يُلَوِّثَ كأس الماءِ بالطَّعام </a:t>
            </a:r>
            <a:r>
              <a:rPr lang="ar-SA" sz="3200" b="1" dirty="0" smtClean="0">
                <a:solidFill>
                  <a:srgbClr val="00B050"/>
                </a:solidFill>
              </a:rPr>
              <a:t>أمسك الكأس </a:t>
            </a:r>
            <a:r>
              <a:rPr lang="ar-SA" sz="3200" b="1" dirty="0" smtClean="0">
                <a:solidFill>
                  <a:srgbClr val="00B050"/>
                </a:solidFill>
              </a:rPr>
              <a:t>بِشماله، وبدأ يشرب.</a:t>
            </a:r>
          </a:p>
          <a:p>
            <a:r>
              <a:rPr lang="ar-SA" sz="3200" b="1" dirty="0" smtClean="0"/>
              <a:t>الخطأ: </a:t>
            </a:r>
            <a:r>
              <a:rPr lang="ar-SA" dirty="0" smtClean="0"/>
              <a:t>........................................................................................... ........................................................................................... </a:t>
            </a:r>
            <a:r>
              <a:rPr lang="ar-SA" sz="3200" b="1" dirty="0" smtClean="0"/>
              <a:t>الصواب</a:t>
            </a:r>
            <a:r>
              <a:rPr lang="ar-SA" sz="3200" b="1" dirty="0" smtClean="0"/>
              <a:t>: </a:t>
            </a:r>
            <a:r>
              <a:rPr lang="ar-SA" dirty="0" smtClean="0"/>
              <a:t>...........................................................................................</a:t>
            </a:r>
            <a:r>
              <a:rPr lang="ar-SA" dirty="0" smtClean="0"/>
              <a:t> ...........................................................................................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0" y="3581400"/>
            <a:ext cx="59436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>
                <a:solidFill>
                  <a:srgbClr val="0070C0"/>
                </a:solidFill>
              </a:rPr>
              <a:t>أمسك الكأس بِشماله، وبدأ يشرب.</a:t>
            </a:r>
            <a:endParaRPr lang="ar-SA" sz="3200" b="1" dirty="0">
              <a:solidFill>
                <a:srgbClr val="0070C0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0" y="4800600"/>
            <a:ext cx="60198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>
                <a:solidFill>
                  <a:srgbClr val="0070C0"/>
                </a:solidFill>
              </a:rPr>
              <a:t>أمسك الكأس </a:t>
            </a:r>
            <a:r>
              <a:rPr lang="ar-SA" sz="3200" b="1" dirty="0" smtClean="0">
                <a:solidFill>
                  <a:srgbClr val="0070C0"/>
                </a:solidFill>
              </a:rPr>
              <a:t>باليد اليمنى</a:t>
            </a:r>
            <a:r>
              <a:rPr lang="ar-SA" sz="3200" b="1" dirty="0" smtClean="0">
                <a:solidFill>
                  <a:srgbClr val="0070C0"/>
                </a:solidFill>
              </a:rPr>
              <a:t>، ويبدأ يشرب.</a:t>
            </a:r>
            <a:endParaRPr lang="ar-SA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80</TotalTime>
  <Words>388</Words>
  <Application>Microsoft Office PowerPoint</Application>
  <PresentationFormat>عرض على الشاشة (3:4)‏</PresentationFormat>
  <Paragraphs>47</Paragraphs>
  <Slides>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مشربية</vt:lpstr>
      <vt:lpstr>التنفس في الشراب</vt:lpstr>
      <vt:lpstr>الشريحة 2</vt:lpstr>
      <vt:lpstr>الشريحة 3</vt:lpstr>
      <vt:lpstr>أتعرف على أبي قتادة رضي الله عنه:</vt:lpstr>
      <vt:lpstr>فكر</vt:lpstr>
      <vt:lpstr>الشريحة 6</vt:lpstr>
      <vt:lpstr>الشريحة 7</vt:lpstr>
      <vt:lpstr>الشريحة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HP</dc:creator>
  <cp:lastModifiedBy>HP</cp:lastModifiedBy>
  <cp:revision>16</cp:revision>
  <dcterms:created xsi:type="dcterms:W3CDTF">2011-02-22T23:14:19Z</dcterms:created>
  <dcterms:modified xsi:type="dcterms:W3CDTF">2011-02-23T00:34:39Z</dcterms:modified>
</cp:coreProperties>
</file>