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56" d="100"/>
          <a:sy n="56" d="100"/>
        </p:scale>
        <p:origin x="-99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918946BE-E546-474F-9A3F-867DC449A2F9}" type="datetimeFigureOut">
              <a:rPr lang="ar-SA" smtClean="0"/>
              <a:pPr/>
              <a:t>20/03/1432</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D3F5BBCE-C0BA-42B2-9A4D-404C1C4F1A67}"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18946BE-E546-474F-9A3F-867DC449A2F9}" type="datetimeFigureOut">
              <a:rPr lang="ar-SA" smtClean="0"/>
              <a:pPr/>
              <a:t>20/03/1432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3F5BBCE-C0BA-42B2-9A4D-404C1C4F1A6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18946BE-E546-474F-9A3F-867DC449A2F9}" type="datetimeFigureOut">
              <a:rPr lang="ar-SA" smtClean="0"/>
              <a:pPr/>
              <a:t>20/03/1432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3F5BBCE-C0BA-42B2-9A4D-404C1C4F1A6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918946BE-E546-474F-9A3F-867DC449A2F9}" type="datetimeFigureOut">
              <a:rPr lang="ar-SA" smtClean="0"/>
              <a:pPr/>
              <a:t>20/03/1432</a:t>
            </a:fld>
            <a:endParaRPr lang="ar-SA"/>
          </a:p>
        </p:txBody>
      </p:sp>
      <p:sp>
        <p:nvSpPr>
          <p:cNvPr id="9" name="عنصر نائب لرقم الشريحة 8"/>
          <p:cNvSpPr>
            <a:spLocks noGrp="1"/>
          </p:cNvSpPr>
          <p:nvPr>
            <p:ph type="sldNum" sz="quarter" idx="15"/>
          </p:nvPr>
        </p:nvSpPr>
        <p:spPr/>
        <p:txBody>
          <a:bodyPr rtlCol="0"/>
          <a:lstStyle/>
          <a:p>
            <a:fld id="{D3F5BBCE-C0BA-42B2-9A4D-404C1C4F1A67}"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918946BE-E546-474F-9A3F-867DC449A2F9}" type="datetimeFigureOut">
              <a:rPr lang="ar-SA" smtClean="0"/>
              <a:pPr/>
              <a:t>20/03/1432</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D3F5BBCE-C0BA-42B2-9A4D-404C1C4F1A67}"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918946BE-E546-474F-9A3F-867DC449A2F9}" type="datetimeFigureOut">
              <a:rPr lang="ar-SA" smtClean="0"/>
              <a:pPr/>
              <a:t>20/03/1432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3F5BBCE-C0BA-42B2-9A4D-404C1C4F1A67}"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918946BE-E546-474F-9A3F-867DC449A2F9}" type="datetimeFigureOut">
              <a:rPr lang="ar-SA" smtClean="0"/>
              <a:pPr/>
              <a:t>20/03/1432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3F5BBCE-C0BA-42B2-9A4D-404C1C4F1A67}"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918946BE-E546-474F-9A3F-867DC449A2F9}" type="datetimeFigureOut">
              <a:rPr lang="ar-SA" smtClean="0"/>
              <a:pPr/>
              <a:t>20/03/1432</a:t>
            </a:fld>
            <a:endParaRPr lang="ar-SA"/>
          </a:p>
        </p:txBody>
      </p:sp>
      <p:sp>
        <p:nvSpPr>
          <p:cNvPr id="7" name="عنصر نائب لرقم الشريحة 6"/>
          <p:cNvSpPr>
            <a:spLocks noGrp="1"/>
          </p:cNvSpPr>
          <p:nvPr>
            <p:ph type="sldNum" sz="quarter" idx="11"/>
          </p:nvPr>
        </p:nvSpPr>
        <p:spPr/>
        <p:txBody>
          <a:bodyPr rtlCol="0"/>
          <a:lstStyle/>
          <a:p>
            <a:fld id="{D3F5BBCE-C0BA-42B2-9A4D-404C1C4F1A67}"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18946BE-E546-474F-9A3F-867DC449A2F9}" type="datetimeFigureOut">
              <a:rPr lang="ar-SA" smtClean="0"/>
              <a:pPr/>
              <a:t>20/03/1432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3F5BBCE-C0BA-42B2-9A4D-404C1C4F1A6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918946BE-E546-474F-9A3F-867DC449A2F9}" type="datetimeFigureOut">
              <a:rPr lang="ar-SA" smtClean="0"/>
              <a:pPr/>
              <a:t>20/03/1432</a:t>
            </a:fld>
            <a:endParaRPr lang="ar-SA"/>
          </a:p>
        </p:txBody>
      </p:sp>
      <p:sp>
        <p:nvSpPr>
          <p:cNvPr id="22" name="عنصر نائب لرقم الشريحة 21"/>
          <p:cNvSpPr>
            <a:spLocks noGrp="1"/>
          </p:cNvSpPr>
          <p:nvPr>
            <p:ph type="sldNum" sz="quarter" idx="15"/>
          </p:nvPr>
        </p:nvSpPr>
        <p:spPr/>
        <p:txBody>
          <a:bodyPr rtlCol="0"/>
          <a:lstStyle/>
          <a:p>
            <a:fld id="{D3F5BBCE-C0BA-42B2-9A4D-404C1C4F1A67}"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918946BE-E546-474F-9A3F-867DC449A2F9}" type="datetimeFigureOut">
              <a:rPr lang="ar-SA" smtClean="0"/>
              <a:pPr/>
              <a:t>20/03/1432</a:t>
            </a:fld>
            <a:endParaRPr lang="ar-SA"/>
          </a:p>
        </p:txBody>
      </p:sp>
      <p:sp>
        <p:nvSpPr>
          <p:cNvPr id="18" name="عنصر نائب لرقم الشريحة 17"/>
          <p:cNvSpPr>
            <a:spLocks noGrp="1"/>
          </p:cNvSpPr>
          <p:nvPr>
            <p:ph type="sldNum" sz="quarter" idx="11"/>
          </p:nvPr>
        </p:nvSpPr>
        <p:spPr/>
        <p:txBody>
          <a:bodyPr rtlCol="0"/>
          <a:lstStyle/>
          <a:p>
            <a:fld id="{D3F5BBCE-C0BA-42B2-9A4D-404C1C4F1A67}"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18946BE-E546-474F-9A3F-867DC449A2F9}" type="datetimeFigureOut">
              <a:rPr lang="ar-SA" smtClean="0"/>
              <a:pPr/>
              <a:t>20/03/1432</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3F5BBCE-C0BA-42B2-9A4D-404C1C4F1A6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86000" y="2133600"/>
            <a:ext cx="6172200" cy="1752600"/>
          </a:xfrm>
        </p:spPr>
        <p:txBody>
          <a:bodyPr>
            <a:normAutofit/>
          </a:bodyPr>
          <a:lstStyle/>
          <a:p>
            <a:pPr algn="ctr"/>
            <a:r>
              <a:rPr lang="ar-SA" sz="6000" dirty="0" smtClean="0"/>
              <a:t>حسن التعامل مع الخدم</a:t>
            </a:r>
            <a:endParaRPr lang="ar-SA" sz="6000" dirty="0"/>
          </a:p>
        </p:txBody>
      </p:sp>
      <p:sp>
        <p:nvSpPr>
          <p:cNvPr id="3" name="عنوان فرعي 2"/>
          <p:cNvSpPr>
            <a:spLocks noGrp="1"/>
          </p:cNvSpPr>
          <p:nvPr>
            <p:ph type="subTitle" idx="1"/>
          </p:nvPr>
        </p:nvSpPr>
        <p:spPr>
          <a:xfrm>
            <a:off x="2286000" y="4800600"/>
            <a:ext cx="6172200" cy="1574322"/>
          </a:xfrm>
        </p:spPr>
        <p:txBody>
          <a:bodyPr>
            <a:normAutofit/>
          </a:bodyPr>
          <a:lstStyle/>
          <a:p>
            <a:r>
              <a:rPr lang="ar-SA" sz="2800" dirty="0" smtClean="0"/>
              <a:t>الدرس 3</a:t>
            </a:r>
            <a:endParaRPr lang="ar-SA"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639762"/>
          </a:xfrm>
        </p:spPr>
        <p:txBody>
          <a:bodyPr>
            <a:normAutofit fontScale="90000"/>
          </a:bodyPr>
          <a:lstStyle/>
          <a:p>
            <a:pPr algn="ctr"/>
            <a:r>
              <a:rPr lang="ar-SA" sz="4800" dirty="0" smtClean="0"/>
              <a:t>الأسئلة العامة</a:t>
            </a:r>
            <a:endParaRPr lang="ar-SA" sz="4800" dirty="0"/>
          </a:p>
        </p:txBody>
      </p:sp>
      <p:sp>
        <p:nvSpPr>
          <p:cNvPr id="3" name="عنصر نائب للمحتوى 2"/>
          <p:cNvSpPr>
            <a:spLocks noGrp="1"/>
          </p:cNvSpPr>
          <p:nvPr>
            <p:ph sz="quarter" idx="1"/>
          </p:nvPr>
        </p:nvSpPr>
        <p:spPr>
          <a:xfrm>
            <a:off x="457200" y="838200"/>
            <a:ext cx="7467600" cy="5635752"/>
          </a:xfrm>
        </p:spPr>
        <p:txBody>
          <a:bodyPr>
            <a:normAutofit/>
          </a:bodyPr>
          <a:lstStyle/>
          <a:p>
            <a:r>
              <a:rPr lang="ar-SA" sz="3200" b="1" dirty="0" smtClean="0">
                <a:solidFill>
                  <a:srgbClr val="00B050"/>
                </a:solidFill>
              </a:rPr>
              <a:t>س1: </a:t>
            </a:r>
            <a:r>
              <a:rPr lang="ar-SA" sz="3200" b="1" dirty="0" smtClean="0">
                <a:solidFill>
                  <a:schemeClr val="accent3"/>
                </a:solidFill>
              </a:rPr>
              <a:t>اختر الإجابة الصحيحة فيما يلي:</a:t>
            </a:r>
          </a:p>
          <a:p>
            <a:pPr marL="457200" indent="-457200">
              <a:buNone/>
            </a:pPr>
            <a:r>
              <a:rPr lang="ar-SA" sz="3200" b="1" dirty="0" smtClean="0">
                <a:solidFill>
                  <a:schemeClr val="accent3"/>
                </a:solidFill>
              </a:rPr>
              <a:t>أ-</a:t>
            </a:r>
            <a:r>
              <a:rPr lang="ar-SA" sz="3200" b="1" dirty="0" smtClean="0">
                <a:solidFill>
                  <a:srgbClr val="0070C0"/>
                </a:solidFill>
              </a:rPr>
              <a:t> </a:t>
            </a:r>
            <a:r>
              <a:rPr lang="ar-SA" sz="3200" b="1" dirty="0" smtClean="0">
                <a:solidFill>
                  <a:srgbClr val="00B050"/>
                </a:solidFill>
              </a:rPr>
              <a:t>دعا الرسول صلى الله عليه وسلم لأنس بن مالك </a:t>
            </a:r>
            <a:r>
              <a:rPr lang="ar-SA" sz="3200" b="1" dirty="0" err="1" smtClean="0">
                <a:solidFill>
                  <a:srgbClr val="00B050"/>
                </a:solidFill>
              </a:rPr>
              <a:t>بــ</a:t>
            </a:r>
            <a:endParaRPr lang="ar-SA" sz="3200" b="1" dirty="0" smtClean="0">
              <a:solidFill>
                <a:srgbClr val="00B050"/>
              </a:solidFill>
            </a:endParaRPr>
          </a:p>
          <a:p>
            <a:pPr marL="457200" indent="-457200">
              <a:buNone/>
            </a:pPr>
            <a:r>
              <a:rPr lang="ar-SA" sz="3200" b="1" dirty="0" smtClean="0">
                <a:solidFill>
                  <a:schemeClr val="accent3"/>
                </a:solidFill>
              </a:rPr>
              <a:t>1- </a:t>
            </a:r>
            <a:r>
              <a:rPr lang="ar-SA" sz="3200" b="1" dirty="0" smtClean="0">
                <a:solidFill>
                  <a:srgbClr val="0070C0"/>
                </a:solidFill>
              </a:rPr>
              <a:t>حفظ الحديث (       ).</a:t>
            </a:r>
          </a:p>
          <a:p>
            <a:pPr marL="457200" indent="-457200">
              <a:buNone/>
            </a:pPr>
            <a:r>
              <a:rPr lang="ar-SA" sz="3200" b="1" dirty="0" smtClean="0">
                <a:solidFill>
                  <a:schemeClr val="accent3"/>
                </a:solidFill>
              </a:rPr>
              <a:t>2-</a:t>
            </a:r>
            <a:r>
              <a:rPr lang="ar-SA" sz="3200" b="1" dirty="0" smtClean="0">
                <a:solidFill>
                  <a:srgbClr val="0070C0"/>
                </a:solidFill>
              </a:rPr>
              <a:t> كثرة المال والولد وطول العمر (       ).</a:t>
            </a:r>
          </a:p>
          <a:p>
            <a:pPr marL="457200" indent="-457200">
              <a:buNone/>
            </a:pPr>
            <a:r>
              <a:rPr lang="ar-SA" sz="3200" b="1" dirty="0" smtClean="0">
                <a:solidFill>
                  <a:schemeClr val="accent3"/>
                </a:solidFill>
              </a:rPr>
              <a:t>3-</a:t>
            </a:r>
            <a:r>
              <a:rPr lang="ar-SA" sz="3200" b="1" dirty="0" smtClean="0">
                <a:solidFill>
                  <a:srgbClr val="0070C0"/>
                </a:solidFill>
              </a:rPr>
              <a:t> استجابة الدعاء (        ).</a:t>
            </a:r>
          </a:p>
          <a:p>
            <a:pPr marL="457200" indent="-457200">
              <a:buNone/>
            </a:pPr>
            <a:r>
              <a:rPr lang="ar-SA" sz="3200" b="1" dirty="0" smtClean="0">
                <a:solidFill>
                  <a:schemeClr val="accent3"/>
                </a:solidFill>
              </a:rPr>
              <a:t>ب-</a:t>
            </a:r>
            <a:r>
              <a:rPr lang="ar-SA" sz="3200" b="1" dirty="0" smtClean="0">
                <a:solidFill>
                  <a:srgbClr val="0070C0"/>
                </a:solidFill>
              </a:rPr>
              <a:t> </a:t>
            </a:r>
            <a:r>
              <a:rPr lang="ar-SA" sz="3200" b="1" dirty="0" smtClean="0">
                <a:solidFill>
                  <a:srgbClr val="00B050"/>
                </a:solidFill>
              </a:rPr>
              <a:t>أم المؤمنين عائشة رضي الله عنها هي بنت :</a:t>
            </a:r>
          </a:p>
          <a:p>
            <a:pPr marL="457200" indent="-457200">
              <a:buNone/>
            </a:pPr>
            <a:r>
              <a:rPr lang="ar-SA" sz="3200" b="1" dirty="0" smtClean="0">
                <a:solidFill>
                  <a:schemeClr val="accent3"/>
                </a:solidFill>
              </a:rPr>
              <a:t>1-</a:t>
            </a:r>
            <a:r>
              <a:rPr lang="ar-SA" sz="3200" b="1" dirty="0" smtClean="0">
                <a:solidFill>
                  <a:srgbClr val="0070C0"/>
                </a:solidFill>
              </a:rPr>
              <a:t> أبي بكر الصديق رضي الله عنها (       ).</a:t>
            </a:r>
          </a:p>
          <a:p>
            <a:pPr marL="457200" indent="-457200">
              <a:buNone/>
            </a:pPr>
            <a:r>
              <a:rPr lang="ar-SA" sz="3200" b="1" dirty="0" smtClean="0">
                <a:solidFill>
                  <a:schemeClr val="accent3"/>
                </a:solidFill>
              </a:rPr>
              <a:t>2-</a:t>
            </a:r>
            <a:r>
              <a:rPr lang="ar-SA" sz="3200" b="1" dirty="0" smtClean="0">
                <a:solidFill>
                  <a:srgbClr val="0070C0"/>
                </a:solidFill>
              </a:rPr>
              <a:t> عمر بن طالب رضي الله عنه (        ).</a:t>
            </a:r>
          </a:p>
          <a:p>
            <a:pPr marL="457200" indent="-457200">
              <a:buNone/>
            </a:pPr>
            <a:r>
              <a:rPr lang="ar-SA" sz="3200" b="1" dirty="0" smtClean="0">
                <a:solidFill>
                  <a:schemeClr val="accent3"/>
                </a:solidFill>
              </a:rPr>
              <a:t>3-</a:t>
            </a:r>
            <a:r>
              <a:rPr lang="ar-SA" sz="3200" b="1" dirty="0" smtClean="0">
                <a:solidFill>
                  <a:srgbClr val="0070C0"/>
                </a:solidFill>
              </a:rPr>
              <a:t> عثمان بن عفان رضي الله عنه (        ).</a:t>
            </a:r>
          </a:p>
          <a:p>
            <a:pPr marL="457200" indent="-457200">
              <a:buNone/>
            </a:pPr>
            <a:endParaRPr lang="ar-SA" dirty="0"/>
          </a:p>
        </p:txBody>
      </p:sp>
      <p:sp>
        <p:nvSpPr>
          <p:cNvPr id="4" name="شكل حر 3"/>
          <p:cNvSpPr/>
          <p:nvPr/>
        </p:nvSpPr>
        <p:spPr>
          <a:xfrm>
            <a:off x="2743200" y="2514600"/>
            <a:ext cx="495973" cy="531272"/>
          </a:xfrm>
          <a:custGeom>
            <a:avLst/>
            <a:gdLst>
              <a:gd name="connsiteX0" fmla="*/ 4907 w 1024059"/>
              <a:gd name="connsiteY0" fmla="*/ 681747 h 1467019"/>
              <a:gd name="connsiteX1" fmla="*/ 38774 w 1024059"/>
              <a:gd name="connsiteY1" fmla="*/ 1426814 h 1467019"/>
              <a:gd name="connsiteX2" fmla="*/ 106507 w 1024059"/>
              <a:gd name="connsiteY2" fmla="*/ 1325214 h 1467019"/>
              <a:gd name="connsiteX3" fmla="*/ 343574 w 1024059"/>
              <a:gd name="connsiteY3" fmla="*/ 1020414 h 1467019"/>
              <a:gd name="connsiteX4" fmla="*/ 682241 w 1024059"/>
              <a:gd name="connsiteY4" fmla="*/ 478547 h 1467019"/>
              <a:gd name="connsiteX5" fmla="*/ 851574 w 1024059"/>
              <a:gd name="connsiteY5" fmla="*/ 275347 h 1467019"/>
              <a:gd name="connsiteX6" fmla="*/ 885441 w 1024059"/>
              <a:gd name="connsiteY6" fmla="*/ 207614 h 1467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4059" h="1467019">
                <a:moveTo>
                  <a:pt x="4907" y="681747"/>
                </a:moveTo>
                <a:cubicBezTo>
                  <a:pt x="16196" y="930103"/>
                  <a:pt x="0" y="1181244"/>
                  <a:pt x="38774" y="1426814"/>
                </a:cubicBezTo>
                <a:cubicBezTo>
                  <a:pt x="45122" y="1467019"/>
                  <a:pt x="82085" y="1357776"/>
                  <a:pt x="106507" y="1325214"/>
                </a:cubicBezTo>
                <a:cubicBezTo>
                  <a:pt x="183735" y="1222243"/>
                  <a:pt x="278719" y="1131594"/>
                  <a:pt x="343574" y="1020414"/>
                </a:cubicBezTo>
                <a:cubicBezTo>
                  <a:pt x="724427" y="367525"/>
                  <a:pt x="445029" y="810644"/>
                  <a:pt x="682241" y="478547"/>
                </a:cubicBezTo>
                <a:cubicBezTo>
                  <a:pt x="1024059" y="0"/>
                  <a:pt x="429939" y="802389"/>
                  <a:pt x="851574" y="275347"/>
                </a:cubicBezTo>
                <a:cubicBezTo>
                  <a:pt x="867343" y="255636"/>
                  <a:pt x="885441" y="207614"/>
                  <a:pt x="885441" y="207614"/>
                </a:cubicBezTo>
              </a:path>
            </a:pathLst>
          </a:custGeom>
          <a:ln w="92075">
            <a:solidFill>
              <a:srgbClr val="66FF33"/>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5" name="شكل حر 4"/>
          <p:cNvSpPr/>
          <p:nvPr/>
        </p:nvSpPr>
        <p:spPr>
          <a:xfrm>
            <a:off x="2514600" y="4114800"/>
            <a:ext cx="495973" cy="531272"/>
          </a:xfrm>
          <a:custGeom>
            <a:avLst/>
            <a:gdLst>
              <a:gd name="connsiteX0" fmla="*/ 4907 w 1024059"/>
              <a:gd name="connsiteY0" fmla="*/ 681747 h 1467019"/>
              <a:gd name="connsiteX1" fmla="*/ 38774 w 1024059"/>
              <a:gd name="connsiteY1" fmla="*/ 1426814 h 1467019"/>
              <a:gd name="connsiteX2" fmla="*/ 106507 w 1024059"/>
              <a:gd name="connsiteY2" fmla="*/ 1325214 h 1467019"/>
              <a:gd name="connsiteX3" fmla="*/ 343574 w 1024059"/>
              <a:gd name="connsiteY3" fmla="*/ 1020414 h 1467019"/>
              <a:gd name="connsiteX4" fmla="*/ 682241 w 1024059"/>
              <a:gd name="connsiteY4" fmla="*/ 478547 h 1467019"/>
              <a:gd name="connsiteX5" fmla="*/ 851574 w 1024059"/>
              <a:gd name="connsiteY5" fmla="*/ 275347 h 1467019"/>
              <a:gd name="connsiteX6" fmla="*/ 885441 w 1024059"/>
              <a:gd name="connsiteY6" fmla="*/ 207614 h 1467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4059" h="1467019">
                <a:moveTo>
                  <a:pt x="4907" y="681747"/>
                </a:moveTo>
                <a:cubicBezTo>
                  <a:pt x="16196" y="930103"/>
                  <a:pt x="0" y="1181244"/>
                  <a:pt x="38774" y="1426814"/>
                </a:cubicBezTo>
                <a:cubicBezTo>
                  <a:pt x="45122" y="1467019"/>
                  <a:pt x="82085" y="1357776"/>
                  <a:pt x="106507" y="1325214"/>
                </a:cubicBezTo>
                <a:cubicBezTo>
                  <a:pt x="183735" y="1222243"/>
                  <a:pt x="278719" y="1131594"/>
                  <a:pt x="343574" y="1020414"/>
                </a:cubicBezTo>
                <a:cubicBezTo>
                  <a:pt x="724427" y="367525"/>
                  <a:pt x="445029" y="810644"/>
                  <a:pt x="682241" y="478547"/>
                </a:cubicBezTo>
                <a:cubicBezTo>
                  <a:pt x="1024059" y="0"/>
                  <a:pt x="429939" y="802389"/>
                  <a:pt x="851574" y="275347"/>
                </a:cubicBezTo>
                <a:cubicBezTo>
                  <a:pt x="867343" y="255636"/>
                  <a:pt x="885441" y="207614"/>
                  <a:pt x="885441" y="207614"/>
                </a:cubicBezTo>
              </a:path>
            </a:pathLst>
          </a:custGeom>
          <a:ln w="92075">
            <a:solidFill>
              <a:srgbClr val="66FF33"/>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85800"/>
            <a:ext cx="7467600" cy="5788152"/>
          </a:xfrm>
        </p:spPr>
        <p:txBody>
          <a:bodyPr>
            <a:normAutofit/>
          </a:bodyPr>
          <a:lstStyle/>
          <a:p>
            <a:pPr marL="457200" indent="-457200">
              <a:buNone/>
            </a:pPr>
            <a:r>
              <a:rPr lang="ar-SA" sz="3200" b="1" dirty="0" smtClean="0">
                <a:solidFill>
                  <a:schemeClr val="accent3"/>
                </a:solidFill>
              </a:rPr>
              <a:t>ج: </a:t>
            </a:r>
            <a:r>
              <a:rPr lang="ar-SA" sz="3200" b="1" dirty="0" smtClean="0">
                <a:solidFill>
                  <a:srgbClr val="00B050"/>
                </a:solidFill>
              </a:rPr>
              <a:t>توفي أنس بن مالك رضي الله عنه في :</a:t>
            </a:r>
          </a:p>
          <a:p>
            <a:pPr marL="457200" indent="-457200">
              <a:buNone/>
            </a:pPr>
            <a:r>
              <a:rPr lang="ar-SA" sz="3200" b="1" dirty="0" smtClean="0">
                <a:solidFill>
                  <a:schemeClr val="accent3"/>
                </a:solidFill>
              </a:rPr>
              <a:t>1-</a:t>
            </a:r>
            <a:r>
              <a:rPr lang="ar-SA" sz="3200" b="1" dirty="0" smtClean="0">
                <a:solidFill>
                  <a:srgbClr val="00B050"/>
                </a:solidFill>
              </a:rPr>
              <a:t> </a:t>
            </a:r>
            <a:r>
              <a:rPr lang="ar-SA" sz="3200" b="1" dirty="0" smtClean="0">
                <a:solidFill>
                  <a:srgbClr val="0070C0"/>
                </a:solidFill>
              </a:rPr>
              <a:t>بغداد (       ).    </a:t>
            </a:r>
          </a:p>
          <a:p>
            <a:pPr marL="457200" indent="-457200">
              <a:buNone/>
            </a:pPr>
            <a:r>
              <a:rPr lang="ar-SA" sz="3200" b="1" dirty="0" smtClean="0">
                <a:solidFill>
                  <a:schemeClr val="accent3"/>
                </a:solidFill>
              </a:rPr>
              <a:t>2-</a:t>
            </a:r>
            <a:r>
              <a:rPr lang="ar-SA" sz="3200" b="1" dirty="0" smtClean="0">
                <a:solidFill>
                  <a:srgbClr val="00B050"/>
                </a:solidFill>
              </a:rPr>
              <a:t> </a:t>
            </a:r>
            <a:r>
              <a:rPr lang="ar-SA" sz="3200" b="1" dirty="0" smtClean="0">
                <a:solidFill>
                  <a:srgbClr val="0070C0"/>
                </a:solidFill>
              </a:rPr>
              <a:t>البصرة (        ).</a:t>
            </a:r>
          </a:p>
          <a:p>
            <a:pPr marL="457200" indent="-457200">
              <a:buNone/>
            </a:pPr>
            <a:r>
              <a:rPr lang="ar-SA" sz="3200" b="1" dirty="0" smtClean="0">
                <a:solidFill>
                  <a:schemeClr val="accent3"/>
                </a:solidFill>
              </a:rPr>
              <a:t>3-</a:t>
            </a:r>
            <a:r>
              <a:rPr lang="ar-SA" sz="3200" b="1" dirty="0" smtClean="0">
                <a:solidFill>
                  <a:srgbClr val="00B050"/>
                </a:solidFill>
              </a:rPr>
              <a:t> </a:t>
            </a:r>
            <a:r>
              <a:rPr lang="ar-SA" sz="3200" b="1" dirty="0" smtClean="0">
                <a:solidFill>
                  <a:srgbClr val="0070C0"/>
                </a:solidFill>
              </a:rPr>
              <a:t>الكوفة (         ).</a:t>
            </a:r>
          </a:p>
          <a:p>
            <a:pPr>
              <a:buNone/>
            </a:pPr>
            <a:r>
              <a:rPr lang="ar-SA" sz="3200" b="1" dirty="0" smtClean="0">
                <a:solidFill>
                  <a:schemeClr val="accent3"/>
                </a:solidFill>
              </a:rPr>
              <a:t>د-</a:t>
            </a:r>
            <a:r>
              <a:rPr lang="ar-SA" sz="3200" b="1" dirty="0" smtClean="0">
                <a:solidFill>
                  <a:srgbClr val="00B050"/>
                </a:solidFill>
              </a:rPr>
              <a:t> توفي أنس بن مالك رضي الله عنه وعمره أكثر من :</a:t>
            </a:r>
          </a:p>
          <a:p>
            <a:pPr>
              <a:buNone/>
            </a:pPr>
            <a:r>
              <a:rPr lang="ar-SA" sz="3200" b="1" dirty="0" smtClean="0">
                <a:solidFill>
                  <a:schemeClr val="accent3"/>
                </a:solidFill>
              </a:rPr>
              <a:t>1-</a:t>
            </a:r>
            <a:r>
              <a:rPr lang="ar-SA" sz="3200" b="1" dirty="0" smtClean="0">
                <a:solidFill>
                  <a:srgbClr val="00B050"/>
                </a:solidFill>
              </a:rPr>
              <a:t> </a:t>
            </a:r>
            <a:r>
              <a:rPr lang="ar-SA" sz="3200" b="1" dirty="0" smtClean="0">
                <a:solidFill>
                  <a:srgbClr val="0070C0"/>
                </a:solidFill>
              </a:rPr>
              <a:t>70 سنة (        ).</a:t>
            </a:r>
          </a:p>
          <a:p>
            <a:pPr>
              <a:buNone/>
            </a:pPr>
            <a:r>
              <a:rPr lang="ar-SA" sz="3200" b="1" dirty="0" smtClean="0">
                <a:solidFill>
                  <a:schemeClr val="accent3"/>
                </a:solidFill>
              </a:rPr>
              <a:t>2-</a:t>
            </a:r>
            <a:r>
              <a:rPr lang="ar-SA" sz="3200" b="1" dirty="0" smtClean="0">
                <a:solidFill>
                  <a:srgbClr val="00B050"/>
                </a:solidFill>
              </a:rPr>
              <a:t> </a:t>
            </a:r>
            <a:r>
              <a:rPr lang="ar-SA" sz="3200" b="1" dirty="0" smtClean="0">
                <a:solidFill>
                  <a:srgbClr val="0070C0"/>
                </a:solidFill>
              </a:rPr>
              <a:t>90 سنة (        ).</a:t>
            </a:r>
          </a:p>
          <a:p>
            <a:pPr>
              <a:buNone/>
            </a:pPr>
            <a:r>
              <a:rPr lang="ar-SA" sz="3200" b="1" dirty="0" smtClean="0">
                <a:solidFill>
                  <a:schemeClr val="accent3"/>
                </a:solidFill>
              </a:rPr>
              <a:t>3-</a:t>
            </a:r>
            <a:r>
              <a:rPr lang="ar-SA" sz="3200" b="1" dirty="0" smtClean="0">
                <a:solidFill>
                  <a:srgbClr val="00B050"/>
                </a:solidFill>
              </a:rPr>
              <a:t> </a:t>
            </a:r>
            <a:r>
              <a:rPr lang="ar-SA" sz="3200" b="1" dirty="0" smtClean="0">
                <a:solidFill>
                  <a:srgbClr val="0070C0"/>
                </a:solidFill>
              </a:rPr>
              <a:t>100 سنة (       ).</a:t>
            </a:r>
            <a:endParaRPr lang="ar-SA" sz="3200" b="1" dirty="0">
              <a:solidFill>
                <a:srgbClr val="0070C0"/>
              </a:solidFill>
            </a:endParaRPr>
          </a:p>
        </p:txBody>
      </p:sp>
      <p:sp>
        <p:nvSpPr>
          <p:cNvPr id="5" name="شكل حر 4"/>
          <p:cNvSpPr/>
          <p:nvPr/>
        </p:nvSpPr>
        <p:spPr>
          <a:xfrm>
            <a:off x="5562600" y="1752600"/>
            <a:ext cx="495973" cy="531272"/>
          </a:xfrm>
          <a:custGeom>
            <a:avLst/>
            <a:gdLst>
              <a:gd name="connsiteX0" fmla="*/ 4907 w 1024059"/>
              <a:gd name="connsiteY0" fmla="*/ 681747 h 1467019"/>
              <a:gd name="connsiteX1" fmla="*/ 38774 w 1024059"/>
              <a:gd name="connsiteY1" fmla="*/ 1426814 h 1467019"/>
              <a:gd name="connsiteX2" fmla="*/ 106507 w 1024059"/>
              <a:gd name="connsiteY2" fmla="*/ 1325214 h 1467019"/>
              <a:gd name="connsiteX3" fmla="*/ 343574 w 1024059"/>
              <a:gd name="connsiteY3" fmla="*/ 1020414 h 1467019"/>
              <a:gd name="connsiteX4" fmla="*/ 682241 w 1024059"/>
              <a:gd name="connsiteY4" fmla="*/ 478547 h 1467019"/>
              <a:gd name="connsiteX5" fmla="*/ 851574 w 1024059"/>
              <a:gd name="connsiteY5" fmla="*/ 275347 h 1467019"/>
              <a:gd name="connsiteX6" fmla="*/ 885441 w 1024059"/>
              <a:gd name="connsiteY6" fmla="*/ 207614 h 1467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4059" h="1467019">
                <a:moveTo>
                  <a:pt x="4907" y="681747"/>
                </a:moveTo>
                <a:cubicBezTo>
                  <a:pt x="16196" y="930103"/>
                  <a:pt x="0" y="1181244"/>
                  <a:pt x="38774" y="1426814"/>
                </a:cubicBezTo>
                <a:cubicBezTo>
                  <a:pt x="45122" y="1467019"/>
                  <a:pt x="82085" y="1357776"/>
                  <a:pt x="106507" y="1325214"/>
                </a:cubicBezTo>
                <a:cubicBezTo>
                  <a:pt x="183735" y="1222243"/>
                  <a:pt x="278719" y="1131594"/>
                  <a:pt x="343574" y="1020414"/>
                </a:cubicBezTo>
                <a:cubicBezTo>
                  <a:pt x="724427" y="367525"/>
                  <a:pt x="445029" y="810644"/>
                  <a:pt x="682241" y="478547"/>
                </a:cubicBezTo>
                <a:cubicBezTo>
                  <a:pt x="1024059" y="0"/>
                  <a:pt x="429939" y="802389"/>
                  <a:pt x="851574" y="275347"/>
                </a:cubicBezTo>
                <a:cubicBezTo>
                  <a:pt x="867343" y="255636"/>
                  <a:pt x="885441" y="207614"/>
                  <a:pt x="885441" y="207614"/>
                </a:cubicBezTo>
              </a:path>
            </a:pathLst>
          </a:custGeom>
          <a:ln w="92075">
            <a:solidFill>
              <a:srgbClr val="66FF33"/>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6" name="شكل حر 5"/>
          <p:cNvSpPr/>
          <p:nvPr/>
        </p:nvSpPr>
        <p:spPr>
          <a:xfrm>
            <a:off x="5410200" y="4038600"/>
            <a:ext cx="495973" cy="531272"/>
          </a:xfrm>
          <a:custGeom>
            <a:avLst/>
            <a:gdLst>
              <a:gd name="connsiteX0" fmla="*/ 4907 w 1024059"/>
              <a:gd name="connsiteY0" fmla="*/ 681747 h 1467019"/>
              <a:gd name="connsiteX1" fmla="*/ 38774 w 1024059"/>
              <a:gd name="connsiteY1" fmla="*/ 1426814 h 1467019"/>
              <a:gd name="connsiteX2" fmla="*/ 106507 w 1024059"/>
              <a:gd name="connsiteY2" fmla="*/ 1325214 h 1467019"/>
              <a:gd name="connsiteX3" fmla="*/ 343574 w 1024059"/>
              <a:gd name="connsiteY3" fmla="*/ 1020414 h 1467019"/>
              <a:gd name="connsiteX4" fmla="*/ 682241 w 1024059"/>
              <a:gd name="connsiteY4" fmla="*/ 478547 h 1467019"/>
              <a:gd name="connsiteX5" fmla="*/ 851574 w 1024059"/>
              <a:gd name="connsiteY5" fmla="*/ 275347 h 1467019"/>
              <a:gd name="connsiteX6" fmla="*/ 885441 w 1024059"/>
              <a:gd name="connsiteY6" fmla="*/ 207614 h 1467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4059" h="1467019">
                <a:moveTo>
                  <a:pt x="4907" y="681747"/>
                </a:moveTo>
                <a:cubicBezTo>
                  <a:pt x="16196" y="930103"/>
                  <a:pt x="0" y="1181244"/>
                  <a:pt x="38774" y="1426814"/>
                </a:cubicBezTo>
                <a:cubicBezTo>
                  <a:pt x="45122" y="1467019"/>
                  <a:pt x="82085" y="1357776"/>
                  <a:pt x="106507" y="1325214"/>
                </a:cubicBezTo>
                <a:cubicBezTo>
                  <a:pt x="183735" y="1222243"/>
                  <a:pt x="278719" y="1131594"/>
                  <a:pt x="343574" y="1020414"/>
                </a:cubicBezTo>
                <a:cubicBezTo>
                  <a:pt x="724427" y="367525"/>
                  <a:pt x="445029" y="810644"/>
                  <a:pt x="682241" y="478547"/>
                </a:cubicBezTo>
                <a:cubicBezTo>
                  <a:pt x="1024059" y="0"/>
                  <a:pt x="429939" y="802389"/>
                  <a:pt x="851574" y="275347"/>
                </a:cubicBezTo>
                <a:cubicBezTo>
                  <a:pt x="867343" y="255636"/>
                  <a:pt x="885441" y="207614"/>
                  <a:pt x="885441" y="207614"/>
                </a:cubicBezTo>
              </a:path>
            </a:pathLst>
          </a:custGeom>
          <a:ln w="92075">
            <a:solidFill>
              <a:srgbClr val="66FF33"/>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838200"/>
            <a:ext cx="7467600" cy="5635752"/>
          </a:xfrm>
        </p:spPr>
        <p:txBody>
          <a:bodyPr>
            <a:normAutofit/>
          </a:bodyPr>
          <a:lstStyle/>
          <a:p>
            <a:r>
              <a:rPr lang="ar-SA" sz="3600" b="1" dirty="0" smtClean="0">
                <a:solidFill>
                  <a:srgbClr val="00B050"/>
                </a:solidFill>
              </a:rPr>
              <a:t>س2: </a:t>
            </a:r>
            <a:r>
              <a:rPr lang="ar-SA" sz="3600" b="1" dirty="0" smtClean="0">
                <a:solidFill>
                  <a:schemeClr val="accent3"/>
                </a:solidFill>
              </a:rPr>
              <a:t>اذكر موقفاً واحداً يدل على ما يلي:</a:t>
            </a:r>
          </a:p>
          <a:p>
            <a:pPr marL="457200" indent="-457200">
              <a:buNone/>
            </a:pPr>
            <a:r>
              <a:rPr lang="ar-SA" sz="3600" b="1" dirty="0" smtClean="0">
                <a:solidFill>
                  <a:schemeClr val="accent3"/>
                </a:solidFill>
              </a:rPr>
              <a:t>أ-</a:t>
            </a:r>
            <a:r>
              <a:rPr lang="ar-SA" sz="3600" b="1" dirty="0" smtClean="0">
                <a:solidFill>
                  <a:srgbClr val="00B050"/>
                </a:solidFill>
              </a:rPr>
              <a:t> حسن تعامل النبي صلى الله عليه وسلم مع أهله.</a:t>
            </a:r>
          </a:p>
          <a:p>
            <a:pPr marL="457200" indent="-457200">
              <a:buNone/>
            </a:pPr>
            <a:r>
              <a:rPr lang="ar-SA" sz="3600" b="1" dirty="0" smtClean="0">
                <a:solidFill>
                  <a:srgbClr val="0070C0"/>
                </a:solidFill>
              </a:rPr>
              <a:t>قصة زوجته صفيه وهي في سفرها معه.</a:t>
            </a:r>
          </a:p>
          <a:p>
            <a:pPr marL="457200" indent="-457200">
              <a:buNone/>
            </a:pPr>
            <a:r>
              <a:rPr lang="ar-SA" sz="3600" b="1" dirty="0" smtClean="0">
                <a:solidFill>
                  <a:schemeClr val="accent3"/>
                </a:solidFill>
              </a:rPr>
              <a:t>ب-</a:t>
            </a:r>
            <a:r>
              <a:rPr lang="ar-SA" sz="3600" b="1" dirty="0" smtClean="0">
                <a:solidFill>
                  <a:srgbClr val="00B050"/>
                </a:solidFill>
              </a:rPr>
              <a:t> حسن تعامل النبي صلى الله عليه وسلم مع خدمه.</a:t>
            </a:r>
          </a:p>
          <a:p>
            <a:pPr marL="457200" indent="-457200">
              <a:buNone/>
            </a:pPr>
            <a:r>
              <a:rPr lang="ar-SA" sz="3600" b="1" dirty="0" smtClean="0">
                <a:solidFill>
                  <a:srgbClr val="0070C0"/>
                </a:solidFill>
              </a:rPr>
              <a:t>يكافئ الخدم ويدعو لهم، دعا لأنس رضي الله عنه بكثرة المال والولد.</a:t>
            </a:r>
            <a:endParaRPr lang="ar-SA" sz="3600" b="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33400"/>
            <a:ext cx="7467600" cy="5940552"/>
          </a:xfrm>
        </p:spPr>
        <p:txBody>
          <a:bodyPr>
            <a:normAutofit/>
          </a:bodyPr>
          <a:lstStyle/>
          <a:p>
            <a:r>
              <a:rPr lang="ar-SA" sz="3200" b="1" dirty="0" smtClean="0">
                <a:solidFill>
                  <a:srgbClr val="00B050"/>
                </a:solidFill>
              </a:rPr>
              <a:t>س3: </a:t>
            </a:r>
            <a:r>
              <a:rPr lang="ar-SA" sz="3200" b="1" dirty="0" smtClean="0">
                <a:solidFill>
                  <a:schemeClr val="accent3"/>
                </a:solidFill>
              </a:rPr>
              <a:t>رتب الكلمات التالية بحيث يخرج لك نص الحديث:</a:t>
            </a:r>
          </a:p>
          <a:p>
            <a:pPr marL="457200" indent="-457200">
              <a:buNone/>
            </a:pPr>
            <a:r>
              <a:rPr lang="ar-SA" sz="3200" b="1" dirty="0" smtClean="0">
                <a:solidFill>
                  <a:schemeClr val="accent3"/>
                </a:solidFill>
              </a:rPr>
              <a:t>أ- </a:t>
            </a:r>
            <a:r>
              <a:rPr lang="ar-SA" sz="3200" b="1" dirty="0" smtClean="0">
                <a:solidFill>
                  <a:srgbClr val="00B050"/>
                </a:solidFill>
              </a:rPr>
              <a:t>( خدمت رسول الله صلى الله عليه وسلم – ولا قال لي شيء- وهلا فعلت كذا- لم فعلت كذا- عشر سنين- والله ما قال لي أُفّـاً قط ).</a:t>
            </a:r>
          </a:p>
          <a:p>
            <a:pPr marL="457200" indent="-457200">
              <a:buNone/>
            </a:pPr>
            <a:r>
              <a:rPr lang="ar-SA" sz="3200" b="1" dirty="0" smtClean="0">
                <a:solidFill>
                  <a:srgbClr val="0070C0"/>
                </a:solidFill>
              </a:rPr>
              <a:t>خدمت رسول الله صلى الله عليه وسلم عشر سنين والله ما قال لي أُفّـاً قط ولا قال لي شيء لم فعلت كذا وهلا فعلت كذا.</a:t>
            </a:r>
          </a:p>
          <a:p>
            <a:pPr marL="457200" indent="-457200">
              <a:buNone/>
            </a:pPr>
            <a:r>
              <a:rPr lang="ar-SA" sz="3200" b="1" dirty="0" smtClean="0">
                <a:solidFill>
                  <a:schemeClr val="accent3"/>
                </a:solidFill>
              </a:rPr>
              <a:t>ب-</a:t>
            </a:r>
            <a:r>
              <a:rPr lang="ar-SA" sz="3200" b="1" dirty="0" smtClean="0">
                <a:solidFill>
                  <a:srgbClr val="00B050"/>
                </a:solidFill>
              </a:rPr>
              <a:t> (خيركم لأهله- خيركم – وأنا خيركم لأهلي )</a:t>
            </a:r>
          </a:p>
          <a:p>
            <a:pPr marL="457200" indent="-457200">
              <a:buNone/>
            </a:pPr>
            <a:r>
              <a:rPr lang="ar-SA" sz="3200" b="1" dirty="0" smtClean="0">
                <a:solidFill>
                  <a:srgbClr val="0070C0"/>
                </a:solidFill>
              </a:rPr>
              <a:t>خيركم خيركم لأهله وأنا خيركم لأهلي.</a:t>
            </a:r>
            <a:endParaRPr lang="ar-SA" sz="3200" b="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838200"/>
            <a:ext cx="7467600" cy="5635752"/>
          </a:xfrm>
        </p:spPr>
        <p:txBody>
          <a:bodyPr/>
          <a:lstStyle/>
          <a:p>
            <a:r>
              <a:rPr lang="ar-SA" sz="3200" b="1" dirty="0" smtClean="0">
                <a:solidFill>
                  <a:srgbClr val="00B050"/>
                </a:solidFill>
              </a:rPr>
              <a:t>ماذا تعلمت من هذه الوحدة؟</a:t>
            </a:r>
          </a:p>
          <a:p>
            <a:pPr>
              <a:buNone/>
            </a:pPr>
            <a:r>
              <a:rPr lang="ar-SA" sz="3200" b="1" dirty="0" smtClean="0">
                <a:solidFill>
                  <a:srgbClr val="0070C0"/>
                </a:solidFill>
              </a:rPr>
              <a:t>1- معاملة النبي لأهله وخدمة.</a:t>
            </a:r>
          </a:p>
          <a:p>
            <a:pPr>
              <a:buNone/>
            </a:pPr>
            <a:r>
              <a:rPr lang="ar-SA" sz="3200" b="1" dirty="0" smtClean="0">
                <a:solidFill>
                  <a:srgbClr val="0070C0"/>
                </a:solidFill>
              </a:rPr>
              <a:t>2- حسن التعامل مع الأهل.</a:t>
            </a:r>
          </a:p>
          <a:p>
            <a:pPr>
              <a:buNone/>
            </a:pPr>
            <a:r>
              <a:rPr lang="ar-SA" sz="3200" b="1" dirty="0" smtClean="0">
                <a:solidFill>
                  <a:srgbClr val="0070C0"/>
                </a:solidFill>
              </a:rPr>
              <a:t>3- حسن التعامل مع الخدم. </a:t>
            </a:r>
          </a:p>
          <a:p>
            <a:r>
              <a:rPr lang="ar-SA" sz="3200" b="1" dirty="0" smtClean="0">
                <a:solidFill>
                  <a:srgbClr val="00B050"/>
                </a:solidFill>
              </a:rPr>
              <a:t>بعد أن درست هذه الوحدة وتعلمت ما فيها من فوائد وآداب ماذا تنوي أن تعمل؟</a:t>
            </a:r>
          </a:p>
          <a:p>
            <a:pPr>
              <a:buNone/>
            </a:pPr>
            <a:r>
              <a:rPr lang="ar-SA" sz="3200" b="1" dirty="0" smtClean="0">
                <a:solidFill>
                  <a:srgbClr val="0070C0"/>
                </a:solidFill>
              </a:rPr>
              <a:t>1- أحسن التعامل مع أهلي.</a:t>
            </a:r>
          </a:p>
          <a:p>
            <a:pPr>
              <a:buNone/>
            </a:pPr>
            <a:r>
              <a:rPr lang="ar-SA" sz="3200" b="1" dirty="0" smtClean="0">
                <a:solidFill>
                  <a:srgbClr val="0070C0"/>
                </a:solidFill>
              </a:rPr>
              <a:t>2- أعامل الخدم بالمعاملة الطيبة. </a:t>
            </a:r>
          </a:p>
          <a:p>
            <a:pPr>
              <a:buNone/>
            </a:pP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85800"/>
            <a:ext cx="7467600" cy="5788152"/>
          </a:xfrm>
        </p:spPr>
        <p:txBody>
          <a:bodyPr>
            <a:normAutofit/>
          </a:bodyPr>
          <a:lstStyle/>
          <a:p>
            <a:r>
              <a:rPr lang="ar-SA" sz="3600" b="1" dirty="0" smtClean="0"/>
              <a:t>الرسول صلى الله عليه وسلم أحسن الناس تعاملاً مع الصغير والكبير والغني والفقير، وفي الحديث الآتي مثال على حسن تعامله صلى الله عليه وسلم مع من يخدمه:</a:t>
            </a:r>
          </a:p>
          <a:p>
            <a:r>
              <a:rPr lang="ar-SA" sz="3600" b="1" dirty="0" smtClean="0">
                <a:solidFill>
                  <a:schemeClr val="accent3"/>
                </a:solidFill>
              </a:rPr>
              <a:t>عن أنس بن مالك رضي الله عنه قال : ” </a:t>
            </a:r>
            <a:r>
              <a:rPr lang="ar-SA" sz="3600" b="1" dirty="0" smtClean="0">
                <a:solidFill>
                  <a:srgbClr val="00B050"/>
                </a:solidFill>
              </a:rPr>
              <a:t>خدمت رسول الله صلى الله عليه وسلم عشر سنين، والله ما قال لي أُفّـاً قط، ولا قال لي لشيء: لم فعلت كذا، وهلا فعلت كذا </a:t>
            </a:r>
            <a:r>
              <a:rPr lang="ar-SA" sz="3600" b="1" dirty="0" smtClean="0">
                <a:solidFill>
                  <a:schemeClr val="accent3"/>
                </a:solidFill>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096962"/>
          </a:xfrm>
        </p:spPr>
        <p:txBody>
          <a:bodyPr>
            <a:normAutofit fontScale="90000"/>
          </a:bodyPr>
          <a:lstStyle/>
          <a:p>
            <a:pPr algn="ctr"/>
            <a:r>
              <a:rPr lang="ar-SA" sz="5300" b="1" dirty="0" smtClean="0"/>
              <a:t>أتعرف على معاني الحديث:</a:t>
            </a:r>
            <a:r>
              <a:rPr lang="ar-SA" dirty="0" smtClean="0"/>
              <a:t/>
            </a:r>
            <a:br>
              <a:rPr lang="ar-SA" dirty="0" smtClean="0"/>
            </a:br>
            <a:endParaRPr lang="ar-SA" dirty="0"/>
          </a:p>
        </p:txBody>
      </p:sp>
      <p:sp>
        <p:nvSpPr>
          <p:cNvPr id="3" name="عنصر نائب للمحتوى 2"/>
          <p:cNvSpPr>
            <a:spLocks noGrp="1"/>
          </p:cNvSpPr>
          <p:nvPr>
            <p:ph sz="quarter" idx="1"/>
          </p:nvPr>
        </p:nvSpPr>
        <p:spPr>
          <a:xfrm>
            <a:off x="457200" y="1066800"/>
            <a:ext cx="7467600" cy="5407152"/>
          </a:xfrm>
        </p:spPr>
        <p:txBody>
          <a:bodyPr/>
          <a:lstStyle/>
          <a:p>
            <a:pPr>
              <a:buNone/>
            </a:pPr>
            <a:r>
              <a:rPr lang="ar-SA" sz="3200" b="1" dirty="0" smtClean="0"/>
              <a:t>يخبرنا أنس بن مالك رضي الله عنه، أنه خدم النبي صلى الله عليه وسلم عشر سنين.</a:t>
            </a:r>
          </a:p>
          <a:p>
            <a:r>
              <a:rPr lang="ar-SA" sz="3200" b="1" dirty="0" smtClean="0">
                <a:solidFill>
                  <a:schemeClr val="accent2">
                    <a:lumMod val="75000"/>
                  </a:schemeClr>
                </a:solidFill>
              </a:rPr>
              <a:t>ما قصة ذلك؟</a:t>
            </a:r>
          </a:p>
          <a:p>
            <a:r>
              <a:rPr lang="ar-SA" sz="3200" b="1" dirty="0" smtClean="0">
                <a:solidFill>
                  <a:schemeClr val="accent3"/>
                </a:solidFill>
              </a:rPr>
              <a:t>قال أنس رضي الله عنه : ” </a:t>
            </a:r>
            <a:r>
              <a:rPr lang="ar-SA" sz="3200" b="1" dirty="0" smtClean="0">
                <a:solidFill>
                  <a:srgbClr val="00B050"/>
                </a:solidFill>
              </a:rPr>
              <a:t>لما قدم رسول الله صلى الله عليه وسلم المدينة... ذهبت بي أمي إليه، فقالت: يا رسول الله إن رجال الأنصار ونساءهم قد قدموا لك الهدايا، إلا أنا، وإني لم أجد ما أقدمه لك إلا ابني هذا، فاقبله مني يخدمك ما بدا لك، قال: فخدمت رسول الله صلى الله عليه وسلم عشر سنين </a:t>
            </a:r>
            <a:r>
              <a:rPr lang="ar-SA" sz="3200" b="1" dirty="0" smtClean="0">
                <a:solidFill>
                  <a:schemeClr val="accent3"/>
                </a:solidFill>
              </a:rPr>
              <a:t>”</a:t>
            </a: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57200"/>
            <a:ext cx="7467600" cy="6016752"/>
          </a:xfrm>
        </p:spPr>
        <p:txBody>
          <a:bodyPr>
            <a:normAutofit/>
          </a:bodyPr>
          <a:lstStyle/>
          <a:p>
            <a:r>
              <a:rPr lang="ar-SA" sz="2600" b="1" dirty="0" smtClean="0">
                <a:solidFill>
                  <a:srgbClr val="00B050"/>
                </a:solidFill>
              </a:rPr>
              <a:t>ما معنى (</a:t>
            </a:r>
            <a:r>
              <a:rPr lang="ar-SA" sz="2800" b="1" dirty="0" smtClean="0">
                <a:solidFill>
                  <a:schemeClr val="accent3"/>
                </a:solidFill>
              </a:rPr>
              <a:t>أُفّـاً</a:t>
            </a:r>
            <a:r>
              <a:rPr lang="ar-SA" sz="2600" b="1" dirty="0" smtClean="0">
                <a:solidFill>
                  <a:schemeClr val="accent3"/>
                </a:solidFill>
              </a:rPr>
              <a:t> قط </a:t>
            </a:r>
            <a:r>
              <a:rPr lang="ar-SA" sz="2600" b="1" dirty="0" smtClean="0">
                <a:solidFill>
                  <a:srgbClr val="00B050"/>
                </a:solidFill>
              </a:rPr>
              <a:t>): </a:t>
            </a:r>
          </a:p>
          <a:p>
            <a:pPr>
              <a:buNone/>
            </a:pPr>
            <a:r>
              <a:rPr lang="ar-SA" sz="2600" b="1" dirty="0" smtClean="0">
                <a:solidFill>
                  <a:srgbClr val="00B050"/>
                </a:solidFill>
              </a:rPr>
              <a:t>(</a:t>
            </a:r>
            <a:r>
              <a:rPr lang="ar-SA" sz="2800" b="1" dirty="0" smtClean="0">
                <a:solidFill>
                  <a:srgbClr val="0070C0"/>
                </a:solidFill>
              </a:rPr>
              <a:t>أُفّـاً</a:t>
            </a:r>
            <a:r>
              <a:rPr lang="ar-SA" sz="2600" b="1" dirty="0" smtClean="0">
                <a:solidFill>
                  <a:srgbClr val="00B050"/>
                </a:solidFill>
              </a:rPr>
              <a:t>) </a:t>
            </a:r>
            <a:r>
              <a:rPr lang="ar-SA" sz="2600" b="1" dirty="0" smtClean="0">
                <a:solidFill>
                  <a:srgbClr val="0070C0"/>
                </a:solidFill>
              </a:rPr>
              <a:t>كلمة يقولها الشخص عندما يتضجر من شيء، فأنس رضي الله عنه يقسم بالله إنه لم يسمع هذه الكلمة من الرسول صلى الله عليه وسلم مع أنه خدمه طويلاً.</a:t>
            </a:r>
          </a:p>
          <a:p>
            <a:r>
              <a:rPr lang="ar-SA" sz="2600" b="1" dirty="0" smtClean="0">
                <a:solidFill>
                  <a:srgbClr val="00B050"/>
                </a:solidFill>
              </a:rPr>
              <a:t>لماذا لم يكن الرسول صلى الله عليه وسلم يقول (</a:t>
            </a:r>
            <a:r>
              <a:rPr lang="ar-SA" sz="2800" b="1" dirty="0" smtClean="0">
                <a:solidFill>
                  <a:srgbClr val="00B050"/>
                </a:solidFill>
              </a:rPr>
              <a:t>أُفّـاً</a:t>
            </a:r>
            <a:r>
              <a:rPr lang="ar-SA" sz="2600" b="1" dirty="0" smtClean="0">
                <a:solidFill>
                  <a:srgbClr val="00B050"/>
                </a:solidFill>
              </a:rPr>
              <a:t> ) لخدمه؟</a:t>
            </a:r>
          </a:p>
          <a:p>
            <a:pPr>
              <a:buNone/>
            </a:pPr>
            <a:r>
              <a:rPr lang="ar-SA" sz="2600" b="1" dirty="0" smtClean="0">
                <a:solidFill>
                  <a:srgbClr val="0070C0"/>
                </a:solidFill>
              </a:rPr>
              <a:t>لرفقه وشفقته بالخدم وحسن تعامله. </a:t>
            </a:r>
          </a:p>
          <a:p>
            <a:r>
              <a:rPr lang="ar-SA" sz="2600" b="1" dirty="0" smtClean="0">
                <a:solidFill>
                  <a:srgbClr val="00B050"/>
                </a:solidFill>
              </a:rPr>
              <a:t>ماذا كان يفعل الرسول صلى الله عليه وسلم إذا أخطأ أنس رضي الله عنه أو قصر في عمله؟</a:t>
            </a:r>
          </a:p>
          <a:p>
            <a:pPr>
              <a:buNone/>
            </a:pPr>
            <a:r>
              <a:rPr lang="ar-SA" sz="2600" b="1" dirty="0" smtClean="0">
                <a:solidFill>
                  <a:srgbClr val="0070C0"/>
                </a:solidFill>
              </a:rPr>
              <a:t>يقول أنس رضي الله عنه: ولا قال لي لشيء لم فعلت كذا وهلا فعلت كذا.</a:t>
            </a:r>
          </a:p>
          <a:p>
            <a:pPr>
              <a:buNone/>
            </a:pPr>
            <a:r>
              <a:rPr lang="ar-SA" sz="2600" b="1" dirty="0" smtClean="0">
                <a:solidFill>
                  <a:srgbClr val="0070C0"/>
                </a:solidFill>
              </a:rPr>
              <a:t>فالرسول صلى الله عليه وسلم لم يكن يوبخ أنساً رضي الله عنه أو يلومه على ما فات من الخطأ، ولكن كان يعلمه الصواب ويطلب منه التصحيح دون توبيخ.  </a:t>
            </a:r>
            <a:endParaRPr lang="ar-SA" sz="2600" b="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792162"/>
          </a:xfrm>
        </p:spPr>
        <p:txBody>
          <a:bodyPr>
            <a:noAutofit/>
          </a:bodyPr>
          <a:lstStyle/>
          <a:p>
            <a:pPr algn="ctr"/>
            <a:r>
              <a:rPr lang="ar-SA" sz="5400" b="1" dirty="0" smtClean="0"/>
              <a:t>أتعرف على أنس رضي الله عنه</a:t>
            </a:r>
            <a:endParaRPr lang="ar-SA" sz="5400" b="1" dirty="0"/>
          </a:p>
        </p:txBody>
      </p:sp>
      <p:sp>
        <p:nvSpPr>
          <p:cNvPr id="3" name="عنصر نائب للمحتوى 2"/>
          <p:cNvSpPr>
            <a:spLocks noGrp="1"/>
          </p:cNvSpPr>
          <p:nvPr>
            <p:ph sz="quarter" idx="1"/>
          </p:nvPr>
        </p:nvSpPr>
        <p:spPr>
          <a:xfrm>
            <a:off x="304800" y="1219200"/>
            <a:ext cx="7467600" cy="5330952"/>
          </a:xfrm>
        </p:spPr>
        <p:txBody>
          <a:bodyPr>
            <a:normAutofit/>
          </a:bodyPr>
          <a:lstStyle/>
          <a:p>
            <a:r>
              <a:rPr lang="ar-SA" sz="3200" b="1" dirty="0" smtClean="0">
                <a:solidFill>
                  <a:srgbClr val="00B050"/>
                </a:solidFill>
              </a:rPr>
              <a:t>اسمه: </a:t>
            </a:r>
            <a:r>
              <a:rPr lang="ar-SA" sz="3200" b="1" dirty="0" smtClean="0">
                <a:solidFill>
                  <a:srgbClr val="0070C0"/>
                </a:solidFill>
              </a:rPr>
              <a:t>أنس بن مالك الأنصاري رضي الله عنه.</a:t>
            </a:r>
          </a:p>
          <a:p>
            <a:r>
              <a:rPr lang="ar-SA" sz="3200" b="1" dirty="0" smtClean="0">
                <a:solidFill>
                  <a:srgbClr val="00B050"/>
                </a:solidFill>
              </a:rPr>
              <a:t>نشأته:</a:t>
            </a:r>
            <a:r>
              <a:rPr lang="ar-SA" sz="3200" b="1" dirty="0" smtClean="0">
                <a:solidFill>
                  <a:srgbClr val="0070C0"/>
                </a:solidFill>
              </a:rPr>
              <a:t>شاب نشأ في طاعة الله وفي خدمة الرسول صلى الله عليه وسلم</a:t>
            </a:r>
          </a:p>
          <a:p>
            <a:r>
              <a:rPr lang="ar-SA" sz="3200" b="1" dirty="0" smtClean="0">
                <a:solidFill>
                  <a:srgbClr val="00B050"/>
                </a:solidFill>
              </a:rPr>
              <a:t>عمله: </a:t>
            </a:r>
            <a:r>
              <a:rPr lang="ar-SA" sz="3200" b="1" dirty="0" smtClean="0">
                <a:solidFill>
                  <a:srgbClr val="0070C0"/>
                </a:solidFill>
              </a:rPr>
              <a:t>تعلم من النبي صلى الله عليه وسلم وتأدب بأخلاقه.</a:t>
            </a:r>
          </a:p>
          <a:p>
            <a:r>
              <a:rPr lang="ar-SA" sz="3200" b="1" dirty="0" smtClean="0">
                <a:solidFill>
                  <a:srgbClr val="00B050"/>
                </a:solidFill>
              </a:rPr>
              <a:t>فضائله: </a:t>
            </a:r>
            <a:r>
              <a:rPr lang="ar-SA" sz="3200" b="1" dirty="0" smtClean="0">
                <a:solidFill>
                  <a:srgbClr val="0070C0"/>
                </a:solidFill>
              </a:rPr>
              <a:t>أحبه الرسول صلى الله عليه وسلم وكان يمازحه ويدعو له بالخير.</a:t>
            </a:r>
          </a:p>
          <a:p>
            <a:r>
              <a:rPr lang="ar-SA" sz="3200" b="1" dirty="0" smtClean="0">
                <a:solidFill>
                  <a:srgbClr val="00B050"/>
                </a:solidFill>
              </a:rPr>
              <a:t>وفاته: </a:t>
            </a:r>
            <a:r>
              <a:rPr lang="ar-SA" sz="3200" b="1" dirty="0" smtClean="0">
                <a:solidFill>
                  <a:srgbClr val="0070C0"/>
                </a:solidFill>
              </a:rPr>
              <a:t>توفي في مدينة البصرة وعمره أكثر من 100 سنة رضي الله عنه.</a:t>
            </a:r>
            <a:endParaRPr lang="ar-SA" sz="3200" b="1" dirty="0">
              <a:solidFill>
                <a:srgbClr val="0070C0"/>
              </a:solidFill>
            </a:endParaRPr>
          </a:p>
        </p:txBody>
      </p:sp>
      <p:sp>
        <p:nvSpPr>
          <p:cNvPr id="6" name="مربع نص 5"/>
          <p:cNvSpPr txBox="1"/>
          <p:nvPr/>
        </p:nvSpPr>
        <p:spPr>
          <a:xfrm>
            <a:off x="5562600" y="1752600"/>
            <a:ext cx="184731" cy="369332"/>
          </a:xfrm>
          <a:prstGeom prst="rect">
            <a:avLst/>
          </a:prstGeom>
          <a:noFill/>
        </p:spPr>
        <p:txBody>
          <a:bodyPr wrap="none" rtlCol="1">
            <a:spAutoFit/>
          </a:bodyPr>
          <a:lstStyle/>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944562"/>
          </a:xfrm>
        </p:spPr>
        <p:txBody>
          <a:bodyPr>
            <a:normAutofit fontScale="90000"/>
          </a:bodyPr>
          <a:lstStyle/>
          <a:p>
            <a:pPr algn="ctr"/>
            <a:r>
              <a:rPr lang="ar-SA" sz="6600" b="1" dirty="0" smtClean="0"/>
              <a:t>فكر</a:t>
            </a:r>
            <a:endParaRPr lang="ar-SA" sz="6600" b="1" dirty="0"/>
          </a:p>
        </p:txBody>
      </p:sp>
      <p:sp>
        <p:nvSpPr>
          <p:cNvPr id="3" name="عنصر نائب للمحتوى 2"/>
          <p:cNvSpPr>
            <a:spLocks noGrp="1"/>
          </p:cNvSpPr>
          <p:nvPr>
            <p:ph sz="quarter" idx="1"/>
          </p:nvPr>
        </p:nvSpPr>
        <p:spPr>
          <a:xfrm>
            <a:off x="457200" y="1600200"/>
            <a:ext cx="7467600" cy="4873752"/>
          </a:xfrm>
        </p:spPr>
        <p:txBody>
          <a:bodyPr/>
          <a:lstStyle/>
          <a:p>
            <a:r>
              <a:rPr lang="ar-SA" sz="3600" b="1" dirty="0" smtClean="0">
                <a:solidFill>
                  <a:schemeClr val="accent3"/>
                </a:solidFill>
              </a:rPr>
              <a:t>على ماذا يدل حسن تعامل النبي صلى الله عليه وسلم مع خدمه؟</a:t>
            </a:r>
          </a:p>
          <a:p>
            <a:pPr>
              <a:buNone/>
            </a:pPr>
            <a:r>
              <a:rPr lang="ar-SA" sz="3600" b="1" dirty="0" smtClean="0"/>
              <a:t>الرفق والشفقة بالخدم والعدل والخلق الحسن.</a:t>
            </a: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249362"/>
          </a:xfrm>
        </p:spPr>
        <p:txBody>
          <a:bodyPr>
            <a:normAutofit fontScale="90000"/>
          </a:bodyPr>
          <a:lstStyle/>
          <a:p>
            <a:pPr algn="ctr"/>
            <a:r>
              <a:rPr lang="ar-SA" sz="6700" b="1" dirty="0" smtClean="0"/>
              <a:t>معلومة إثرائية</a:t>
            </a:r>
            <a:r>
              <a:rPr lang="ar-SA" dirty="0" smtClean="0"/>
              <a:t/>
            </a:r>
            <a:br>
              <a:rPr lang="ar-SA" dirty="0" smtClean="0"/>
            </a:br>
            <a:endParaRPr lang="ar-SA" dirty="0"/>
          </a:p>
        </p:txBody>
      </p:sp>
      <p:sp>
        <p:nvSpPr>
          <p:cNvPr id="3" name="عنصر نائب للمحتوى 2"/>
          <p:cNvSpPr>
            <a:spLocks noGrp="1"/>
          </p:cNvSpPr>
          <p:nvPr>
            <p:ph sz="quarter" idx="1"/>
          </p:nvPr>
        </p:nvSpPr>
        <p:spPr>
          <a:xfrm>
            <a:off x="457200" y="1143000"/>
            <a:ext cx="7467600" cy="5330952"/>
          </a:xfrm>
        </p:spPr>
        <p:txBody>
          <a:bodyPr>
            <a:normAutofit lnSpcReduction="10000"/>
          </a:bodyPr>
          <a:lstStyle/>
          <a:p>
            <a:pPr>
              <a:buFontTx/>
              <a:buChar char="-"/>
            </a:pPr>
            <a:r>
              <a:rPr lang="ar-SA" sz="3000" b="1" dirty="0" smtClean="0">
                <a:solidFill>
                  <a:srgbClr val="0070C0"/>
                </a:solidFill>
              </a:rPr>
              <a:t>عن أنس رضي الله عنه قال: خدمت رسول الله صلى الله عليه وسلم يوماً حتى إذا رأيت أني قد فرغت من خدمته قلت سينام في هذا الوقت، فخرجت من عنده فإذا غلمان يلعبون فقمت أنظر إليهم، فجاء النبي صلى الله عليه وسلم فسلم عليهم ثم دعاني فبعثني إلى حاجة، فأبطأت على أمي فقالت: ما حسبك: قلت: بعثني النبي صلى الله عليه وسلم إلى حاجة.</a:t>
            </a:r>
          </a:p>
          <a:p>
            <a:pPr>
              <a:buFontTx/>
              <a:buChar char="-"/>
            </a:pPr>
            <a:r>
              <a:rPr lang="ar-SA" sz="3000" b="1" dirty="0" smtClean="0">
                <a:solidFill>
                  <a:srgbClr val="0070C0"/>
                </a:solidFill>
              </a:rPr>
              <a:t>فقالت: ما هي.</a:t>
            </a:r>
          </a:p>
          <a:p>
            <a:pPr>
              <a:buFontTx/>
              <a:buChar char="-"/>
            </a:pPr>
            <a:r>
              <a:rPr lang="ar-SA" sz="3000" b="1" dirty="0" smtClean="0">
                <a:solidFill>
                  <a:srgbClr val="0070C0"/>
                </a:solidFill>
              </a:rPr>
              <a:t>قلت : إنه سر للنبي صلى الله عليه وسلم.</a:t>
            </a:r>
          </a:p>
          <a:p>
            <a:pPr>
              <a:buFontTx/>
              <a:buChar char="-"/>
            </a:pPr>
            <a:r>
              <a:rPr lang="ar-SA" sz="3000" b="1" dirty="0" smtClean="0">
                <a:solidFill>
                  <a:srgbClr val="0070C0"/>
                </a:solidFill>
              </a:rPr>
              <a:t>فقالت: أحفظ على رسول الله صلى الله عليه وسلم سره.</a:t>
            </a:r>
          </a:p>
          <a:p>
            <a:pPr>
              <a:buFontTx/>
              <a:buChar char="-"/>
            </a:pPr>
            <a:r>
              <a:rPr lang="ar-SA" sz="3000" b="1" dirty="0" smtClean="0">
                <a:solidFill>
                  <a:srgbClr val="0070C0"/>
                </a:solidFill>
              </a:rPr>
              <a:t>فما حدثت بتلك الحاجة أحداً من الخلق.</a:t>
            </a:r>
          </a:p>
          <a:p>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7467600" cy="1295400"/>
          </a:xfrm>
        </p:spPr>
        <p:txBody>
          <a:bodyPr>
            <a:normAutofit/>
          </a:bodyPr>
          <a:lstStyle/>
          <a:p>
            <a:pPr algn="ctr"/>
            <a:r>
              <a:rPr lang="ar-SA" sz="6600" b="1" dirty="0" smtClean="0"/>
              <a:t>التقويم</a:t>
            </a:r>
            <a:endParaRPr lang="ar-SA" sz="6600" b="1" dirty="0"/>
          </a:p>
        </p:txBody>
      </p:sp>
      <p:sp>
        <p:nvSpPr>
          <p:cNvPr id="3" name="عنصر نائب للمحتوى 2"/>
          <p:cNvSpPr>
            <a:spLocks noGrp="1"/>
          </p:cNvSpPr>
          <p:nvPr>
            <p:ph sz="quarter" idx="1"/>
          </p:nvPr>
        </p:nvSpPr>
        <p:spPr>
          <a:xfrm>
            <a:off x="457200" y="1371600"/>
            <a:ext cx="7467600" cy="5102352"/>
          </a:xfrm>
        </p:spPr>
        <p:txBody>
          <a:bodyPr>
            <a:normAutofit/>
          </a:bodyPr>
          <a:lstStyle/>
          <a:p>
            <a:r>
              <a:rPr lang="ar-SA" sz="3200" b="1" dirty="0" smtClean="0">
                <a:solidFill>
                  <a:srgbClr val="00B050"/>
                </a:solidFill>
              </a:rPr>
              <a:t>س1: </a:t>
            </a:r>
            <a:r>
              <a:rPr lang="ar-SA" sz="3200" b="1" dirty="0" smtClean="0">
                <a:solidFill>
                  <a:schemeClr val="accent3"/>
                </a:solidFill>
              </a:rPr>
              <a:t>أختار الإجابة الصحيحة بوضع علامة (      ) فيما يلي:</a:t>
            </a:r>
          </a:p>
          <a:p>
            <a:pPr>
              <a:buNone/>
            </a:pPr>
            <a:r>
              <a:rPr lang="ar-SA" sz="3200" b="1" dirty="0" smtClean="0">
                <a:solidFill>
                  <a:schemeClr val="accent3"/>
                </a:solidFill>
              </a:rPr>
              <a:t>أ-</a:t>
            </a:r>
            <a:r>
              <a:rPr lang="ar-SA" sz="3200" b="1" dirty="0" smtClean="0">
                <a:solidFill>
                  <a:srgbClr val="00B050"/>
                </a:solidFill>
              </a:rPr>
              <a:t> </a:t>
            </a:r>
            <a:r>
              <a:rPr lang="ar-SA" sz="3200" b="1" dirty="0" smtClean="0">
                <a:solidFill>
                  <a:srgbClr val="0070C0"/>
                </a:solidFill>
              </a:rPr>
              <a:t>أُفّـاً، كلمة تقال عند:</a:t>
            </a:r>
          </a:p>
          <a:p>
            <a:pPr>
              <a:buNone/>
            </a:pPr>
            <a:r>
              <a:rPr lang="ar-SA" sz="3200" b="1" dirty="0" smtClean="0">
                <a:solidFill>
                  <a:schemeClr val="accent3"/>
                </a:solidFill>
              </a:rPr>
              <a:t>1-</a:t>
            </a:r>
            <a:r>
              <a:rPr lang="ar-SA" sz="3200" b="1" dirty="0" smtClean="0">
                <a:solidFill>
                  <a:srgbClr val="00B050"/>
                </a:solidFill>
              </a:rPr>
              <a:t> الشكر(    ).   </a:t>
            </a:r>
            <a:r>
              <a:rPr lang="ar-SA" sz="3200" b="1" dirty="0" smtClean="0">
                <a:solidFill>
                  <a:schemeClr val="accent3"/>
                </a:solidFill>
              </a:rPr>
              <a:t> 2- </a:t>
            </a:r>
            <a:r>
              <a:rPr lang="ar-SA" sz="3200" b="1" dirty="0" smtClean="0">
                <a:solidFill>
                  <a:srgbClr val="00B050"/>
                </a:solidFill>
              </a:rPr>
              <a:t>التضجر(     ).     </a:t>
            </a:r>
            <a:r>
              <a:rPr lang="ar-SA" sz="3200" b="1" dirty="0" smtClean="0">
                <a:solidFill>
                  <a:schemeClr val="accent3"/>
                </a:solidFill>
              </a:rPr>
              <a:t>3- </a:t>
            </a:r>
            <a:r>
              <a:rPr lang="ar-SA" sz="3200" b="1" dirty="0" smtClean="0">
                <a:solidFill>
                  <a:srgbClr val="00B050"/>
                </a:solidFill>
              </a:rPr>
              <a:t>الفرح (    ).</a:t>
            </a:r>
          </a:p>
          <a:p>
            <a:pPr>
              <a:buNone/>
            </a:pPr>
            <a:r>
              <a:rPr lang="ar-SA" sz="3200" b="1" dirty="0" smtClean="0">
                <a:solidFill>
                  <a:schemeClr val="accent3"/>
                </a:solidFill>
              </a:rPr>
              <a:t>ب- </a:t>
            </a:r>
            <a:r>
              <a:rPr lang="ar-SA" sz="3200" b="1" dirty="0" smtClean="0">
                <a:solidFill>
                  <a:srgbClr val="0070C0"/>
                </a:solidFill>
              </a:rPr>
              <a:t>خدم أنس رضي الله عنه النبي صلى الله عليه وسلم :</a:t>
            </a:r>
          </a:p>
          <a:p>
            <a:pPr>
              <a:buNone/>
            </a:pPr>
            <a:r>
              <a:rPr lang="ar-SA" sz="3200" b="1" dirty="0" smtClean="0">
                <a:solidFill>
                  <a:schemeClr val="accent3"/>
                </a:solidFill>
              </a:rPr>
              <a:t>1- </a:t>
            </a:r>
            <a:r>
              <a:rPr lang="ar-SA" sz="3200" b="1" dirty="0" smtClean="0">
                <a:solidFill>
                  <a:srgbClr val="00B050"/>
                </a:solidFill>
              </a:rPr>
              <a:t>خمس سنين (     ).   </a:t>
            </a:r>
            <a:r>
              <a:rPr lang="ar-SA" sz="3200" b="1" dirty="0" smtClean="0">
                <a:solidFill>
                  <a:schemeClr val="accent3"/>
                </a:solidFill>
              </a:rPr>
              <a:t> 2-</a:t>
            </a:r>
            <a:r>
              <a:rPr lang="ar-SA" sz="3200" b="1" dirty="0" smtClean="0">
                <a:solidFill>
                  <a:srgbClr val="00B050"/>
                </a:solidFill>
              </a:rPr>
              <a:t> سبع سنين (      )  </a:t>
            </a:r>
          </a:p>
          <a:p>
            <a:pPr>
              <a:buNone/>
            </a:pPr>
            <a:r>
              <a:rPr lang="ar-SA" sz="3200" b="1" dirty="0" smtClean="0">
                <a:solidFill>
                  <a:srgbClr val="00B050"/>
                </a:solidFill>
              </a:rPr>
              <a:t> </a:t>
            </a:r>
            <a:r>
              <a:rPr lang="ar-SA" sz="3200" b="1" dirty="0" smtClean="0">
                <a:solidFill>
                  <a:schemeClr val="accent3"/>
                </a:solidFill>
              </a:rPr>
              <a:t>3-</a:t>
            </a:r>
            <a:r>
              <a:rPr lang="ar-SA" sz="3200" b="1" dirty="0" smtClean="0">
                <a:solidFill>
                  <a:srgbClr val="00B050"/>
                </a:solidFill>
              </a:rPr>
              <a:t> عشر سنين (       ).</a:t>
            </a:r>
          </a:p>
          <a:p>
            <a:pPr>
              <a:buNone/>
            </a:pPr>
            <a:endParaRPr lang="ar-SA" dirty="0" smtClean="0"/>
          </a:p>
        </p:txBody>
      </p:sp>
      <p:sp>
        <p:nvSpPr>
          <p:cNvPr id="5" name="شكل حر 4"/>
          <p:cNvSpPr/>
          <p:nvPr/>
        </p:nvSpPr>
        <p:spPr>
          <a:xfrm>
            <a:off x="3352800" y="2971800"/>
            <a:ext cx="609600" cy="448732"/>
          </a:xfrm>
          <a:custGeom>
            <a:avLst/>
            <a:gdLst>
              <a:gd name="connsiteX0" fmla="*/ 0 w 1998134"/>
              <a:gd name="connsiteY0" fmla="*/ 1862667 h 3048000"/>
              <a:gd name="connsiteX1" fmla="*/ 33867 w 1998134"/>
              <a:gd name="connsiteY1" fmla="*/ 2201334 h 3048000"/>
              <a:gd name="connsiteX2" fmla="*/ 67734 w 1998134"/>
              <a:gd name="connsiteY2" fmla="*/ 2472267 h 3048000"/>
              <a:gd name="connsiteX3" fmla="*/ 135467 w 1998134"/>
              <a:gd name="connsiteY3" fmla="*/ 3048000 h 3048000"/>
              <a:gd name="connsiteX4" fmla="*/ 203200 w 1998134"/>
              <a:gd name="connsiteY4" fmla="*/ 2777067 h 3048000"/>
              <a:gd name="connsiteX5" fmla="*/ 778934 w 1998134"/>
              <a:gd name="connsiteY5" fmla="*/ 1727200 h 3048000"/>
              <a:gd name="connsiteX6" fmla="*/ 1219200 w 1998134"/>
              <a:gd name="connsiteY6" fmla="*/ 982134 h 3048000"/>
              <a:gd name="connsiteX7" fmla="*/ 1388534 w 1998134"/>
              <a:gd name="connsiteY7" fmla="*/ 745067 h 3048000"/>
              <a:gd name="connsiteX8" fmla="*/ 1557867 w 1998134"/>
              <a:gd name="connsiteY8" fmla="*/ 541867 h 3048000"/>
              <a:gd name="connsiteX9" fmla="*/ 1693334 w 1998134"/>
              <a:gd name="connsiteY9" fmla="*/ 338667 h 3048000"/>
              <a:gd name="connsiteX10" fmla="*/ 1794934 w 1998134"/>
              <a:gd name="connsiteY10" fmla="*/ 237067 h 3048000"/>
              <a:gd name="connsiteX11" fmla="*/ 1930400 w 1998134"/>
              <a:gd name="connsiteY11" fmla="*/ 33867 h 3048000"/>
              <a:gd name="connsiteX12" fmla="*/ 1998134 w 1998134"/>
              <a:gd name="connsiteY12" fmla="*/ 0 h 304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8134" h="3048000">
                <a:moveTo>
                  <a:pt x="0" y="1862667"/>
                </a:moveTo>
                <a:cubicBezTo>
                  <a:pt x="11289" y="1975556"/>
                  <a:pt x="21338" y="2088576"/>
                  <a:pt x="33867" y="2201334"/>
                </a:cubicBezTo>
                <a:cubicBezTo>
                  <a:pt x="43918" y="2291791"/>
                  <a:pt x="58206" y="2381753"/>
                  <a:pt x="67734" y="2472267"/>
                </a:cubicBezTo>
                <a:cubicBezTo>
                  <a:pt x="124997" y="3016263"/>
                  <a:pt x="71640" y="2665041"/>
                  <a:pt x="135467" y="3048000"/>
                </a:cubicBezTo>
                <a:cubicBezTo>
                  <a:pt x="158045" y="2957689"/>
                  <a:pt x="159843" y="2859444"/>
                  <a:pt x="203200" y="2777067"/>
                </a:cubicBezTo>
                <a:cubicBezTo>
                  <a:pt x="614921" y="1994797"/>
                  <a:pt x="419730" y="2342978"/>
                  <a:pt x="778934" y="1727200"/>
                </a:cubicBezTo>
                <a:cubicBezTo>
                  <a:pt x="795395" y="1698981"/>
                  <a:pt x="1176180" y="1042361"/>
                  <a:pt x="1219200" y="982134"/>
                </a:cubicBezTo>
                <a:cubicBezTo>
                  <a:pt x="1275645" y="903112"/>
                  <a:pt x="1329324" y="822039"/>
                  <a:pt x="1388534" y="745067"/>
                </a:cubicBezTo>
                <a:cubicBezTo>
                  <a:pt x="1442292" y="675182"/>
                  <a:pt x="1504966" y="612402"/>
                  <a:pt x="1557867" y="541867"/>
                </a:cubicBezTo>
                <a:cubicBezTo>
                  <a:pt x="1606710" y="476743"/>
                  <a:pt x="1643356" y="402924"/>
                  <a:pt x="1693334" y="338667"/>
                </a:cubicBezTo>
                <a:cubicBezTo>
                  <a:pt x="1722739" y="300861"/>
                  <a:pt x="1765530" y="274873"/>
                  <a:pt x="1794934" y="237067"/>
                </a:cubicBezTo>
                <a:cubicBezTo>
                  <a:pt x="1844912" y="172810"/>
                  <a:pt x="1877422" y="95674"/>
                  <a:pt x="1930400" y="33867"/>
                </a:cubicBezTo>
                <a:cubicBezTo>
                  <a:pt x="1946828" y="14701"/>
                  <a:pt x="1998134" y="0"/>
                  <a:pt x="1998134" y="0"/>
                </a:cubicBezTo>
              </a:path>
            </a:pathLst>
          </a:custGeom>
          <a:ln w="88900">
            <a:solidFill>
              <a:srgbClr val="66FF33"/>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6" name="شكل حر 5"/>
          <p:cNvSpPr/>
          <p:nvPr/>
        </p:nvSpPr>
        <p:spPr>
          <a:xfrm>
            <a:off x="4953001" y="4724400"/>
            <a:ext cx="685800" cy="448732"/>
          </a:xfrm>
          <a:custGeom>
            <a:avLst/>
            <a:gdLst>
              <a:gd name="connsiteX0" fmla="*/ 0 w 1998134"/>
              <a:gd name="connsiteY0" fmla="*/ 1862667 h 3048000"/>
              <a:gd name="connsiteX1" fmla="*/ 33867 w 1998134"/>
              <a:gd name="connsiteY1" fmla="*/ 2201334 h 3048000"/>
              <a:gd name="connsiteX2" fmla="*/ 67734 w 1998134"/>
              <a:gd name="connsiteY2" fmla="*/ 2472267 h 3048000"/>
              <a:gd name="connsiteX3" fmla="*/ 135467 w 1998134"/>
              <a:gd name="connsiteY3" fmla="*/ 3048000 h 3048000"/>
              <a:gd name="connsiteX4" fmla="*/ 203200 w 1998134"/>
              <a:gd name="connsiteY4" fmla="*/ 2777067 h 3048000"/>
              <a:gd name="connsiteX5" fmla="*/ 778934 w 1998134"/>
              <a:gd name="connsiteY5" fmla="*/ 1727200 h 3048000"/>
              <a:gd name="connsiteX6" fmla="*/ 1219200 w 1998134"/>
              <a:gd name="connsiteY6" fmla="*/ 982134 h 3048000"/>
              <a:gd name="connsiteX7" fmla="*/ 1388534 w 1998134"/>
              <a:gd name="connsiteY7" fmla="*/ 745067 h 3048000"/>
              <a:gd name="connsiteX8" fmla="*/ 1557867 w 1998134"/>
              <a:gd name="connsiteY8" fmla="*/ 541867 h 3048000"/>
              <a:gd name="connsiteX9" fmla="*/ 1693334 w 1998134"/>
              <a:gd name="connsiteY9" fmla="*/ 338667 h 3048000"/>
              <a:gd name="connsiteX10" fmla="*/ 1794934 w 1998134"/>
              <a:gd name="connsiteY10" fmla="*/ 237067 h 3048000"/>
              <a:gd name="connsiteX11" fmla="*/ 1930400 w 1998134"/>
              <a:gd name="connsiteY11" fmla="*/ 33867 h 3048000"/>
              <a:gd name="connsiteX12" fmla="*/ 1998134 w 1998134"/>
              <a:gd name="connsiteY12" fmla="*/ 0 h 304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8134" h="3048000">
                <a:moveTo>
                  <a:pt x="0" y="1862667"/>
                </a:moveTo>
                <a:cubicBezTo>
                  <a:pt x="11289" y="1975556"/>
                  <a:pt x="21338" y="2088576"/>
                  <a:pt x="33867" y="2201334"/>
                </a:cubicBezTo>
                <a:cubicBezTo>
                  <a:pt x="43918" y="2291791"/>
                  <a:pt x="58206" y="2381753"/>
                  <a:pt x="67734" y="2472267"/>
                </a:cubicBezTo>
                <a:cubicBezTo>
                  <a:pt x="124997" y="3016263"/>
                  <a:pt x="71640" y="2665041"/>
                  <a:pt x="135467" y="3048000"/>
                </a:cubicBezTo>
                <a:cubicBezTo>
                  <a:pt x="158045" y="2957689"/>
                  <a:pt x="159843" y="2859444"/>
                  <a:pt x="203200" y="2777067"/>
                </a:cubicBezTo>
                <a:cubicBezTo>
                  <a:pt x="614921" y="1994797"/>
                  <a:pt x="419730" y="2342978"/>
                  <a:pt x="778934" y="1727200"/>
                </a:cubicBezTo>
                <a:cubicBezTo>
                  <a:pt x="795395" y="1698981"/>
                  <a:pt x="1176180" y="1042361"/>
                  <a:pt x="1219200" y="982134"/>
                </a:cubicBezTo>
                <a:cubicBezTo>
                  <a:pt x="1275645" y="903112"/>
                  <a:pt x="1329324" y="822039"/>
                  <a:pt x="1388534" y="745067"/>
                </a:cubicBezTo>
                <a:cubicBezTo>
                  <a:pt x="1442292" y="675182"/>
                  <a:pt x="1504966" y="612402"/>
                  <a:pt x="1557867" y="541867"/>
                </a:cubicBezTo>
                <a:cubicBezTo>
                  <a:pt x="1606710" y="476743"/>
                  <a:pt x="1643356" y="402924"/>
                  <a:pt x="1693334" y="338667"/>
                </a:cubicBezTo>
                <a:cubicBezTo>
                  <a:pt x="1722739" y="300861"/>
                  <a:pt x="1765530" y="274873"/>
                  <a:pt x="1794934" y="237067"/>
                </a:cubicBezTo>
                <a:cubicBezTo>
                  <a:pt x="1844912" y="172810"/>
                  <a:pt x="1877422" y="95674"/>
                  <a:pt x="1930400" y="33867"/>
                </a:cubicBezTo>
                <a:cubicBezTo>
                  <a:pt x="1946828" y="14701"/>
                  <a:pt x="1998134" y="0"/>
                  <a:pt x="1998134" y="0"/>
                </a:cubicBezTo>
              </a:path>
            </a:pathLst>
          </a:custGeom>
          <a:ln w="88900">
            <a:solidFill>
              <a:srgbClr val="66FF33"/>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7" name="شكل حر 6"/>
          <p:cNvSpPr/>
          <p:nvPr/>
        </p:nvSpPr>
        <p:spPr>
          <a:xfrm>
            <a:off x="1219200" y="1371600"/>
            <a:ext cx="761999" cy="448732"/>
          </a:xfrm>
          <a:custGeom>
            <a:avLst/>
            <a:gdLst>
              <a:gd name="connsiteX0" fmla="*/ 0 w 1998134"/>
              <a:gd name="connsiteY0" fmla="*/ 1862667 h 3048000"/>
              <a:gd name="connsiteX1" fmla="*/ 33867 w 1998134"/>
              <a:gd name="connsiteY1" fmla="*/ 2201334 h 3048000"/>
              <a:gd name="connsiteX2" fmla="*/ 67734 w 1998134"/>
              <a:gd name="connsiteY2" fmla="*/ 2472267 h 3048000"/>
              <a:gd name="connsiteX3" fmla="*/ 135467 w 1998134"/>
              <a:gd name="connsiteY3" fmla="*/ 3048000 h 3048000"/>
              <a:gd name="connsiteX4" fmla="*/ 203200 w 1998134"/>
              <a:gd name="connsiteY4" fmla="*/ 2777067 h 3048000"/>
              <a:gd name="connsiteX5" fmla="*/ 778934 w 1998134"/>
              <a:gd name="connsiteY5" fmla="*/ 1727200 h 3048000"/>
              <a:gd name="connsiteX6" fmla="*/ 1219200 w 1998134"/>
              <a:gd name="connsiteY6" fmla="*/ 982134 h 3048000"/>
              <a:gd name="connsiteX7" fmla="*/ 1388534 w 1998134"/>
              <a:gd name="connsiteY7" fmla="*/ 745067 h 3048000"/>
              <a:gd name="connsiteX8" fmla="*/ 1557867 w 1998134"/>
              <a:gd name="connsiteY8" fmla="*/ 541867 h 3048000"/>
              <a:gd name="connsiteX9" fmla="*/ 1693334 w 1998134"/>
              <a:gd name="connsiteY9" fmla="*/ 338667 h 3048000"/>
              <a:gd name="connsiteX10" fmla="*/ 1794934 w 1998134"/>
              <a:gd name="connsiteY10" fmla="*/ 237067 h 3048000"/>
              <a:gd name="connsiteX11" fmla="*/ 1930400 w 1998134"/>
              <a:gd name="connsiteY11" fmla="*/ 33867 h 3048000"/>
              <a:gd name="connsiteX12" fmla="*/ 1998134 w 1998134"/>
              <a:gd name="connsiteY12" fmla="*/ 0 h 304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8134" h="3048000">
                <a:moveTo>
                  <a:pt x="0" y="1862667"/>
                </a:moveTo>
                <a:cubicBezTo>
                  <a:pt x="11289" y="1975556"/>
                  <a:pt x="21338" y="2088576"/>
                  <a:pt x="33867" y="2201334"/>
                </a:cubicBezTo>
                <a:cubicBezTo>
                  <a:pt x="43918" y="2291791"/>
                  <a:pt x="58206" y="2381753"/>
                  <a:pt x="67734" y="2472267"/>
                </a:cubicBezTo>
                <a:cubicBezTo>
                  <a:pt x="124997" y="3016263"/>
                  <a:pt x="71640" y="2665041"/>
                  <a:pt x="135467" y="3048000"/>
                </a:cubicBezTo>
                <a:cubicBezTo>
                  <a:pt x="158045" y="2957689"/>
                  <a:pt x="159843" y="2859444"/>
                  <a:pt x="203200" y="2777067"/>
                </a:cubicBezTo>
                <a:cubicBezTo>
                  <a:pt x="614921" y="1994797"/>
                  <a:pt x="419730" y="2342978"/>
                  <a:pt x="778934" y="1727200"/>
                </a:cubicBezTo>
                <a:cubicBezTo>
                  <a:pt x="795395" y="1698981"/>
                  <a:pt x="1176180" y="1042361"/>
                  <a:pt x="1219200" y="982134"/>
                </a:cubicBezTo>
                <a:cubicBezTo>
                  <a:pt x="1275645" y="903112"/>
                  <a:pt x="1329324" y="822039"/>
                  <a:pt x="1388534" y="745067"/>
                </a:cubicBezTo>
                <a:cubicBezTo>
                  <a:pt x="1442292" y="675182"/>
                  <a:pt x="1504966" y="612402"/>
                  <a:pt x="1557867" y="541867"/>
                </a:cubicBezTo>
                <a:cubicBezTo>
                  <a:pt x="1606710" y="476743"/>
                  <a:pt x="1643356" y="402924"/>
                  <a:pt x="1693334" y="338667"/>
                </a:cubicBezTo>
                <a:cubicBezTo>
                  <a:pt x="1722739" y="300861"/>
                  <a:pt x="1765530" y="274873"/>
                  <a:pt x="1794934" y="237067"/>
                </a:cubicBezTo>
                <a:cubicBezTo>
                  <a:pt x="1844912" y="172810"/>
                  <a:pt x="1877422" y="95674"/>
                  <a:pt x="1930400" y="33867"/>
                </a:cubicBezTo>
                <a:cubicBezTo>
                  <a:pt x="1946828" y="14701"/>
                  <a:pt x="1998134" y="0"/>
                  <a:pt x="1998134" y="0"/>
                </a:cubicBezTo>
              </a:path>
            </a:pathLst>
          </a:custGeom>
          <a:ln w="88900">
            <a:solidFill>
              <a:srgbClr val="66FF33"/>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6600" b="1" dirty="0" smtClean="0"/>
              <a:t>التقويم</a:t>
            </a:r>
            <a:endParaRPr lang="ar-SA" sz="6600" b="1" dirty="0"/>
          </a:p>
        </p:txBody>
      </p:sp>
      <p:sp>
        <p:nvSpPr>
          <p:cNvPr id="3" name="عنصر نائب للمحتوى 2"/>
          <p:cNvSpPr>
            <a:spLocks noGrp="1"/>
          </p:cNvSpPr>
          <p:nvPr>
            <p:ph sz="quarter" idx="1"/>
          </p:nvPr>
        </p:nvSpPr>
        <p:spPr>
          <a:xfrm>
            <a:off x="457200" y="1447800"/>
            <a:ext cx="7467600" cy="5026152"/>
          </a:xfrm>
        </p:spPr>
        <p:txBody>
          <a:bodyPr>
            <a:normAutofit/>
          </a:bodyPr>
          <a:lstStyle/>
          <a:p>
            <a:r>
              <a:rPr lang="ar-SA" sz="3200" b="1" dirty="0" smtClean="0">
                <a:solidFill>
                  <a:srgbClr val="00B050"/>
                </a:solidFill>
              </a:rPr>
              <a:t>س2: </a:t>
            </a:r>
            <a:r>
              <a:rPr lang="ar-SA" sz="3200" b="1" dirty="0" smtClean="0">
                <a:solidFill>
                  <a:schemeClr val="accent3"/>
                </a:solidFill>
              </a:rPr>
              <a:t>الرسول صلى الله عليه وسلم كان حافظاً للسانه عن كل كلام قبيح، أدلل على هذا من الحديث.</a:t>
            </a:r>
          </a:p>
          <a:p>
            <a:pPr>
              <a:buNone/>
            </a:pPr>
            <a:r>
              <a:rPr lang="ar-SA" sz="3200" b="1" dirty="0" smtClean="0">
                <a:solidFill>
                  <a:srgbClr val="0070C0"/>
                </a:solidFill>
              </a:rPr>
              <a:t>ما قال لي أُفّـاً قط .</a:t>
            </a:r>
          </a:p>
          <a:p>
            <a:r>
              <a:rPr lang="ar-SA" sz="3200" b="1" dirty="0" smtClean="0">
                <a:solidFill>
                  <a:srgbClr val="00B050"/>
                </a:solidFill>
              </a:rPr>
              <a:t>س3: </a:t>
            </a:r>
            <a:r>
              <a:rPr lang="ar-SA" sz="3200" b="1" dirty="0" smtClean="0">
                <a:solidFill>
                  <a:schemeClr val="accent3"/>
                </a:solidFill>
              </a:rPr>
              <a:t>أضع كلمة ( </a:t>
            </a:r>
            <a:r>
              <a:rPr lang="ar-SA" sz="3200" b="1" dirty="0" smtClean="0">
                <a:solidFill>
                  <a:srgbClr val="00B050"/>
                </a:solidFill>
              </a:rPr>
              <a:t>قط </a:t>
            </a:r>
            <a:r>
              <a:rPr lang="ar-SA" sz="3200" b="1" dirty="0" smtClean="0">
                <a:solidFill>
                  <a:schemeClr val="accent3"/>
                </a:solidFill>
              </a:rPr>
              <a:t>) في جملة مفيدة.</a:t>
            </a:r>
          </a:p>
          <a:p>
            <a:pPr>
              <a:buNone/>
            </a:pPr>
            <a:r>
              <a:rPr lang="ar-SA" sz="3200" b="1" dirty="0" smtClean="0">
                <a:solidFill>
                  <a:srgbClr val="0070C0"/>
                </a:solidFill>
              </a:rPr>
              <a:t>ما سرقت قط – ما كذبت قط – لم أترك الصلاة قط – لو أهجر قراءة القرآن قط.</a:t>
            </a:r>
            <a:endParaRPr lang="ar-SA" sz="3200" b="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234</TotalTime>
  <Words>927</Words>
  <Application>Microsoft Office PowerPoint</Application>
  <PresentationFormat>عرض على الشاشة (3:4)‏</PresentationFormat>
  <Paragraphs>77</Paragraphs>
  <Slides>14</Slides>
  <Notes>0</Notes>
  <HiddenSlides>0</HiddenSlides>
  <MMClips>0</MMClips>
  <ScaleCrop>false</ScaleCrop>
  <HeadingPairs>
    <vt:vector size="4" baseType="variant">
      <vt:variant>
        <vt:lpstr>سمة</vt:lpstr>
      </vt:variant>
      <vt:variant>
        <vt:i4>1</vt:i4>
      </vt:variant>
      <vt:variant>
        <vt:lpstr>عناوين الشرائح</vt:lpstr>
      </vt:variant>
      <vt:variant>
        <vt:i4>14</vt:i4>
      </vt:variant>
    </vt:vector>
  </HeadingPairs>
  <TitlesOfParts>
    <vt:vector size="15" baseType="lpstr">
      <vt:lpstr>مشربية</vt:lpstr>
      <vt:lpstr>حسن التعامل مع الخدم</vt:lpstr>
      <vt:lpstr>الشريحة 2</vt:lpstr>
      <vt:lpstr>أتعرف على معاني الحديث: </vt:lpstr>
      <vt:lpstr>الشريحة 4</vt:lpstr>
      <vt:lpstr>أتعرف على أنس رضي الله عنه</vt:lpstr>
      <vt:lpstr>فكر</vt:lpstr>
      <vt:lpstr>معلومة إثرائية </vt:lpstr>
      <vt:lpstr>التقويم</vt:lpstr>
      <vt:lpstr>التقويم</vt:lpstr>
      <vt:lpstr>الأسئلة العامة</vt:lpstr>
      <vt:lpstr>الشريحة 11</vt:lpstr>
      <vt:lpstr>الشريحة 12</vt:lpstr>
      <vt:lpstr>الشريحة 13</vt:lpstr>
      <vt:lpstr>الشريحة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حسن التعامل مع الخدم</dc:title>
  <dc:creator>HP</dc:creator>
  <cp:lastModifiedBy>HP</cp:lastModifiedBy>
  <cp:revision>31</cp:revision>
  <dcterms:created xsi:type="dcterms:W3CDTF">2011-02-06T21:08:28Z</dcterms:created>
  <dcterms:modified xsi:type="dcterms:W3CDTF">2011-02-22T23:30:57Z</dcterms:modified>
</cp:coreProperties>
</file>