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</p:sldMasterIdLst>
  <p:notesMasterIdLst>
    <p:notesMasterId r:id="rId29"/>
  </p:notesMasterIdLst>
  <p:sldIdLst>
    <p:sldId id="257" r:id="rId6"/>
    <p:sldId id="258" r:id="rId7"/>
    <p:sldId id="282" r:id="rId8"/>
    <p:sldId id="283" r:id="rId9"/>
    <p:sldId id="275" r:id="rId10"/>
    <p:sldId id="284" r:id="rId11"/>
    <p:sldId id="277" r:id="rId12"/>
    <p:sldId id="266" r:id="rId13"/>
    <p:sldId id="292" r:id="rId14"/>
    <p:sldId id="278" r:id="rId15"/>
    <p:sldId id="293" r:id="rId16"/>
    <p:sldId id="294" r:id="rId17"/>
    <p:sldId id="295" r:id="rId18"/>
    <p:sldId id="296" r:id="rId19"/>
    <p:sldId id="263" r:id="rId20"/>
    <p:sldId id="264" r:id="rId21"/>
    <p:sldId id="265" r:id="rId22"/>
    <p:sldId id="268" r:id="rId23"/>
    <p:sldId id="285" r:id="rId24"/>
    <p:sldId id="287" r:id="rId25"/>
    <p:sldId id="286" r:id="rId26"/>
    <p:sldId id="297" r:id="rId27"/>
    <p:sldId id="298" r:id="rId28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663300"/>
    <a:srgbClr val="FFFFCC"/>
    <a:srgbClr val="CC9900"/>
    <a:srgbClr val="006600"/>
    <a:srgbClr val="990000"/>
    <a:srgbClr val="0033CC"/>
    <a:srgbClr val="996633"/>
    <a:srgbClr val="CCFFFF"/>
    <a:srgbClr val="008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نمط فاتح 1 - تمييز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نمط فاتح 3 - تمييز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نمط فاتح 1 - تمييز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6D9F66E-5EB9-4882-86FB-DCBF35E3C3E4}" styleName="نمط متوسط 4 - تميي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F5AB1C69-6EDB-4FF4-983F-18BD219EF322}" styleName="نمط متوسط 2 - تميي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نمط متوسط 1 - تمييز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E8B1032C-EA38-4F05-BA0D-38AFFFC7BED3}" styleName="نمط فاتح 3 - تميي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41" d="100"/>
          <a:sy n="41" d="100"/>
        </p:scale>
        <p:origin x="-100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30F37DFF-89E6-42ED-9027-88AF2C403771}" type="datetimeFigureOut">
              <a:rPr lang="ar-SA" smtClean="0"/>
              <a:pPr/>
              <a:t>14/05/33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0A073444-3761-48F8-A261-8EB27020A0C3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73444-3761-48F8-A261-8EB27020A0C3}" type="slidenum">
              <a:rPr lang="ar-SA" smtClean="0"/>
              <a:pPr/>
              <a:t>7</a:t>
            </a:fld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13761C-93B8-420B-9522-CF25A7EE941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B8E60A-E9E2-4708-975D-758AFFB3C6F6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E63464-F4B7-413B-8C68-0F1C5D02444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5B20D4-3158-4673-B038-89ABA3E261B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20359E-5705-4D3A-A455-7C163AB9E5D1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09CCA3-C264-41B6-913B-E894F7F4278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815C12-6679-40BE-A8C4-6F1AF210630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F8CD4B-D726-4597-9F84-B931FBA54F6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A9F25F-DC09-4158-80EE-CBEFA5B2B38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4F69E8-06A8-4C24-8138-521459F1BDC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B61DCF-2E5B-460D-AF6F-E835271614FA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cs typeface="SKR HEAD1 Outlined" pitchFamily="2" charset="-78"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cs typeface="SKR HEAD1" pitchFamily="2" charset="-78"/>
              </a:defRPr>
            </a:lvl1pPr>
            <a:lvl2pPr>
              <a:defRPr>
                <a:cs typeface="SKR HEAD1" pitchFamily="2" charset="-78"/>
              </a:defRPr>
            </a:lvl2pPr>
            <a:lvl3pPr>
              <a:defRPr>
                <a:cs typeface="SKR HEAD1" pitchFamily="2" charset="-78"/>
              </a:defRPr>
            </a:lvl3pPr>
            <a:lvl4pPr>
              <a:defRPr>
                <a:cs typeface="SKR HEAD1" pitchFamily="2" charset="-78"/>
              </a:defRPr>
            </a:lvl4pPr>
            <a:lvl5pPr>
              <a:defRPr>
                <a:cs typeface="SKR HEAD1" pitchFamily="2" charset="-78"/>
              </a:defRPr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916C8-9B00-40A0-8ED8-91F8C5571BA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 smtClean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6C8F15-B788-4099-80ED-4BAF8FED3FC1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210914-124D-4CDF-82E4-E969152C74C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6D421F-2ABB-4312-BD99-89469D0B9EE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cs typeface="SKR HEAD1 Outlined" pitchFamily="2" charset="-78"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E59F9-8FBC-424F-95F1-C75B3FE2E813}" type="datetimeFigureOut">
              <a:rPr lang="ar-SA"/>
              <a:pPr>
                <a:defRPr/>
              </a:pPr>
              <a:t>14/05/33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3738D0-CC4A-445D-AF79-49A19B3A8460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43C806-326F-4129-A411-1A911EBDFA1B}" type="datetimeFigureOut">
              <a:rPr lang="ar-SA"/>
              <a:pPr>
                <a:defRPr/>
              </a:pPr>
              <a:t>14/05/33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0D5713-FA49-4688-8255-DFF5DB6B6A99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16A436-2C11-4D2C-A2DD-955C04813078}" type="datetimeFigureOut">
              <a:rPr lang="ar-SA"/>
              <a:pPr>
                <a:defRPr/>
              </a:pPr>
              <a:t>14/05/33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556C15-01A2-4DE2-B9A5-2C640CCA3367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C81E1C-0B6D-43DA-BE4C-85BD4C95E9F6}" type="datetimeFigureOut">
              <a:rPr lang="ar-SA"/>
              <a:pPr>
                <a:defRPr/>
              </a:pPr>
              <a:t>14/05/33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981521-F5AA-44DE-AAE5-E0AA10E3761E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9D94E9-86C3-4F13-92B0-2CC191F20899}" type="datetimeFigureOut">
              <a:rPr lang="ar-SA"/>
              <a:pPr>
                <a:defRPr/>
              </a:pPr>
              <a:t>14/05/33</a:t>
            </a:fld>
            <a:endParaRPr lang="ar-SA"/>
          </a:p>
        </p:txBody>
      </p:sp>
      <p:sp>
        <p:nvSpPr>
          <p:cNvPr id="8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9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DB0064-111D-4403-88E0-1912FC88A765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18B8A8-8FD1-41D8-B001-306126A8B7B7}" type="datetimeFigureOut">
              <a:rPr lang="ar-SA"/>
              <a:pPr>
                <a:defRPr/>
              </a:pPr>
              <a:t>14/05/33</a:t>
            </a:fld>
            <a:endParaRPr lang="ar-SA"/>
          </a:p>
        </p:txBody>
      </p:sp>
      <p:sp>
        <p:nvSpPr>
          <p:cNvPr id="4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5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0A4881-DE0A-479B-99A1-07478189704A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CFDA37-AF79-4B94-9039-1C22DA12D4B4}" type="datetimeFigureOut">
              <a:rPr lang="ar-SA"/>
              <a:pPr>
                <a:defRPr/>
              </a:pPr>
              <a:t>14/05/33</a:t>
            </a:fld>
            <a:endParaRPr lang="ar-SA"/>
          </a:p>
        </p:txBody>
      </p:sp>
      <p:sp>
        <p:nvSpPr>
          <p:cNvPr id="3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4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9E778-3167-4338-AB87-C430B3B8C988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431853-5B1A-41E2-A57E-538F1D11A27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E702D5-4DD5-4027-93A6-BE69FAD1E16D}" type="datetimeFigureOut">
              <a:rPr lang="ar-SA"/>
              <a:pPr>
                <a:defRPr/>
              </a:pPr>
              <a:t>14/05/33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23089B-7E67-4F0C-87A3-B5231592AFFD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D522-F076-42AD-9BD6-F0BDC4436CEC}" type="datetimeFigureOut">
              <a:rPr lang="ar-SA"/>
              <a:pPr>
                <a:defRPr/>
              </a:pPr>
              <a:t>14/05/33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00925F-433F-409F-8AA7-D0AA75C1F255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90D8F-3B65-436C-B45E-0777D40ABC9D}" type="datetimeFigureOut">
              <a:rPr lang="ar-SA"/>
              <a:pPr>
                <a:defRPr/>
              </a:pPr>
              <a:t>14/05/33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958938-96D9-4A1C-85AA-039C7A6ECBF0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C3C055-A770-4624-99AD-8C921082F5E8}" type="datetimeFigureOut">
              <a:rPr lang="ar-SA"/>
              <a:pPr>
                <a:defRPr/>
              </a:pPr>
              <a:t>14/05/33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37BCE6-02A4-4E94-82EB-90D7FDBD9A70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cs typeface="SKR HEAD1 Outlined" pitchFamily="2" charset="-78"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903F0F-C730-43E9-B261-BC70B72F9385}" type="datetimeFigureOut">
              <a:rPr lang="ar-SA"/>
              <a:pPr>
                <a:defRPr/>
              </a:pPr>
              <a:t>14/05/33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A1BFA8-81F9-4906-97E0-358A63A0ED73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230A57-B978-4E48-957F-93460DFB19FE}" type="datetimeFigureOut">
              <a:rPr lang="ar-SA"/>
              <a:pPr>
                <a:defRPr/>
              </a:pPr>
              <a:t>14/05/33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E3278C-F5F3-415A-91B7-7679BE33FC0E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8781E8-DFA8-4DB9-8402-890BB83E990B}" type="datetimeFigureOut">
              <a:rPr lang="ar-SA"/>
              <a:pPr>
                <a:defRPr/>
              </a:pPr>
              <a:t>14/05/33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C28E0-A1B2-4361-A67D-18FA9D01CE95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521050-92C3-453C-B5B5-DDFAC9EC6789}" type="datetimeFigureOut">
              <a:rPr lang="ar-SA"/>
              <a:pPr>
                <a:defRPr/>
              </a:pPr>
              <a:t>14/05/33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A2870-5FDD-45D7-8050-3AF1DA318B9D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73EB3D-C8BC-4156-90B6-879F5C2AA5E6}" type="datetimeFigureOut">
              <a:rPr lang="ar-SA"/>
              <a:pPr>
                <a:defRPr/>
              </a:pPr>
              <a:t>14/05/33</a:t>
            </a:fld>
            <a:endParaRPr lang="ar-SA"/>
          </a:p>
        </p:txBody>
      </p:sp>
      <p:sp>
        <p:nvSpPr>
          <p:cNvPr id="8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9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DFF69-8EB6-424D-AF24-38909C0A7483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79C12C-C77A-43E6-A59F-6D1972205E3E}" type="datetimeFigureOut">
              <a:rPr lang="ar-SA"/>
              <a:pPr>
                <a:defRPr/>
              </a:pPr>
              <a:t>14/05/33</a:t>
            </a:fld>
            <a:endParaRPr lang="ar-SA"/>
          </a:p>
        </p:txBody>
      </p:sp>
      <p:sp>
        <p:nvSpPr>
          <p:cNvPr id="4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5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AFAB2-B8A7-41A1-A140-8999B0C8B383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56D31D-0F8A-4BBA-B600-AD965970EA7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73F5D-F768-4392-BADB-4956625C2E1E}" type="datetimeFigureOut">
              <a:rPr lang="ar-SA"/>
              <a:pPr>
                <a:defRPr/>
              </a:pPr>
              <a:t>14/05/33</a:t>
            </a:fld>
            <a:endParaRPr lang="ar-SA"/>
          </a:p>
        </p:txBody>
      </p:sp>
      <p:sp>
        <p:nvSpPr>
          <p:cNvPr id="3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4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BCD3B-B811-4E7F-9023-0B9ADEDAD948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D91C32-3684-4FA2-A062-8E5F54F90656}" type="datetimeFigureOut">
              <a:rPr lang="ar-SA"/>
              <a:pPr>
                <a:defRPr/>
              </a:pPr>
              <a:t>14/05/33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6A5B84-92DD-440A-BD2E-A3340402B428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AEC52-E828-4544-AE5F-235825F125E1}" type="datetimeFigureOut">
              <a:rPr lang="ar-SA"/>
              <a:pPr>
                <a:defRPr/>
              </a:pPr>
              <a:t>14/05/33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7188D2-1C68-4EBE-AA2D-DE6886F96F90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B4B2D9-46F3-4B0C-9E19-CEAA5FFEE1DB}" type="datetimeFigureOut">
              <a:rPr lang="ar-SA"/>
              <a:pPr>
                <a:defRPr/>
              </a:pPr>
              <a:t>14/05/33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493B5A-598B-4730-A579-11D395DAFA51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A12E6-314A-44FA-B133-076B94B6A7FE}" type="datetimeFigureOut">
              <a:rPr lang="ar-SA"/>
              <a:pPr>
                <a:defRPr/>
              </a:pPr>
              <a:t>14/05/33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C6F63A-2D61-4B0B-AACC-83AB931C9DF4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5D78B9-CB2D-4427-8432-7ED9C163BBE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577C6A-499B-468A-BA08-21E21296803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78AE48-BDFC-4ED8-B1A7-69E71B548881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854B1B-CEEF-488A-861A-55BD84993A4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9B7A36-75F9-4DCB-8B58-A19D7CA829F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A72687-91ED-4019-BC4B-7776C275E27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8BA51D-105C-4DF9-BF0E-710BDB37154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14708A-9A70-46B7-9323-B3E18D6F19B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416F48-3D2D-431F-B7C3-D7934FBED08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45961-7F3C-4FB2-A42B-6505A1C013A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759548-F904-4863-9606-B61F82F73B4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F2DF70-D3BA-4EC6-B533-66C37BF7EC7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212D19-2123-4A9F-B02D-2088A54899C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0F0A4E-9216-40E2-9093-CD04B7226FA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80E165-62D0-4E1A-B63D-605F2EBADE9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 smtClean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C2D051-3B9D-4A15-8F8F-D57B26650BE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fld id="{AAE99A7F-689A-4C7E-96DF-31BFF6AC3FF1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7225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675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fld id="{4604A2D9-9E49-48F7-B464-CDB9C515774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عنصر نائب للعنوان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3075" name="عنصر نائب للنص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75302E6-26F5-416A-97B7-63209E004DAC}" type="datetimeFigureOut">
              <a:rPr lang="ar-SA"/>
              <a:pPr>
                <a:defRPr/>
              </a:pPr>
              <a:t>14/05/33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FECA61F-457A-484A-A997-30815054FE21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SKR HEAD1 Outlined" pitchFamily="2" charset="-78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عنصر نائب للعنوان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3075" name="عنصر نائب للنص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00D7F8F-FD8C-4BCB-8C81-8C5AE15FA564}" type="datetimeFigureOut">
              <a:rPr lang="ar-SA"/>
              <a:pPr>
                <a:defRPr/>
              </a:pPr>
              <a:t>14/05/33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BE651B9-CF93-452D-8B79-2B7BE895C401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SKR HEAD1 Outlined" pitchFamily="2" charset="-78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smtClean="0">
                <a:latin typeface="+mn-lt"/>
              </a:defRPr>
            </a:lvl1pPr>
          </a:lstStyle>
          <a:p>
            <a:pPr>
              <a:defRPr/>
            </a:pPr>
            <a:fld id="{81EF9A97-43A7-441F-9C1E-B8A3722282D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071554"/>
            <a:ext cx="8472518" cy="1143000"/>
          </a:xfrm>
        </p:spPr>
        <p:txBody>
          <a:bodyPr/>
          <a:lstStyle/>
          <a:p>
            <a:r>
              <a:rPr lang="ar-SA" sz="9600" dirty="0" smtClean="0">
                <a:solidFill>
                  <a:schemeClr val="accent6">
                    <a:lumMod val="50000"/>
                  </a:schemeClr>
                </a:solidFill>
                <a:cs typeface="SKR HEAD1 Outlined" pitchFamily="2" charset="-78"/>
              </a:rPr>
              <a:t>مقدار مده</a:t>
            </a:r>
            <a:endParaRPr lang="ar-SA" sz="9600" dirty="0">
              <a:solidFill>
                <a:schemeClr val="accent6">
                  <a:lumMod val="50000"/>
                </a:schemeClr>
              </a:solidFill>
              <a:cs typeface="SKR HEAD1 Outlined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2886084"/>
            <a:ext cx="8229600" cy="2185990"/>
          </a:xfrm>
        </p:spPr>
        <p:txBody>
          <a:bodyPr/>
          <a:lstStyle/>
          <a:p>
            <a:pPr algn="ctr">
              <a:buNone/>
            </a:pPr>
            <a:r>
              <a:rPr lang="ar-SA" sz="9600" dirty="0" smtClean="0">
                <a:solidFill>
                  <a:srgbClr val="003399"/>
                </a:solidFill>
                <a:cs typeface="SKR HEAD1" pitchFamily="2" charset="-78"/>
              </a:rPr>
              <a:t>التوسط أربع حركات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46000" b="-4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714348" y="2671770"/>
            <a:ext cx="6715172" cy="2185990"/>
          </a:xfrm>
        </p:spPr>
        <p:txBody>
          <a:bodyPr/>
          <a:lstStyle/>
          <a:p>
            <a:pPr>
              <a:buNone/>
            </a:pPr>
            <a:r>
              <a:rPr lang="ar-SA" sz="9600" dirty="0" smtClean="0">
                <a:ln w="17780" cmpd="sng">
                  <a:solidFill>
                    <a:srgbClr val="FFFF0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glow rad="101600">
                    <a:srgbClr val="002060">
                      <a:alpha val="60000"/>
                    </a:srgbClr>
                  </a:glow>
                  <a:reflection blurRad="6350" stA="60000" endA="900" endPos="60000" dist="29997" dir="5400000" sy="-100000" algn="bl" rotWithShape="0"/>
                </a:effectLst>
                <a:cs typeface="SKR HEAD1 Outlined" pitchFamily="2" charset="-78"/>
              </a:rPr>
              <a:t>صور المد المنفصل</a:t>
            </a:r>
            <a:endParaRPr lang="ar-SA" sz="9600" dirty="0">
              <a:ln w="17780" cmpd="sng">
                <a:solidFill>
                  <a:srgbClr val="FFFF00"/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glow rad="101600">
                  <a:srgbClr val="002060">
                    <a:alpha val="60000"/>
                  </a:srgbClr>
                </a:glow>
                <a:reflection blurRad="6350" stA="60000" endA="900" endPos="60000" dist="29997" dir="5400000" sy="-100000" algn="bl" rotWithShape="0"/>
              </a:effectLst>
              <a:cs typeface="SKR HEAD1 Outlined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12"/>
          </a:xfrm>
        </p:spPr>
        <p:txBody>
          <a:bodyPr/>
          <a:lstStyle/>
          <a:p>
            <a:r>
              <a:rPr lang="ar-SA" sz="6000" dirty="0" smtClean="0">
                <a:solidFill>
                  <a:srgbClr val="006600"/>
                </a:solidFill>
                <a:cs typeface="SKR HEAD1 Outlined" pitchFamily="2" charset="-78"/>
              </a:rPr>
              <a:t>يقع المد المنفصل على أنواع عديدة ، وهي تنتظم في ثلاث صور:</a:t>
            </a:r>
            <a:endParaRPr lang="ar-SA" sz="6000" dirty="0">
              <a:solidFill>
                <a:srgbClr val="006600"/>
              </a:solidFill>
              <a:cs typeface="SKR HEAD1 Outlined" pitchFamily="2" charset="-78"/>
            </a:endParaRPr>
          </a:p>
        </p:txBody>
      </p:sp>
      <p:sp>
        <p:nvSpPr>
          <p:cNvPr id="4" name="مستطيل مستدير الزوايا 3"/>
          <p:cNvSpPr/>
          <p:nvPr/>
        </p:nvSpPr>
        <p:spPr>
          <a:xfrm>
            <a:off x="285720" y="3000372"/>
            <a:ext cx="8358246" cy="2214578"/>
          </a:xfrm>
          <a:prstGeom prst="roundRect">
            <a:avLst/>
          </a:prstGeom>
          <a:ln w="57150">
            <a:solidFill>
              <a:srgbClr val="003399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800" dirty="0" smtClean="0">
                <a:solidFill>
                  <a:srgbClr val="990000"/>
                </a:solidFill>
                <a:cs typeface="SKR HEAD1" pitchFamily="2" charset="-78"/>
              </a:rPr>
              <a:t>الصورة الأولى :</a:t>
            </a:r>
            <a:r>
              <a:rPr lang="ar-SA" sz="4800" dirty="0" smtClean="0">
                <a:solidFill>
                  <a:srgbClr val="003399"/>
                </a:solidFill>
                <a:cs typeface="SKR HEAD1" pitchFamily="2" charset="-78"/>
              </a:rPr>
              <a:t> انفصال حرف المد عن الهمز رسماً وحكماً ، مثل </a:t>
            </a:r>
            <a:r>
              <a:rPr lang="ar-SA" sz="4800" dirty="0" smtClean="0">
                <a:solidFill>
                  <a:srgbClr val="006600"/>
                </a:solidFill>
                <a:cs typeface="SKR HEAD1" pitchFamily="2" charset="-78"/>
                <a:sym typeface="AGA Arabesque"/>
              </a:rPr>
              <a:t> </a:t>
            </a:r>
            <a:r>
              <a:rPr lang="ar-SA" sz="4800" dirty="0" smtClean="0">
                <a:solidFill>
                  <a:srgbClr val="006600"/>
                </a:solidFill>
                <a:ea typeface="Times New Roman"/>
                <a:cs typeface="QCF_P598"/>
              </a:rPr>
              <a:t>ﭑ ﭒ</a:t>
            </a:r>
            <a:r>
              <a:rPr lang="ar-SA" sz="4800" dirty="0" smtClean="0">
                <a:solidFill>
                  <a:srgbClr val="006600"/>
                </a:solidFill>
                <a:cs typeface="SKR HEAD1" pitchFamily="2" charset="-78"/>
                <a:sym typeface="AGA Arabesque"/>
              </a:rPr>
              <a:t></a:t>
            </a:r>
            <a:endParaRPr lang="ar-SA" sz="4800" dirty="0">
              <a:solidFill>
                <a:srgbClr val="006600"/>
              </a:solidFill>
              <a:cs typeface="SKR HEAD1" pitchFamily="2" charset="-78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12"/>
          </a:xfrm>
        </p:spPr>
        <p:txBody>
          <a:bodyPr/>
          <a:lstStyle/>
          <a:p>
            <a:r>
              <a:rPr lang="ar-SA" sz="6000" dirty="0" smtClean="0">
                <a:solidFill>
                  <a:srgbClr val="006600"/>
                </a:solidFill>
                <a:cs typeface="SKR HEAD1 Outlined" pitchFamily="2" charset="-78"/>
              </a:rPr>
              <a:t>يقع المد المنفصل على أنواع عديدة ، وهي تنتظم في ثلاث صور:</a:t>
            </a:r>
            <a:endParaRPr lang="ar-SA" sz="6000" dirty="0">
              <a:solidFill>
                <a:srgbClr val="006600"/>
              </a:solidFill>
              <a:cs typeface="SKR HEAD1 Outlined" pitchFamily="2" charset="-78"/>
            </a:endParaRPr>
          </a:p>
        </p:txBody>
      </p:sp>
      <p:sp>
        <p:nvSpPr>
          <p:cNvPr id="4" name="مستطيل مستدير الزوايا 3"/>
          <p:cNvSpPr/>
          <p:nvPr/>
        </p:nvSpPr>
        <p:spPr>
          <a:xfrm>
            <a:off x="285720" y="3000372"/>
            <a:ext cx="8358246" cy="2714644"/>
          </a:xfrm>
          <a:prstGeom prst="roundRect">
            <a:avLst/>
          </a:prstGeom>
          <a:ln w="57150">
            <a:solidFill>
              <a:srgbClr val="003399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800" dirty="0" smtClean="0">
                <a:solidFill>
                  <a:srgbClr val="990000"/>
                </a:solidFill>
                <a:cs typeface="SKR HEAD1" pitchFamily="2" charset="-78"/>
              </a:rPr>
              <a:t>الصورة الثانية :</a:t>
            </a:r>
            <a:r>
              <a:rPr lang="ar-SA" sz="4800" dirty="0" smtClean="0">
                <a:solidFill>
                  <a:srgbClr val="003399"/>
                </a:solidFill>
                <a:cs typeface="SKR HEAD1" pitchFamily="2" charset="-78"/>
              </a:rPr>
              <a:t> اتصال حرف المد بالهمز رسماً  لكنه يعتبر منفصلاً حكماً ؛ لأنه لا يمكن الفصل بينهما وقفاً مثل </a:t>
            </a:r>
            <a:r>
              <a:rPr lang="ar-SA" sz="4800" dirty="0" smtClean="0">
                <a:solidFill>
                  <a:srgbClr val="006600"/>
                </a:solidFill>
                <a:cs typeface="SKR HEAD1" pitchFamily="2" charset="-78"/>
                <a:sym typeface="AGA Arabesque"/>
              </a:rPr>
              <a:t> </a:t>
            </a:r>
            <a:r>
              <a:rPr lang="ar-SA" sz="4800" dirty="0" smtClean="0">
                <a:solidFill>
                  <a:srgbClr val="006600"/>
                </a:solidFill>
                <a:ea typeface="Times New Roman"/>
                <a:cs typeface="QCF_P332"/>
              </a:rPr>
              <a:t>ﭑ ﭒ</a:t>
            </a:r>
            <a:r>
              <a:rPr lang="ar-SA" sz="4800" dirty="0" smtClean="0">
                <a:solidFill>
                  <a:srgbClr val="006600"/>
                </a:solidFill>
                <a:cs typeface="SKR HEAD1" pitchFamily="2" charset="-78"/>
                <a:sym typeface="AGA Arabesque"/>
              </a:rPr>
              <a:t></a:t>
            </a:r>
            <a:endParaRPr lang="ar-SA" sz="4800" dirty="0">
              <a:solidFill>
                <a:srgbClr val="006600"/>
              </a:solidFill>
              <a:cs typeface="SKR HEAD1" pitchFamily="2" charset="-78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12"/>
          </a:xfrm>
        </p:spPr>
        <p:txBody>
          <a:bodyPr/>
          <a:lstStyle/>
          <a:p>
            <a:r>
              <a:rPr lang="ar-SA" sz="6000" dirty="0" smtClean="0">
                <a:solidFill>
                  <a:srgbClr val="006600"/>
                </a:solidFill>
                <a:cs typeface="SKR HEAD1 Outlined" pitchFamily="2" charset="-78"/>
              </a:rPr>
              <a:t>يقع المد المنفصل على أنواع عديدة ، وهي تنتظم في ثلاث صور:</a:t>
            </a:r>
            <a:endParaRPr lang="ar-SA" sz="6000" dirty="0">
              <a:solidFill>
                <a:srgbClr val="006600"/>
              </a:solidFill>
              <a:cs typeface="SKR HEAD1 Outlined" pitchFamily="2" charset="-78"/>
            </a:endParaRPr>
          </a:p>
        </p:txBody>
      </p:sp>
      <p:sp>
        <p:nvSpPr>
          <p:cNvPr id="4" name="مستطيل مستدير الزوايا 3"/>
          <p:cNvSpPr/>
          <p:nvPr/>
        </p:nvSpPr>
        <p:spPr>
          <a:xfrm>
            <a:off x="285720" y="3000372"/>
            <a:ext cx="8358246" cy="2714644"/>
          </a:xfrm>
          <a:prstGeom prst="roundRect">
            <a:avLst/>
          </a:prstGeom>
          <a:ln w="57150">
            <a:solidFill>
              <a:srgbClr val="003399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800" dirty="0" smtClean="0">
                <a:solidFill>
                  <a:srgbClr val="990000"/>
                </a:solidFill>
                <a:cs typeface="SKR HEAD1" pitchFamily="2" charset="-78"/>
              </a:rPr>
              <a:t>الصورة الثالثة :</a:t>
            </a:r>
            <a:r>
              <a:rPr lang="ar-SA" sz="4800" dirty="0" smtClean="0">
                <a:solidFill>
                  <a:srgbClr val="003399"/>
                </a:solidFill>
                <a:cs typeface="SKR HEAD1" pitchFamily="2" charset="-78"/>
              </a:rPr>
              <a:t> أن يكون حرف المد ثابتاً في الوصل دون الوقف مثل </a:t>
            </a:r>
            <a:r>
              <a:rPr lang="ar-SA" sz="4800" dirty="0" smtClean="0">
                <a:solidFill>
                  <a:srgbClr val="006600"/>
                </a:solidFill>
                <a:cs typeface="SKR HEAD1" pitchFamily="2" charset="-78"/>
                <a:sym typeface="AGA Arabesque"/>
              </a:rPr>
              <a:t> </a:t>
            </a:r>
            <a:r>
              <a:rPr lang="ar-SA" sz="4800" dirty="0" smtClean="0">
                <a:ea typeface="Times New Roman"/>
                <a:cs typeface="QCF_P254"/>
              </a:rPr>
              <a:t> </a:t>
            </a:r>
            <a:r>
              <a:rPr lang="ar-SA" sz="4800" dirty="0" smtClean="0">
                <a:solidFill>
                  <a:srgbClr val="006600"/>
                </a:solidFill>
                <a:ea typeface="Times New Roman"/>
                <a:cs typeface="QCF_P254"/>
              </a:rPr>
              <a:t> ﯛ ﯜ ﯝ </a:t>
            </a:r>
            <a:r>
              <a:rPr lang="ar-SA" sz="4800" dirty="0" smtClean="0">
                <a:solidFill>
                  <a:srgbClr val="006600"/>
                </a:solidFill>
                <a:cs typeface="SKR HEAD1" pitchFamily="2" charset="-78"/>
                <a:sym typeface="AGA Arabesque"/>
              </a:rPr>
              <a:t></a:t>
            </a:r>
            <a:endParaRPr lang="ar-SA" sz="4800" dirty="0">
              <a:solidFill>
                <a:srgbClr val="006600"/>
              </a:solidFill>
              <a:cs typeface="SKR HEAD1" pitchFamily="2" charset="-78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ar-SA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/>
            <a:endParaRPr lang="ar-SA" smtClean="0"/>
          </a:p>
        </p:txBody>
      </p:sp>
      <p:pic>
        <p:nvPicPr>
          <p:cNvPr id="10244" name="Picture 4" descr="MC90043829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92725" y="0"/>
            <a:ext cx="3578225" cy="234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5" descr="MC9004348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388" y="4149725"/>
            <a:ext cx="2663825" cy="266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7828" name="Text Box 4" descr="30%"/>
          <p:cNvSpPr txBox="1">
            <a:spLocks noChangeArrowheads="1"/>
          </p:cNvSpPr>
          <p:nvPr/>
        </p:nvSpPr>
        <p:spPr bwMode="auto">
          <a:xfrm>
            <a:off x="647700" y="2547938"/>
            <a:ext cx="7920038" cy="1631950"/>
          </a:xfrm>
          <a:prstGeom prst="rect">
            <a:avLst/>
          </a:prstGeom>
          <a:pattFill prst="pct30">
            <a:fgClr>
              <a:schemeClr val="hlink"/>
            </a:fgClr>
            <a:bgClr>
              <a:schemeClr val="bg1"/>
            </a:bgClr>
          </a:pattFill>
          <a:ln w="57150">
            <a:solidFill>
              <a:srgbClr val="003399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endParaRPr lang="ar-SA" sz="2000" dirty="0">
              <a:solidFill>
                <a:srgbClr val="003366"/>
              </a:solidFill>
              <a:effectLst>
                <a:outerShdw blurRad="38100" dist="38100" dir="2700000" algn="tl">
                  <a:srgbClr val="C0C0C0"/>
                </a:outerShdw>
              </a:effectLst>
              <a:cs typeface="SKR HEAD1 Outlined" pitchFamily="2" charset="-78"/>
            </a:endParaRPr>
          </a:p>
          <a:p>
            <a:pPr algn="ctr">
              <a:defRPr/>
            </a:pPr>
            <a:r>
              <a:rPr lang="ar-SA" sz="8000" dirty="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SKR HEAD1 Outlined" pitchFamily="2" charset="-78"/>
              </a:rPr>
              <a:t>الأمثلة </a:t>
            </a:r>
            <a:endParaRPr lang="ar-SA" sz="2000" dirty="0">
              <a:solidFill>
                <a:srgbClr val="003366"/>
              </a:solidFill>
              <a:effectLst>
                <a:outerShdw blurRad="38100" dist="38100" dir="2700000" algn="tl">
                  <a:srgbClr val="C0C0C0"/>
                </a:outerShdw>
              </a:effectLst>
              <a:cs typeface="SKR HEAD1 Outlined" pitchFamily="2" charset="-78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7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185322" y="71414"/>
          <a:ext cx="8744396" cy="6766560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{5C22544A-7EE6-4342-B048-85BDC9FD1C3A}</a:tableStyleId>
              </a:tblPr>
              <a:tblGrid>
                <a:gridCol w="296562"/>
                <a:gridCol w="1326722"/>
                <a:gridCol w="1407746"/>
                <a:gridCol w="1329894"/>
                <a:gridCol w="4383472"/>
              </a:tblGrid>
              <a:tr h="732615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0" dirty="0" smtClean="0">
                          <a:solidFill>
                            <a:srgbClr val="663300"/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م</a:t>
                      </a:r>
                      <a:endParaRPr lang="ar-SA" sz="3600" b="0" dirty="0">
                        <a:solidFill>
                          <a:srgbClr val="663300"/>
                        </a:solidFill>
                        <a:effectLst>
                          <a:outerShdw blurRad="50800" dist="38100" dir="81000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0" dirty="0" smtClean="0">
                          <a:solidFill>
                            <a:srgbClr val="663300"/>
                          </a:solidFill>
                          <a:effectLst/>
                          <a:cs typeface="SKR HEAD1" pitchFamily="2" charset="-78"/>
                        </a:rPr>
                        <a:t>المد</a:t>
                      </a:r>
                      <a:r>
                        <a:rPr lang="ar-SA" sz="3600" b="0" baseline="0" dirty="0" smtClean="0">
                          <a:solidFill>
                            <a:srgbClr val="663300"/>
                          </a:solidFill>
                          <a:effectLst/>
                          <a:cs typeface="SKR HEAD1" pitchFamily="2" charset="-78"/>
                        </a:rPr>
                        <a:t> المنفصل رسماً وحكماً</a:t>
                      </a:r>
                      <a:endParaRPr lang="ar-SA" sz="3600" b="0" dirty="0">
                        <a:solidFill>
                          <a:srgbClr val="663300"/>
                        </a:solidFill>
                        <a:effectLst/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0" dirty="0" smtClean="0">
                          <a:solidFill>
                            <a:srgbClr val="663300"/>
                          </a:solidFill>
                          <a:effectLst/>
                          <a:cs typeface="SKR HEAD1" pitchFamily="2" charset="-78"/>
                        </a:rPr>
                        <a:t>المد المنفصل حكماً فقط</a:t>
                      </a:r>
                      <a:endParaRPr lang="ar-SA" sz="3600" b="0" dirty="0">
                        <a:solidFill>
                          <a:srgbClr val="663300"/>
                        </a:solidFill>
                        <a:effectLst/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0" baseline="0" dirty="0" smtClean="0">
                          <a:solidFill>
                            <a:srgbClr val="663300"/>
                          </a:solidFill>
                          <a:effectLst/>
                          <a:cs typeface="SKR HEAD1" pitchFamily="2" charset="-78"/>
                        </a:rPr>
                        <a:t>المد المنفصل في هاء الضمير</a:t>
                      </a:r>
                      <a:endParaRPr lang="ar-SA" sz="3600" b="0" dirty="0">
                        <a:solidFill>
                          <a:srgbClr val="663300"/>
                        </a:solidFill>
                        <a:effectLst/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0" dirty="0" smtClean="0">
                          <a:solidFill>
                            <a:srgbClr val="663300"/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التوضيح</a:t>
                      </a:r>
                      <a:endParaRPr lang="ar-SA" sz="3600" b="0" dirty="0">
                        <a:solidFill>
                          <a:srgbClr val="663300"/>
                        </a:solidFill>
                        <a:effectLst>
                          <a:outerShdw blurRad="50800" dist="38100" dir="81000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256374">
                <a:tc>
                  <a:txBody>
                    <a:bodyPr/>
                    <a:lstStyle/>
                    <a:p>
                      <a:pPr algn="ctr" rtl="1"/>
                      <a:r>
                        <a:rPr lang="ar-SA" sz="3200" dirty="0" smtClean="0">
                          <a:solidFill>
                            <a:srgbClr val="FF0000"/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 1</a:t>
                      </a:r>
                      <a:endParaRPr lang="ar-SA" sz="3200" dirty="0">
                        <a:solidFill>
                          <a:srgbClr val="FF0000"/>
                        </a:solidFill>
                        <a:effectLst>
                          <a:outerShdw blurRad="50800" dist="38100" dir="81000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b="0" dirty="0" smtClean="0">
                          <a:solidFill>
                            <a:srgbClr val="CC99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ea typeface="Times New Roman"/>
                          <a:cs typeface="QCF_P602"/>
                        </a:rPr>
                        <a:t>ﮆ ﮇ</a:t>
                      </a:r>
                      <a:endParaRPr lang="ar-SA" sz="3200" b="0" dirty="0" smtClean="0">
                        <a:solidFill>
                          <a:srgbClr val="CC99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ea typeface="Times New Roman"/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0" dirty="0" smtClean="0">
                          <a:solidFill>
                            <a:srgbClr val="CC99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ea typeface="Times New Roman"/>
                          <a:cs typeface="QCF_P006"/>
                        </a:rPr>
                        <a:t>ﭻ</a:t>
                      </a:r>
                      <a:endParaRPr lang="ar-SA" sz="3600" b="0" dirty="0" smtClean="0">
                        <a:solidFill>
                          <a:srgbClr val="CC99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ea typeface="Times New Roman"/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0" dirty="0" smtClean="0">
                          <a:solidFill>
                            <a:srgbClr val="CC99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ea typeface="Times New Roman"/>
                          <a:cs typeface="QCF_P060"/>
                        </a:rPr>
                        <a:t>ﯭ ﯮ</a:t>
                      </a:r>
                      <a:endParaRPr lang="ar-SA" sz="3600" b="0" dirty="0" smtClean="0">
                        <a:solidFill>
                          <a:srgbClr val="CC99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ea typeface="Times New Roman"/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indent="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0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SKR HEAD1" pitchFamily="2" charset="-78"/>
                        </a:rPr>
                        <a:t>المد المنفصل</a:t>
                      </a:r>
                      <a:r>
                        <a:rPr lang="ar-SA" sz="3600" b="0" baseline="0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SKR HEAD1" pitchFamily="2" charset="-78"/>
                        </a:rPr>
                        <a:t> يأتي على ثلاث صور :الأولى انفصال حرف المد عن الهمز رسماً وحكماً كما في المجموعة الأولى ، الثانية اتصاله رسماً وانفصاله حكماً كما في المجموعة الثانية ، الثالثة أن يكون المد ثابتاً في الوصل فقط وذلك في صلة هاء الضمير .</a:t>
                      </a:r>
                      <a:endParaRPr lang="ar-SA" sz="3600" b="0" dirty="0"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214446">
                <a:tc>
                  <a:txBody>
                    <a:bodyPr/>
                    <a:lstStyle/>
                    <a:p>
                      <a:pPr algn="ctr" rtl="1"/>
                      <a:r>
                        <a:rPr lang="ar-SA" sz="3200" dirty="0" smtClean="0">
                          <a:solidFill>
                            <a:srgbClr val="FF0000"/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2</a:t>
                      </a:r>
                      <a:endParaRPr lang="ar-SA" sz="3200" dirty="0">
                        <a:solidFill>
                          <a:srgbClr val="FF0000"/>
                        </a:solidFill>
                        <a:effectLst>
                          <a:outerShdw blurRad="50800" dist="38100" dir="81000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0" dirty="0" smtClean="0">
                          <a:solidFill>
                            <a:srgbClr val="CC99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ea typeface="Times New Roman"/>
                          <a:cs typeface="QCF_BSML"/>
                        </a:rPr>
                        <a:t> </a:t>
                      </a:r>
                      <a:r>
                        <a:rPr lang="ar-SA" sz="3600" b="0" dirty="0" smtClean="0">
                          <a:solidFill>
                            <a:srgbClr val="CC99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ea typeface="Times New Roman"/>
                          <a:cs typeface="QCF_P594"/>
                        </a:rPr>
                        <a:t>ﭥ ﭦ</a:t>
                      </a:r>
                      <a:endParaRPr lang="ar-SA" sz="3600" b="0" dirty="0">
                        <a:solidFill>
                          <a:srgbClr val="CC99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0" dirty="0" smtClean="0">
                          <a:solidFill>
                            <a:srgbClr val="CC99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ea typeface="Times New Roman"/>
                          <a:cs typeface="QCF_P065"/>
                        </a:rPr>
                        <a:t>ﮠ</a:t>
                      </a:r>
                      <a:endParaRPr lang="ar-SA" sz="3600" b="0" dirty="0">
                        <a:solidFill>
                          <a:srgbClr val="CC99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0" dirty="0" smtClean="0">
                          <a:solidFill>
                            <a:srgbClr val="CC99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ea typeface="Times New Roman"/>
                          <a:cs typeface="QCF_P059"/>
                        </a:rPr>
                        <a:t> ﮣ ﮤ</a:t>
                      </a:r>
                      <a:endParaRPr lang="ar-SA" sz="3600" b="0" dirty="0">
                        <a:solidFill>
                          <a:srgbClr val="CC99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600" b="0" dirty="0">
                        <a:solidFill>
                          <a:srgbClr val="660066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759083">
                <a:tc>
                  <a:txBody>
                    <a:bodyPr/>
                    <a:lstStyle/>
                    <a:p>
                      <a:pPr algn="ctr" rtl="1"/>
                      <a:r>
                        <a:rPr lang="ar-SA" sz="3200" dirty="0" smtClean="0">
                          <a:solidFill>
                            <a:srgbClr val="FF0000"/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3</a:t>
                      </a:r>
                      <a:endParaRPr lang="ar-SA" sz="3200" dirty="0">
                        <a:solidFill>
                          <a:srgbClr val="FF0000"/>
                        </a:solidFill>
                        <a:effectLst>
                          <a:outerShdw blurRad="50800" dist="38100" dir="81000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GA Arabesque" pitchFamily="2" charset="2"/>
                        <a:buNone/>
                        <a:tabLst/>
                        <a:defRPr/>
                      </a:pPr>
                      <a:r>
                        <a:rPr lang="ar-SA" sz="3600" b="0" dirty="0" smtClean="0">
                          <a:solidFill>
                            <a:srgbClr val="CC99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ea typeface="Times New Roman"/>
                          <a:cs typeface="QCF_P476"/>
                        </a:rPr>
                        <a:t> ﯡ ﯢ</a:t>
                      </a:r>
                      <a:endParaRPr lang="ar-SA" sz="3600" b="0" dirty="0">
                        <a:solidFill>
                          <a:srgbClr val="CC99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GA Arabesque" pitchFamily="2" charset="2"/>
                        <a:buNone/>
                        <a:tabLst/>
                        <a:defRPr/>
                      </a:pPr>
                      <a:r>
                        <a:rPr lang="ar-SA" sz="3600" b="0" dirty="0" smtClean="0">
                          <a:solidFill>
                            <a:srgbClr val="CC99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ea typeface="Times New Roman"/>
                          <a:cs typeface="QCF_P063"/>
                        </a:rPr>
                        <a:t>ﭤ</a:t>
                      </a:r>
                      <a:endParaRPr lang="ar-SA" sz="3600" b="0" dirty="0">
                        <a:solidFill>
                          <a:srgbClr val="CC99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GA Arabesque" pitchFamily="2" charset="2"/>
                        <a:buNone/>
                        <a:tabLst/>
                        <a:defRPr/>
                      </a:pPr>
                      <a:r>
                        <a:rPr lang="ar-SA" sz="3600" b="0" dirty="0" smtClean="0">
                          <a:solidFill>
                            <a:srgbClr val="CC99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ea typeface="Times New Roman"/>
                          <a:cs typeface="QCF_P063"/>
                        </a:rPr>
                        <a:t>ﮃ ﮄ</a:t>
                      </a:r>
                      <a:endParaRPr lang="ar-SA" sz="3600" b="0" dirty="0">
                        <a:solidFill>
                          <a:srgbClr val="CC99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600" b="0" dirty="0">
                        <a:solidFill>
                          <a:srgbClr val="660066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z="6600" smtClean="0">
                <a:solidFill>
                  <a:srgbClr val="008000"/>
                </a:solidFill>
              </a:rPr>
              <a:t>الشاهد </a:t>
            </a:r>
          </a:p>
        </p:txBody>
      </p:sp>
      <p:sp>
        <p:nvSpPr>
          <p:cNvPr id="13315" name="عنصر نائب للمحتوى 2"/>
          <p:cNvSpPr>
            <a:spLocks noGrp="1"/>
          </p:cNvSpPr>
          <p:nvPr>
            <p:ph idx="1"/>
          </p:nvPr>
        </p:nvSpPr>
        <p:spPr>
          <a:xfrm>
            <a:off x="0" y="1214422"/>
            <a:ext cx="9026525" cy="5643578"/>
          </a:xfrm>
        </p:spPr>
        <p:txBody>
          <a:bodyPr/>
          <a:lstStyle/>
          <a:p>
            <a:pPr>
              <a:buNone/>
            </a:pPr>
            <a:r>
              <a:rPr lang="ar-SA" sz="5400" dirty="0" smtClean="0">
                <a:solidFill>
                  <a:srgbClr val="0000FF"/>
                </a:solidFill>
              </a:rPr>
              <a:t>قال الشيخ سليمان </a:t>
            </a:r>
            <a:r>
              <a:rPr lang="ar-SA" sz="5400" dirty="0" err="1" smtClean="0">
                <a:solidFill>
                  <a:srgbClr val="0000FF"/>
                </a:solidFill>
              </a:rPr>
              <a:t>الجمزوري</a:t>
            </a:r>
            <a:r>
              <a:rPr lang="ar-SA" sz="5400" dirty="0" smtClean="0">
                <a:solidFill>
                  <a:srgbClr val="0000FF"/>
                </a:solidFill>
              </a:rPr>
              <a:t> رحمه الله :</a:t>
            </a:r>
          </a:p>
          <a:p>
            <a:pPr>
              <a:buNone/>
            </a:pPr>
            <a:endParaRPr lang="ar-SA" sz="5400" dirty="0" smtClean="0">
              <a:solidFill>
                <a:srgbClr val="660066"/>
              </a:solidFill>
            </a:endParaRPr>
          </a:p>
          <a:p>
            <a:pPr>
              <a:buNone/>
            </a:pPr>
            <a:r>
              <a:rPr lang="ar-EG" sz="5400" dirty="0" smtClean="0">
                <a:solidFill>
                  <a:srgbClr val="660066"/>
                </a:solidFill>
              </a:rPr>
              <a:t>وَجَائِـزٌ مَـدٌّ وَقَصْـرٌ إِنْ فُصِلْ</a:t>
            </a:r>
          </a:p>
          <a:p>
            <a:pPr>
              <a:buNone/>
            </a:pPr>
            <a:r>
              <a:rPr lang="ar-SA" sz="5400" dirty="0" smtClean="0">
                <a:solidFill>
                  <a:srgbClr val="660066"/>
                </a:solidFill>
              </a:rPr>
              <a:t>                                    </a:t>
            </a:r>
            <a:r>
              <a:rPr lang="ar-EG" sz="5400" dirty="0" smtClean="0">
                <a:solidFill>
                  <a:srgbClr val="660066"/>
                </a:solidFill>
              </a:rPr>
              <a:t>كُـلٌّ بِكِلْمَـةٍ وَهَـذَا المُنْفَـصِـلْ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ar-SA" sz="8800" dirty="0" smtClean="0">
                <a:solidFill>
                  <a:schemeClr val="bg1"/>
                </a:solidFill>
              </a:rPr>
              <a:t>نشاط 2</a:t>
            </a:r>
          </a:p>
        </p:txBody>
      </p:sp>
      <p:sp>
        <p:nvSpPr>
          <p:cNvPr id="1536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ar-SA" sz="8800" dirty="0" smtClean="0">
                <a:solidFill>
                  <a:schemeClr val="bg1"/>
                </a:solidFill>
              </a:rPr>
              <a:t>استخرج المد المنفصل من الآيتين 145-146 من سورة الأنعام:</a:t>
            </a:r>
            <a:endParaRPr lang="ar-SA" sz="88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285722" y="71414"/>
          <a:ext cx="8643996" cy="648666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86416"/>
                <a:gridCol w="1488804"/>
                <a:gridCol w="1208308"/>
                <a:gridCol w="1096338"/>
                <a:gridCol w="1993238"/>
                <a:gridCol w="2370892"/>
              </a:tblGrid>
              <a:tr h="817384"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0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SKR HEAD1" pitchFamily="2" charset="-78"/>
                        </a:rPr>
                        <a:t>م</a:t>
                      </a:r>
                      <a:endParaRPr lang="ar-SA" sz="4000" b="0" dirty="0"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0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SKR HEAD1" pitchFamily="2" charset="-78"/>
                        </a:rPr>
                        <a:t>الكلمة</a:t>
                      </a:r>
                      <a:endParaRPr lang="ar-SA" sz="4000" b="0" dirty="0"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0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SKR HEAD1" pitchFamily="2" charset="-78"/>
                        </a:rPr>
                        <a:t>الحرف </a:t>
                      </a:r>
                      <a:endParaRPr lang="ar-SA" sz="4000" b="0" dirty="0"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0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SKR HEAD1" pitchFamily="2" charset="-78"/>
                        </a:rPr>
                        <a:t>حكمه</a:t>
                      </a:r>
                      <a:endParaRPr lang="ar-SA" sz="4000" b="0" dirty="0"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0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SKR HEAD1" pitchFamily="2" charset="-78"/>
                        </a:rPr>
                        <a:t>مقداره</a:t>
                      </a:r>
                      <a:endParaRPr lang="ar-SA" sz="4000" b="0" dirty="0"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0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SKR HEAD1" pitchFamily="2" charset="-78"/>
                        </a:rPr>
                        <a:t>سببه</a:t>
                      </a:r>
                      <a:endParaRPr lang="ar-SA" sz="4000" b="0" dirty="0"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817384"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1</a:t>
                      </a:r>
                      <a:endParaRPr lang="ar-SA" sz="24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لا</a:t>
                      </a:r>
                      <a:r>
                        <a:rPr lang="ar-SA" sz="4000" baseline="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 أجد</a:t>
                      </a:r>
                      <a:endParaRPr lang="ar-SA" sz="40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الألف</a:t>
                      </a:r>
                      <a:endParaRPr lang="ar-SA" sz="40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جائز</a:t>
                      </a:r>
                      <a:endParaRPr lang="ar-SA" sz="40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2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4 حركات</a:t>
                      </a:r>
                      <a:endParaRPr lang="ar-SA" sz="32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مجيء  </a:t>
                      </a:r>
                      <a:r>
                        <a:rPr lang="ar-SA" sz="28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الهمز </a:t>
                      </a:r>
                      <a:r>
                        <a:rPr lang="ar-SA" sz="28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منفصلا عن حرف </a:t>
                      </a:r>
                      <a:r>
                        <a:rPr lang="ar-SA" sz="28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المد</a:t>
                      </a:r>
                      <a:endParaRPr lang="ar-SA" sz="28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817384"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2</a:t>
                      </a:r>
                      <a:endParaRPr lang="ar-SA" sz="24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ما أوحي</a:t>
                      </a:r>
                      <a:endParaRPr lang="ar-SA" sz="40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الألف</a:t>
                      </a:r>
                      <a:endParaRPr lang="ar-SA" sz="40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جائز</a:t>
                      </a:r>
                      <a:endParaRPr lang="ar-SA" sz="40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2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4 حركات</a:t>
                      </a:r>
                      <a:endParaRPr lang="ar-SA" sz="32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مجيء  الهمز منفصلا عن حرف المد</a:t>
                      </a:r>
                      <a:endParaRPr lang="ar-SA" sz="28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817384"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>
                          <a:solidFill>
                            <a:srgbClr val="C00000"/>
                          </a:solidFill>
                          <a:cs typeface="SKR HEAD1" pitchFamily="2" charset="-78"/>
                        </a:rPr>
                        <a:t>3</a:t>
                      </a:r>
                      <a:endParaRPr lang="ar-SA" sz="2400" dirty="0">
                        <a:solidFill>
                          <a:srgbClr val="C0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dirty="0" smtClean="0">
                          <a:solidFill>
                            <a:srgbClr val="C00000"/>
                          </a:solidFill>
                          <a:cs typeface="SKR HEAD1" pitchFamily="2" charset="-78"/>
                        </a:rPr>
                        <a:t>يطعمه إلا</a:t>
                      </a:r>
                      <a:endParaRPr lang="ar-SA" sz="3600" dirty="0">
                        <a:solidFill>
                          <a:srgbClr val="C0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C00000"/>
                          </a:solidFill>
                          <a:cs typeface="SKR HEAD1" pitchFamily="2" charset="-78"/>
                        </a:rPr>
                        <a:t>الواو</a:t>
                      </a:r>
                      <a:endParaRPr lang="ar-SA" sz="4000" dirty="0">
                        <a:solidFill>
                          <a:srgbClr val="C0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C00000"/>
                          </a:solidFill>
                          <a:cs typeface="SKR HEAD1" pitchFamily="2" charset="-78"/>
                        </a:rPr>
                        <a:t>جائز</a:t>
                      </a:r>
                      <a:endParaRPr lang="ar-SA" sz="4000" dirty="0">
                        <a:solidFill>
                          <a:srgbClr val="C0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200" dirty="0" smtClean="0">
                          <a:solidFill>
                            <a:srgbClr val="C00000"/>
                          </a:solidFill>
                          <a:cs typeface="SKR HEAD1" pitchFamily="2" charset="-78"/>
                        </a:rPr>
                        <a:t>4 حركات </a:t>
                      </a:r>
                      <a:endParaRPr lang="ar-SA" sz="3200" dirty="0">
                        <a:solidFill>
                          <a:srgbClr val="C0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 smtClean="0">
                          <a:solidFill>
                            <a:srgbClr val="C00000"/>
                          </a:solidFill>
                          <a:cs typeface="SKR HEAD1" pitchFamily="2" charset="-78"/>
                        </a:rPr>
                        <a:t>مجيء  الهمز منفصلا عن حرف المد</a:t>
                      </a:r>
                      <a:endParaRPr lang="ar-SA" sz="2800" dirty="0">
                        <a:solidFill>
                          <a:srgbClr val="C0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817384"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4</a:t>
                      </a:r>
                      <a:endParaRPr lang="ar-SA" sz="24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إلا</a:t>
                      </a:r>
                      <a:r>
                        <a:rPr lang="ar-SA" sz="4000" baseline="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 أن</a:t>
                      </a:r>
                      <a:endParaRPr lang="ar-SA" sz="40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الألف</a:t>
                      </a:r>
                      <a:endParaRPr lang="ar-SA" sz="40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جائز</a:t>
                      </a:r>
                      <a:endParaRPr lang="ar-SA" sz="40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2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4</a:t>
                      </a:r>
                      <a:r>
                        <a:rPr lang="ar-SA" sz="3200" baseline="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 حركات</a:t>
                      </a:r>
                      <a:endParaRPr lang="ar-SA" sz="32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مجيء  الهمز منفصلا عن حرف المد</a:t>
                      </a:r>
                      <a:endParaRPr lang="ar-SA" sz="28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817384"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5</a:t>
                      </a:r>
                      <a:endParaRPr lang="ar-SA" sz="24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شحومهما</a:t>
                      </a:r>
                      <a:r>
                        <a:rPr lang="ar-SA" sz="2800" baseline="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 إلا</a:t>
                      </a:r>
                      <a:endParaRPr lang="ar-SA" sz="28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الألف</a:t>
                      </a:r>
                      <a:endParaRPr lang="ar-SA" sz="40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جائز</a:t>
                      </a:r>
                      <a:endParaRPr lang="ar-SA" sz="40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2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4 حركات</a:t>
                      </a:r>
                      <a:endParaRPr lang="ar-SA" sz="32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مجيء  الهمز منفصلا عن حرف المد</a:t>
                      </a:r>
                      <a:endParaRPr lang="ar-SA" sz="28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817384"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>
                          <a:solidFill>
                            <a:srgbClr val="C00000"/>
                          </a:solidFill>
                          <a:cs typeface="SKR HEAD1" pitchFamily="2" charset="-78"/>
                        </a:rPr>
                        <a:t>6</a:t>
                      </a:r>
                      <a:endParaRPr lang="ar-SA" sz="2400" dirty="0">
                        <a:solidFill>
                          <a:srgbClr val="C0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200" dirty="0" smtClean="0">
                          <a:solidFill>
                            <a:srgbClr val="C00000"/>
                          </a:solidFill>
                          <a:cs typeface="SKR HEAD1" pitchFamily="2" charset="-78"/>
                        </a:rPr>
                        <a:t>ظهورهما أو</a:t>
                      </a:r>
                      <a:r>
                        <a:rPr lang="ar-SA" sz="4000" dirty="0" smtClean="0">
                          <a:solidFill>
                            <a:srgbClr val="C00000"/>
                          </a:solidFill>
                          <a:cs typeface="SKR HEAD1" pitchFamily="2" charset="-78"/>
                        </a:rPr>
                        <a:t> </a:t>
                      </a:r>
                      <a:endParaRPr lang="ar-SA" sz="4000" dirty="0">
                        <a:solidFill>
                          <a:srgbClr val="C0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C00000"/>
                          </a:solidFill>
                          <a:cs typeface="SKR HEAD1" pitchFamily="2" charset="-78"/>
                        </a:rPr>
                        <a:t>الألف</a:t>
                      </a:r>
                      <a:endParaRPr lang="ar-SA" sz="4000" dirty="0">
                        <a:solidFill>
                          <a:srgbClr val="C0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C00000"/>
                          </a:solidFill>
                          <a:cs typeface="SKR HEAD1" pitchFamily="2" charset="-78"/>
                        </a:rPr>
                        <a:t>جائز</a:t>
                      </a:r>
                      <a:endParaRPr lang="ar-SA" sz="4000" dirty="0">
                        <a:solidFill>
                          <a:srgbClr val="C0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200" dirty="0" smtClean="0">
                          <a:solidFill>
                            <a:srgbClr val="C00000"/>
                          </a:solidFill>
                          <a:cs typeface="SKR HEAD1" pitchFamily="2" charset="-78"/>
                        </a:rPr>
                        <a:t>4 حركات </a:t>
                      </a:r>
                      <a:endParaRPr lang="ar-SA" sz="3200" dirty="0">
                        <a:solidFill>
                          <a:srgbClr val="C0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 smtClean="0">
                          <a:solidFill>
                            <a:srgbClr val="C00000"/>
                          </a:solidFill>
                          <a:cs typeface="SKR HEAD1" pitchFamily="2" charset="-78"/>
                        </a:rPr>
                        <a:t>مجيء  الهمز منفصلا عن حرف المد</a:t>
                      </a:r>
                      <a:endParaRPr lang="ar-SA" sz="2800" dirty="0">
                        <a:solidFill>
                          <a:srgbClr val="C0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مستطيل 4"/>
          <p:cNvSpPr/>
          <p:nvPr/>
        </p:nvSpPr>
        <p:spPr>
          <a:xfrm>
            <a:off x="5857884" y="928670"/>
            <a:ext cx="985838" cy="7858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ستطيل 5"/>
          <p:cNvSpPr/>
          <p:nvPr/>
        </p:nvSpPr>
        <p:spPr>
          <a:xfrm>
            <a:off x="4714876" y="1000108"/>
            <a:ext cx="985838" cy="7858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3000364" y="1000108"/>
            <a:ext cx="1428760" cy="7858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7"/>
          <p:cNvSpPr/>
          <p:nvPr/>
        </p:nvSpPr>
        <p:spPr>
          <a:xfrm>
            <a:off x="500034" y="1000108"/>
            <a:ext cx="2143140" cy="7858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ستطيل 8"/>
          <p:cNvSpPr/>
          <p:nvPr/>
        </p:nvSpPr>
        <p:spPr>
          <a:xfrm>
            <a:off x="5857884" y="1857364"/>
            <a:ext cx="1000132" cy="7858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ستطيل 9"/>
          <p:cNvSpPr/>
          <p:nvPr/>
        </p:nvSpPr>
        <p:spPr>
          <a:xfrm>
            <a:off x="4714876" y="1928802"/>
            <a:ext cx="1000132" cy="7858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ستطيل 10"/>
          <p:cNvSpPr/>
          <p:nvPr/>
        </p:nvSpPr>
        <p:spPr>
          <a:xfrm>
            <a:off x="3071802" y="1928802"/>
            <a:ext cx="1214446" cy="7858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ستطيل 11"/>
          <p:cNvSpPr/>
          <p:nvPr/>
        </p:nvSpPr>
        <p:spPr>
          <a:xfrm>
            <a:off x="428596" y="1928802"/>
            <a:ext cx="2143140" cy="7858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مستطيل 12"/>
          <p:cNvSpPr/>
          <p:nvPr/>
        </p:nvSpPr>
        <p:spPr>
          <a:xfrm>
            <a:off x="5857884" y="2857496"/>
            <a:ext cx="1000132" cy="7858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/>
          <p:cNvSpPr/>
          <p:nvPr/>
        </p:nvSpPr>
        <p:spPr>
          <a:xfrm>
            <a:off x="4714876" y="2857496"/>
            <a:ext cx="1000132" cy="7858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2857488" y="2786058"/>
            <a:ext cx="1571636" cy="85725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ستطيل 15"/>
          <p:cNvSpPr/>
          <p:nvPr/>
        </p:nvSpPr>
        <p:spPr>
          <a:xfrm>
            <a:off x="428596" y="2786058"/>
            <a:ext cx="2143140" cy="85725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مستطيل 16"/>
          <p:cNvSpPr/>
          <p:nvPr/>
        </p:nvSpPr>
        <p:spPr>
          <a:xfrm>
            <a:off x="5857884" y="3786190"/>
            <a:ext cx="1000132" cy="7858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مستطيل 17"/>
          <p:cNvSpPr/>
          <p:nvPr/>
        </p:nvSpPr>
        <p:spPr>
          <a:xfrm>
            <a:off x="4786314" y="3786190"/>
            <a:ext cx="928694" cy="7858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 18"/>
          <p:cNvSpPr/>
          <p:nvPr/>
        </p:nvSpPr>
        <p:spPr>
          <a:xfrm>
            <a:off x="3000364" y="3786190"/>
            <a:ext cx="1285884" cy="7858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 19"/>
          <p:cNvSpPr/>
          <p:nvPr/>
        </p:nvSpPr>
        <p:spPr>
          <a:xfrm>
            <a:off x="500034" y="3786190"/>
            <a:ext cx="2000264" cy="7858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ستطيل 20"/>
          <p:cNvSpPr/>
          <p:nvPr/>
        </p:nvSpPr>
        <p:spPr>
          <a:xfrm>
            <a:off x="5857884" y="4714884"/>
            <a:ext cx="1000132" cy="7858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 21"/>
          <p:cNvSpPr/>
          <p:nvPr/>
        </p:nvSpPr>
        <p:spPr>
          <a:xfrm>
            <a:off x="4714876" y="4714884"/>
            <a:ext cx="928694" cy="7858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 22"/>
          <p:cNvSpPr/>
          <p:nvPr/>
        </p:nvSpPr>
        <p:spPr>
          <a:xfrm>
            <a:off x="3071802" y="4786322"/>
            <a:ext cx="1285884" cy="7858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/>
          <p:cNvSpPr/>
          <p:nvPr/>
        </p:nvSpPr>
        <p:spPr>
          <a:xfrm>
            <a:off x="428596" y="4714884"/>
            <a:ext cx="2000264" cy="7858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مستطيل 24"/>
          <p:cNvSpPr/>
          <p:nvPr/>
        </p:nvSpPr>
        <p:spPr>
          <a:xfrm>
            <a:off x="5857884" y="5643578"/>
            <a:ext cx="1000132" cy="7858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/>
          <p:cNvSpPr/>
          <p:nvPr/>
        </p:nvSpPr>
        <p:spPr>
          <a:xfrm>
            <a:off x="4714876" y="5715016"/>
            <a:ext cx="928694" cy="7858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7" name="مستطيل 26"/>
          <p:cNvSpPr/>
          <p:nvPr/>
        </p:nvSpPr>
        <p:spPr>
          <a:xfrm>
            <a:off x="2857488" y="5715016"/>
            <a:ext cx="1581160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8" name="مستطيل 27"/>
          <p:cNvSpPr/>
          <p:nvPr/>
        </p:nvSpPr>
        <p:spPr>
          <a:xfrm>
            <a:off x="500034" y="5715016"/>
            <a:ext cx="2071702" cy="7858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صر نائب للمحتوى 4"/>
          <p:cNvSpPr>
            <a:spLocks noGrp="1"/>
          </p:cNvSpPr>
          <p:nvPr>
            <p:ph idx="1"/>
          </p:nvPr>
        </p:nvSpPr>
        <p:spPr>
          <a:xfrm rot="20834898">
            <a:off x="-78049" y="1609194"/>
            <a:ext cx="8910419" cy="4525963"/>
          </a:xfrm>
        </p:spPr>
        <p:txBody>
          <a:bodyPr/>
          <a:lstStyle/>
          <a:p>
            <a:pPr>
              <a:buNone/>
            </a:pPr>
            <a:r>
              <a:rPr lang="ar-SA" sz="13000" dirty="0" smtClean="0">
                <a:solidFill>
                  <a:srgbClr val="660066"/>
                </a:solidFill>
                <a:cs typeface="SKR HEAD1 Outlined" pitchFamily="2" charset="-78"/>
              </a:rPr>
              <a:t>	   المــــد     المنفصل</a:t>
            </a:r>
            <a:endParaRPr lang="ar-SA" sz="13000" dirty="0">
              <a:solidFill>
                <a:srgbClr val="660066"/>
              </a:solidFill>
              <a:cs typeface="SKR HEAD1 Outlined" pitchFamily="2" charset="-78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ar-SA" sz="8800" dirty="0" smtClean="0">
                <a:solidFill>
                  <a:srgbClr val="990000"/>
                </a:solidFill>
              </a:rPr>
              <a:t>نشاط 3</a:t>
            </a:r>
          </a:p>
        </p:txBody>
      </p:sp>
      <p:sp>
        <p:nvSpPr>
          <p:cNvPr id="15363" name="عنصر نائب للمحتوى 2"/>
          <p:cNvSpPr>
            <a:spLocks noGrp="1"/>
          </p:cNvSpPr>
          <p:nvPr>
            <p:ph idx="1"/>
          </p:nvPr>
        </p:nvSpPr>
        <p:spPr>
          <a:xfrm>
            <a:off x="928662" y="1600200"/>
            <a:ext cx="7758138" cy="4525963"/>
          </a:xfrm>
        </p:spPr>
        <p:txBody>
          <a:bodyPr/>
          <a:lstStyle/>
          <a:p>
            <a:pPr algn="just" eaLnBrk="1" hangingPunct="1">
              <a:buNone/>
              <a:defRPr/>
            </a:pPr>
            <a:r>
              <a:rPr lang="ar-SA" sz="8000" dirty="0" smtClean="0">
                <a:solidFill>
                  <a:srgbClr val="003399"/>
                </a:solidFill>
              </a:rPr>
              <a:t>هات لكل حرف </a:t>
            </a:r>
            <a:r>
              <a:rPr lang="ar-SA" sz="8000" dirty="0" smtClean="0">
                <a:solidFill>
                  <a:srgbClr val="003399"/>
                </a:solidFill>
              </a:rPr>
              <a:t>من حروف المد مثالين فيهما مد منفصل مبيناً حكمه ومقداره</a:t>
            </a:r>
            <a:r>
              <a:rPr lang="ar-SA" sz="8000" dirty="0" smtClean="0">
                <a:solidFill>
                  <a:srgbClr val="003399"/>
                </a:solidFill>
              </a:rPr>
              <a:t> </a:t>
            </a:r>
            <a:r>
              <a:rPr lang="ar-SA" sz="8000" dirty="0" smtClean="0">
                <a:solidFill>
                  <a:srgbClr val="003399"/>
                </a:solidFill>
              </a:rPr>
              <a:t>:</a:t>
            </a: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714348" y="785794"/>
          <a:ext cx="7972453" cy="5760720"/>
        </p:xfrm>
        <a:graphic>
          <a:graphicData uri="http://schemas.openxmlformats.org/drawingml/2006/table">
            <a:tbl>
              <a:tblPr rtl="1" firstRow="1" bandRow="1">
                <a:tableStyleId>{E8B1032C-EA38-4F05-BA0D-38AFFFC7BED3}</a:tableStyleId>
              </a:tblPr>
              <a:tblGrid>
                <a:gridCol w="2205306"/>
                <a:gridCol w="2205306"/>
                <a:gridCol w="2205306"/>
                <a:gridCol w="1356535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4800" dirty="0" smtClean="0">
                          <a:solidFill>
                            <a:srgbClr val="996633"/>
                          </a:solidFill>
                          <a:cs typeface="SKR HEAD1" pitchFamily="2" charset="-78"/>
                        </a:rPr>
                        <a:t>حرف المد</a:t>
                      </a:r>
                      <a:endParaRPr lang="ar-SA" sz="4800" b="0" dirty="0">
                        <a:solidFill>
                          <a:srgbClr val="996633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dirty="0" smtClean="0">
                          <a:solidFill>
                            <a:srgbClr val="996633"/>
                          </a:solidFill>
                          <a:cs typeface="SKR HEAD1" pitchFamily="2" charset="-78"/>
                        </a:rPr>
                        <a:t>مثال</a:t>
                      </a:r>
                      <a:endParaRPr lang="ar-SA" sz="4800" b="0" dirty="0">
                        <a:solidFill>
                          <a:srgbClr val="996633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dirty="0" smtClean="0">
                          <a:solidFill>
                            <a:srgbClr val="996633"/>
                          </a:solidFill>
                          <a:cs typeface="SKR HEAD1" pitchFamily="2" charset="-78"/>
                        </a:rPr>
                        <a:t>حكم المد</a:t>
                      </a:r>
                      <a:endParaRPr lang="ar-SA" sz="4800" b="0" dirty="0">
                        <a:solidFill>
                          <a:srgbClr val="996633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dirty="0" smtClean="0">
                          <a:solidFill>
                            <a:srgbClr val="996633"/>
                          </a:solidFill>
                          <a:cs typeface="SKR HEAD1" pitchFamily="2" charset="-78"/>
                        </a:rPr>
                        <a:t>مقداره</a:t>
                      </a:r>
                      <a:endParaRPr lang="ar-SA" sz="4800" b="0" dirty="0">
                        <a:solidFill>
                          <a:srgbClr val="996633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sz="4800" dirty="0" smtClean="0">
                          <a:solidFill>
                            <a:srgbClr val="990000"/>
                          </a:solidFill>
                          <a:cs typeface="SKR HEAD1" pitchFamily="2" charset="-78"/>
                        </a:rPr>
                        <a:t>الألف</a:t>
                      </a:r>
                      <a:endParaRPr lang="ar-SA" sz="4800" dirty="0">
                        <a:solidFill>
                          <a:srgbClr val="99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وما أنزل</a:t>
                      </a:r>
                      <a:endParaRPr lang="ar-SA" sz="48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جائز</a:t>
                      </a:r>
                      <a:endParaRPr lang="ar-SA" sz="48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أربع</a:t>
                      </a:r>
                      <a:endParaRPr lang="ar-SA" sz="48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وما</a:t>
                      </a:r>
                      <a:r>
                        <a:rPr lang="ar-SA" sz="4800" baseline="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 أوتي</a:t>
                      </a:r>
                      <a:endParaRPr lang="ar-SA" sz="48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8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جائز</a:t>
                      </a:r>
                      <a:endParaRPr lang="ar-SA" sz="4800" dirty="0" smtClean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أربع</a:t>
                      </a:r>
                      <a:endParaRPr lang="ar-SA" sz="48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sz="4800" dirty="0" smtClean="0">
                          <a:solidFill>
                            <a:srgbClr val="990000"/>
                          </a:solidFill>
                          <a:cs typeface="SKR HEAD1" pitchFamily="2" charset="-78"/>
                        </a:rPr>
                        <a:t>الواو</a:t>
                      </a:r>
                      <a:endParaRPr lang="ar-SA" sz="4800" dirty="0">
                        <a:solidFill>
                          <a:srgbClr val="99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dirty="0" smtClean="0">
                          <a:solidFill>
                            <a:srgbClr val="FF0000"/>
                          </a:solidFill>
                          <a:cs typeface="SKR HEAD1" pitchFamily="2" charset="-78"/>
                        </a:rPr>
                        <a:t>وتوبوا</a:t>
                      </a:r>
                      <a:r>
                        <a:rPr lang="ar-SA" sz="4800" baseline="0" dirty="0" smtClean="0">
                          <a:solidFill>
                            <a:srgbClr val="FF0000"/>
                          </a:solidFill>
                          <a:cs typeface="SKR HEAD1" pitchFamily="2" charset="-78"/>
                        </a:rPr>
                        <a:t> إلى</a:t>
                      </a:r>
                      <a:endParaRPr lang="ar-SA" sz="4800" dirty="0">
                        <a:solidFill>
                          <a:srgbClr val="FF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800" dirty="0" smtClean="0">
                          <a:solidFill>
                            <a:srgbClr val="FF0000"/>
                          </a:solidFill>
                          <a:cs typeface="SKR HEAD1" pitchFamily="2" charset="-78"/>
                        </a:rPr>
                        <a:t>جائز</a:t>
                      </a:r>
                      <a:endParaRPr lang="ar-SA" sz="4800" dirty="0" smtClean="0">
                        <a:solidFill>
                          <a:srgbClr val="FF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dirty="0" smtClean="0">
                          <a:solidFill>
                            <a:srgbClr val="FF0000"/>
                          </a:solidFill>
                          <a:cs typeface="SKR HEAD1" pitchFamily="2" charset="-78"/>
                        </a:rPr>
                        <a:t>أربع</a:t>
                      </a:r>
                      <a:endParaRPr lang="ar-SA" sz="4800" dirty="0">
                        <a:solidFill>
                          <a:srgbClr val="FF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قوا أنفسكم</a:t>
                      </a:r>
                      <a:endParaRPr lang="ar-SA" sz="48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8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جائز</a:t>
                      </a:r>
                      <a:endParaRPr lang="ar-SA" sz="4800" dirty="0" smtClean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أربع</a:t>
                      </a:r>
                      <a:endParaRPr lang="ar-SA" sz="48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sz="4800" dirty="0" smtClean="0">
                          <a:solidFill>
                            <a:srgbClr val="990000"/>
                          </a:solidFill>
                          <a:cs typeface="SKR HEAD1" pitchFamily="2" charset="-78"/>
                        </a:rPr>
                        <a:t>الياء</a:t>
                      </a:r>
                      <a:endParaRPr lang="ar-SA" sz="4800" dirty="0">
                        <a:solidFill>
                          <a:srgbClr val="99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أمري إلى</a:t>
                      </a:r>
                      <a:endParaRPr lang="ar-SA" sz="48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8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جائز</a:t>
                      </a:r>
                      <a:endParaRPr lang="ar-SA" sz="4800" dirty="0" smtClean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أربع</a:t>
                      </a:r>
                      <a:endParaRPr lang="ar-SA" sz="48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dirty="0" smtClean="0">
                          <a:solidFill>
                            <a:srgbClr val="FF0000"/>
                          </a:solidFill>
                          <a:cs typeface="SKR HEAD1" pitchFamily="2" charset="-78"/>
                        </a:rPr>
                        <a:t>في</a:t>
                      </a:r>
                      <a:r>
                        <a:rPr lang="ar-SA" sz="4800" baseline="0" dirty="0" smtClean="0">
                          <a:solidFill>
                            <a:srgbClr val="FF0000"/>
                          </a:solidFill>
                          <a:cs typeface="SKR HEAD1" pitchFamily="2" charset="-78"/>
                        </a:rPr>
                        <a:t> أم</a:t>
                      </a:r>
                      <a:endParaRPr lang="ar-SA" sz="4800" dirty="0">
                        <a:solidFill>
                          <a:srgbClr val="FF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800" dirty="0" smtClean="0">
                          <a:solidFill>
                            <a:srgbClr val="FF0000"/>
                          </a:solidFill>
                          <a:cs typeface="SKR HEAD1" pitchFamily="2" charset="-78"/>
                        </a:rPr>
                        <a:t>جائز</a:t>
                      </a:r>
                      <a:endParaRPr lang="ar-SA" sz="4800" dirty="0" smtClean="0">
                        <a:solidFill>
                          <a:srgbClr val="FF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dirty="0" smtClean="0">
                          <a:solidFill>
                            <a:srgbClr val="FF0000"/>
                          </a:solidFill>
                          <a:cs typeface="SKR HEAD1" pitchFamily="2" charset="-78"/>
                        </a:rPr>
                        <a:t>أربع</a:t>
                      </a:r>
                      <a:endParaRPr lang="ar-SA" sz="4800" dirty="0">
                        <a:solidFill>
                          <a:srgbClr val="FF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مستطيل مستدير الزوايا 4"/>
          <p:cNvSpPr/>
          <p:nvPr/>
        </p:nvSpPr>
        <p:spPr>
          <a:xfrm>
            <a:off x="2214546" y="1714488"/>
            <a:ext cx="1985970" cy="64294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928662" y="1714488"/>
            <a:ext cx="1000132" cy="64294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2143108" y="2500306"/>
            <a:ext cx="1985970" cy="64294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مستدير الزوايا 7"/>
          <p:cNvSpPr/>
          <p:nvPr/>
        </p:nvSpPr>
        <p:spPr>
          <a:xfrm>
            <a:off x="785786" y="2500306"/>
            <a:ext cx="1057276" cy="64294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ستطيل مستدير الزوايا 9"/>
          <p:cNvSpPr/>
          <p:nvPr/>
        </p:nvSpPr>
        <p:spPr>
          <a:xfrm>
            <a:off x="2214546" y="3357562"/>
            <a:ext cx="1985970" cy="64294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ستطيل مستدير الزوايا 10"/>
          <p:cNvSpPr/>
          <p:nvPr/>
        </p:nvSpPr>
        <p:spPr>
          <a:xfrm>
            <a:off x="785786" y="3357562"/>
            <a:ext cx="1143008" cy="64294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ستطيل مستدير الزوايا 11"/>
          <p:cNvSpPr/>
          <p:nvPr/>
        </p:nvSpPr>
        <p:spPr>
          <a:xfrm>
            <a:off x="2214546" y="4143380"/>
            <a:ext cx="1985970" cy="64294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مستطيل مستدير الزوايا 12"/>
          <p:cNvSpPr/>
          <p:nvPr/>
        </p:nvSpPr>
        <p:spPr>
          <a:xfrm>
            <a:off x="785786" y="4143380"/>
            <a:ext cx="1071570" cy="64294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مستدير الزوايا 13"/>
          <p:cNvSpPr/>
          <p:nvPr/>
        </p:nvSpPr>
        <p:spPr>
          <a:xfrm>
            <a:off x="2214546" y="5000636"/>
            <a:ext cx="1985970" cy="64294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مستدير الزوايا 14"/>
          <p:cNvSpPr/>
          <p:nvPr/>
        </p:nvSpPr>
        <p:spPr>
          <a:xfrm>
            <a:off x="857224" y="5000636"/>
            <a:ext cx="1143008" cy="64294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مستطيل مستدير الزوايا 16"/>
          <p:cNvSpPr/>
          <p:nvPr/>
        </p:nvSpPr>
        <p:spPr>
          <a:xfrm>
            <a:off x="2143108" y="5786454"/>
            <a:ext cx="1985970" cy="64294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مستطيل مستدير الزوايا 17"/>
          <p:cNvSpPr/>
          <p:nvPr/>
        </p:nvSpPr>
        <p:spPr>
          <a:xfrm>
            <a:off x="928662" y="5786454"/>
            <a:ext cx="928694" cy="64294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7" grpId="0" animBg="1"/>
      <p:bldP spid="1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ar-SA" sz="8800" dirty="0" smtClean="0">
                <a:solidFill>
                  <a:schemeClr val="bg2"/>
                </a:solidFill>
              </a:rPr>
              <a:t>نشاط </a:t>
            </a:r>
            <a:r>
              <a:rPr lang="ar-SA" sz="8800" dirty="0" smtClean="0">
                <a:solidFill>
                  <a:schemeClr val="bg2"/>
                </a:solidFill>
              </a:rPr>
              <a:t>4</a:t>
            </a:r>
            <a:endParaRPr lang="ar-SA" sz="8800" dirty="0" smtClean="0">
              <a:solidFill>
                <a:schemeClr val="bg2"/>
              </a:solidFill>
            </a:endParaRPr>
          </a:p>
        </p:txBody>
      </p:sp>
      <p:sp>
        <p:nvSpPr>
          <p:cNvPr id="15363" name="عنصر نائب للمحتوى 2"/>
          <p:cNvSpPr>
            <a:spLocks noGrp="1"/>
          </p:cNvSpPr>
          <p:nvPr>
            <p:ph idx="1"/>
          </p:nvPr>
        </p:nvSpPr>
        <p:spPr>
          <a:xfrm>
            <a:off x="928662" y="1600200"/>
            <a:ext cx="7758138" cy="4525963"/>
          </a:xfrm>
        </p:spPr>
        <p:txBody>
          <a:bodyPr/>
          <a:lstStyle/>
          <a:p>
            <a:pPr algn="just" eaLnBrk="1" hangingPunct="1">
              <a:buNone/>
              <a:defRPr/>
            </a:pPr>
            <a:r>
              <a:rPr lang="ar-SA" sz="8000" dirty="0" smtClean="0">
                <a:solidFill>
                  <a:srgbClr val="FFC000"/>
                </a:solidFill>
              </a:rPr>
              <a:t>صنف الكلمات الآتية إلى منفصل رسماً وحكماً ،      	ومنفصل حكماً لا رسماً:</a:t>
            </a:r>
            <a:endParaRPr lang="ar-SA" sz="8000" dirty="0" smtClean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457200" y="2660354"/>
          <a:ext cx="8229600" cy="38404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4800" b="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SKR HEAD1 Outlined" pitchFamily="2" charset="-78"/>
                        </a:rPr>
                        <a:t>منفصل رسماً وحكماً</a:t>
                      </a:r>
                      <a:endParaRPr lang="ar-SA" sz="4800" b="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 Outlined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4800" b="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SKR HEAD1 Outlined" pitchFamily="2" charset="-78"/>
                        </a:rPr>
                        <a:t>منفصل حكماً لا رسماً</a:t>
                      </a:r>
                      <a:endParaRPr lang="ar-SA" sz="4800" b="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 Outlined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endParaRPr lang="ar-SA" sz="4800" dirty="0" smtClean="0">
                        <a:cs typeface="SKR HEAD1 Outlined" pitchFamily="2" charset="-78"/>
                      </a:endParaRPr>
                    </a:p>
                    <a:p>
                      <a:pPr rtl="1"/>
                      <a:endParaRPr lang="ar-SA" sz="4800" dirty="0" smtClean="0">
                        <a:cs typeface="SKR HEAD1 Outlined" pitchFamily="2" charset="-78"/>
                      </a:endParaRPr>
                    </a:p>
                    <a:p>
                      <a:pPr rtl="1"/>
                      <a:endParaRPr lang="ar-SA" sz="4800" dirty="0" smtClean="0">
                        <a:cs typeface="SKR HEAD1 Outlined" pitchFamily="2" charset="-78"/>
                      </a:endParaRPr>
                    </a:p>
                    <a:p>
                      <a:pPr rtl="1"/>
                      <a:endParaRPr lang="ar-SA" sz="4800" dirty="0" smtClean="0">
                        <a:cs typeface="SKR HEAD1 Outlined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800" dirty="0">
                        <a:cs typeface="SKR HEAD1 Outlined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مضلع عشري 4"/>
          <p:cNvSpPr/>
          <p:nvPr/>
        </p:nvSpPr>
        <p:spPr>
          <a:xfrm>
            <a:off x="7286644" y="214290"/>
            <a:ext cx="1714480" cy="1143008"/>
          </a:xfrm>
          <a:prstGeom prst="decagon">
            <a:avLst/>
          </a:prstGeom>
          <a:solidFill>
            <a:srgbClr val="FFFFCC"/>
          </a:solidFill>
          <a:ln w="38100"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800" dirty="0" smtClean="0">
                <a:solidFill>
                  <a:srgbClr val="C00000"/>
                </a:solidFill>
                <a:ea typeface="Times New Roman"/>
                <a:cs typeface="QCF_P006"/>
              </a:rPr>
              <a:t>ﭻ</a:t>
            </a:r>
            <a:endParaRPr lang="ar-SA" sz="4800" dirty="0">
              <a:solidFill>
                <a:srgbClr val="C00000"/>
              </a:solidFill>
            </a:endParaRPr>
          </a:p>
        </p:txBody>
      </p:sp>
      <p:sp>
        <p:nvSpPr>
          <p:cNvPr id="6" name="مضلع عشري 5"/>
          <p:cNvSpPr/>
          <p:nvPr/>
        </p:nvSpPr>
        <p:spPr>
          <a:xfrm>
            <a:off x="2928926" y="3357562"/>
            <a:ext cx="1714480" cy="1143008"/>
          </a:xfrm>
          <a:prstGeom prst="decagon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800" dirty="0" smtClean="0">
                <a:solidFill>
                  <a:srgbClr val="003399"/>
                </a:solidFill>
                <a:ea typeface="Times New Roman"/>
                <a:cs typeface="QCF_P006"/>
              </a:rPr>
              <a:t>ﭻ</a:t>
            </a:r>
            <a:endParaRPr lang="ar-SA" sz="4800" dirty="0">
              <a:solidFill>
                <a:srgbClr val="003399"/>
              </a:solidFill>
            </a:endParaRPr>
          </a:p>
        </p:txBody>
      </p:sp>
      <p:sp>
        <p:nvSpPr>
          <p:cNvPr id="7" name="مضلع عشري 6"/>
          <p:cNvSpPr/>
          <p:nvPr/>
        </p:nvSpPr>
        <p:spPr>
          <a:xfrm>
            <a:off x="5500694" y="214290"/>
            <a:ext cx="1714480" cy="1143008"/>
          </a:xfrm>
          <a:prstGeom prst="decagon">
            <a:avLst/>
          </a:prstGeom>
          <a:solidFill>
            <a:srgbClr val="FFFFCC"/>
          </a:solidFill>
          <a:ln w="38100"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dirty="0" smtClean="0">
                <a:solidFill>
                  <a:srgbClr val="663300"/>
                </a:solidFill>
                <a:ea typeface="Times New Roman"/>
                <a:cs typeface="QCF_P221"/>
              </a:rPr>
              <a:t>ﮯ ﮰ</a:t>
            </a:r>
            <a:endParaRPr lang="ar-SA" sz="4000" dirty="0">
              <a:solidFill>
                <a:srgbClr val="663300"/>
              </a:solidFill>
            </a:endParaRPr>
          </a:p>
        </p:txBody>
      </p:sp>
      <p:sp>
        <p:nvSpPr>
          <p:cNvPr id="8" name="مضلع عشري 7"/>
          <p:cNvSpPr/>
          <p:nvPr/>
        </p:nvSpPr>
        <p:spPr>
          <a:xfrm>
            <a:off x="6858048" y="3429000"/>
            <a:ext cx="1714480" cy="1143008"/>
          </a:xfrm>
          <a:prstGeom prst="decagon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dirty="0" smtClean="0">
                <a:solidFill>
                  <a:srgbClr val="663300"/>
                </a:solidFill>
                <a:ea typeface="Times New Roman"/>
                <a:cs typeface="QCF_P221"/>
              </a:rPr>
              <a:t>ﮯ ﮰ</a:t>
            </a:r>
            <a:endParaRPr lang="ar-SA" sz="4000" dirty="0">
              <a:solidFill>
                <a:srgbClr val="663300"/>
              </a:solidFill>
            </a:endParaRPr>
          </a:p>
        </p:txBody>
      </p:sp>
      <p:sp>
        <p:nvSpPr>
          <p:cNvPr id="9" name="مضلع عشري 8"/>
          <p:cNvSpPr/>
          <p:nvPr/>
        </p:nvSpPr>
        <p:spPr>
          <a:xfrm>
            <a:off x="3714744" y="214290"/>
            <a:ext cx="1714480" cy="1143008"/>
          </a:xfrm>
          <a:prstGeom prst="decagon">
            <a:avLst/>
          </a:prstGeom>
          <a:solidFill>
            <a:srgbClr val="FFFFCC"/>
          </a:solidFill>
          <a:ln w="38100"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srgbClr val="003399"/>
                </a:solidFill>
                <a:ea typeface="Times New Roman"/>
                <a:cs typeface="QCF_P058"/>
              </a:rPr>
              <a:t>ﭫ ﭬ</a:t>
            </a:r>
            <a:endParaRPr lang="ar-SA" sz="3600" dirty="0">
              <a:solidFill>
                <a:srgbClr val="003399"/>
              </a:solidFill>
            </a:endParaRPr>
          </a:p>
        </p:txBody>
      </p:sp>
      <p:sp>
        <p:nvSpPr>
          <p:cNvPr id="10" name="مضلع عشري 9"/>
          <p:cNvSpPr/>
          <p:nvPr/>
        </p:nvSpPr>
        <p:spPr>
          <a:xfrm>
            <a:off x="571472" y="3357562"/>
            <a:ext cx="2500298" cy="1143008"/>
          </a:xfrm>
          <a:prstGeom prst="decagon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srgbClr val="003399"/>
                </a:solidFill>
                <a:ea typeface="Times New Roman"/>
                <a:cs typeface="QCF_P058"/>
              </a:rPr>
              <a:t>ﭫ ﭬ</a:t>
            </a:r>
            <a:endParaRPr lang="ar-SA" sz="3600" dirty="0">
              <a:solidFill>
                <a:srgbClr val="003399"/>
              </a:solidFill>
            </a:endParaRPr>
          </a:p>
        </p:txBody>
      </p:sp>
      <p:sp>
        <p:nvSpPr>
          <p:cNvPr id="11" name="مضلع عشري 10"/>
          <p:cNvSpPr/>
          <p:nvPr/>
        </p:nvSpPr>
        <p:spPr>
          <a:xfrm>
            <a:off x="1928794" y="214290"/>
            <a:ext cx="1714480" cy="1143008"/>
          </a:xfrm>
          <a:prstGeom prst="decagon">
            <a:avLst/>
          </a:prstGeom>
          <a:solidFill>
            <a:srgbClr val="FFFFCC"/>
          </a:solidFill>
          <a:ln w="38100"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srgbClr val="C00000"/>
                </a:solidFill>
                <a:ea typeface="Times New Roman"/>
                <a:cs typeface="QCF_P221"/>
              </a:rPr>
              <a:t>ﮉ ﮊ</a:t>
            </a:r>
            <a:endParaRPr lang="ar-SA" sz="3600" dirty="0">
              <a:solidFill>
                <a:srgbClr val="C00000"/>
              </a:solidFill>
            </a:endParaRPr>
          </a:p>
        </p:txBody>
      </p:sp>
      <p:sp>
        <p:nvSpPr>
          <p:cNvPr id="12" name="مضلع عشري 11"/>
          <p:cNvSpPr/>
          <p:nvPr/>
        </p:nvSpPr>
        <p:spPr>
          <a:xfrm>
            <a:off x="5143504" y="3429000"/>
            <a:ext cx="1928826" cy="1143008"/>
          </a:xfrm>
          <a:prstGeom prst="decagon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srgbClr val="C00000"/>
                </a:solidFill>
                <a:ea typeface="Times New Roman"/>
                <a:cs typeface="QCF_P221"/>
              </a:rPr>
              <a:t>ﮉ ﮊ</a:t>
            </a:r>
            <a:endParaRPr lang="ar-SA" sz="3600" dirty="0">
              <a:solidFill>
                <a:srgbClr val="C00000"/>
              </a:solidFill>
            </a:endParaRPr>
          </a:p>
        </p:txBody>
      </p:sp>
      <p:sp>
        <p:nvSpPr>
          <p:cNvPr id="13" name="مضلع عشري 12"/>
          <p:cNvSpPr/>
          <p:nvPr/>
        </p:nvSpPr>
        <p:spPr>
          <a:xfrm>
            <a:off x="142876" y="214290"/>
            <a:ext cx="1714480" cy="1143008"/>
          </a:xfrm>
          <a:prstGeom prst="decagon">
            <a:avLst/>
          </a:prstGeom>
          <a:solidFill>
            <a:srgbClr val="FFFFCC"/>
          </a:solidFill>
          <a:ln w="38100"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solidFill>
                  <a:srgbClr val="663300"/>
                </a:solidFill>
                <a:ea typeface="Times New Roman"/>
                <a:cs typeface="QCF_P225"/>
              </a:rPr>
              <a:t>ﭒ ﭓ</a:t>
            </a:r>
            <a:endParaRPr lang="ar-SA" sz="3200" dirty="0">
              <a:solidFill>
                <a:srgbClr val="663300"/>
              </a:solidFill>
            </a:endParaRPr>
          </a:p>
        </p:txBody>
      </p:sp>
      <p:sp>
        <p:nvSpPr>
          <p:cNvPr id="14" name="مضلع عشري 13"/>
          <p:cNvSpPr/>
          <p:nvPr/>
        </p:nvSpPr>
        <p:spPr>
          <a:xfrm>
            <a:off x="5429256" y="4714884"/>
            <a:ext cx="2928958" cy="1143008"/>
          </a:xfrm>
          <a:prstGeom prst="decagon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dirty="0" smtClean="0">
                <a:solidFill>
                  <a:srgbClr val="663300"/>
                </a:solidFill>
                <a:ea typeface="Times New Roman"/>
                <a:cs typeface="QCF_P225"/>
              </a:rPr>
              <a:t>ﭒ ﭓ</a:t>
            </a:r>
            <a:endParaRPr lang="ar-SA" sz="4400" dirty="0">
              <a:solidFill>
                <a:srgbClr val="663300"/>
              </a:solidFill>
            </a:endParaRPr>
          </a:p>
        </p:txBody>
      </p:sp>
      <p:sp>
        <p:nvSpPr>
          <p:cNvPr id="15" name="ثماني 14"/>
          <p:cNvSpPr/>
          <p:nvPr/>
        </p:nvSpPr>
        <p:spPr>
          <a:xfrm>
            <a:off x="3571868" y="1571612"/>
            <a:ext cx="2000264" cy="914400"/>
          </a:xfrm>
          <a:prstGeom prst="octagon">
            <a:avLst/>
          </a:prstGeom>
          <a:solidFill>
            <a:srgbClr val="FFFFCC"/>
          </a:solidFill>
          <a:ln w="38100"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800" dirty="0" smtClean="0">
                <a:solidFill>
                  <a:srgbClr val="003399"/>
                </a:solidFill>
                <a:ea typeface="Times New Roman"/>
                <a:cs typeface="QCF_P510"/>
              </a:rPr>
              <a:t>ﯟ</a:t>
            </a:r>
            <a:endParaRPr lang="ar-SA" sz="4800" dirty="0">
              <a:solidFill>
                <a:srgbClr val="003399"/>
              </a:solidFill>
            </a:endParaRPr>
          </a:p>
        </p:txBody>
      </p:sp>
      <p:sp>
        <p:nvSpPr>
          <p:cNvPr id="16" name="ثماني 15"/>
          <p:cNvSpPr/>
          <p:nvPr/>
        </p:nvSpPr>
        <p:spPr>
          <a:xfrm>
            <a:off x="1785918" y="4657740"/>
            <a:ext cx="2000264" cy="914400"/>
          </a:xfrm>
          <a:prstGeom prst="octagon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800" dirty="0" smtClean="0">
                <a:solidFill>
                  <a:srgbClr val="003399"/>
                </a:solidFill>
                <a:ea typeface="Times New Roman"/>
                <a:cs typeface="QCF_P510"/>
              </a:rPr>
              <a:t>ﯟ</a:t>
            </a:r>
            <a:endParaRPr lang="ar-SA" sz="4800" dirty="0">
              <a:solidFill>
                <a:srgbClr val="00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7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770" decel="100000"/>
                                        <p:tgtEl>
                                          <p:spTgt spid="1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1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7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770" decel="100000"/>
                                        <p:tgtEl>
                                          <p:spTgt spid="1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6" dur="77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7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" dur="770" decel="100000"/>
                                        <p:tgtEl>
                                          <p:spTgt spid="1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5" dur="77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7" dur="77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  <p:bldP spid="12" grpId="0"/>
      <p:bldP spid="14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2916238" y="476250"/>
            <a:ext cx="3600450" cy="1152525"/>
          </a:xfrm>
          <a:prstGeom prst="rect">
            <a:avLst/>
          </a:prstGeom>
          <a:solidFill>
            <a:srgbClr val="FFFFCC"/>
          </a:solidFill>
          <a:ln w="38100">
            <a:solidFill>
              <a:srgbClr val="339933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ar-SA" sz="5400" dirty="0" smtClean="0">
                <a:solidFill>
                  <a:srgbClr val="800000"/>
                </a:solidFill>
                <a:latin typeface="Arial" pitchFamily="34" charset="0"/>
                <a:cs typeface="SKR HEAD1 Outlined" pitchFamily="2" charset="-78"/>
              </a:rPr>
              <a:t>أقسام المد</a:t>
            </a:r>
            <a:endParaRPr lang="ar-SA" sz="5400" dirty="0">
              <a:solidFill>
                <a:srgbClr val="800000"/>
              </a:solidFill>
              <a:latin typeface="Arial" pitchFamily="34" charset="0"/>
              <a:cs typeface="SKR HEAD1 Outlined" pitchFamily="2" charset="-78"/>
            </a:endParaRP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5862638" y="2133600"/>
            <a:ext cx="3030537" cy="984250"/>
          </a:xfrm>
          <a:prstGeom prst="rect">
            <a:avLst/>
          </a:prstGeom>
          <a:solidFill>
            <a:srgbClr val="FFFFFF"/>
          </a:solidFill>
          <a:ln w="38100">
            <a:solidFill>
              <a:srgbClr val="003366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ar-SA" sz="4400" b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SKR HEAD1" pitchFamily="2" charset="-78"/>
              </a:rPr>
              <a:t>مد طبيعي(أصلي)</a:t>
            </a:r>
            <a:endParaRPr lang="ar-SA" sz="4400" b="1">
              <a:solidFill>
                <a:srgbClr val="0033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SKR HEAD1" pitchFamily="2" charset="-78"/>
            </a:endParaRP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684213" y="2133600"/>
            <a:ext cx="2881312" cy="1008063"/>
          </a:xfrm>
          <a:prstGeom prst="rect">
            <a:avLst/>
          </a:prstGeom>
          <a:solidFill>
            <a:srgbClr val="FFFFFF"/>
          </a:solidFill>
          <a:ln w="38100">
            <a:solidFill>
              <a:srgbClr val="003366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ar-SA" sz="4400" b="1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SKR HEAD1" pitchFamily="2" charset="-78"/>
              </a:rPr>
              <a:t>مد فرعي</a:t>
            </a:r>
          </a:p>
        </p:txBody>
      </p:sp>
      <p:sp>
        <p:nvSpPr>
          <p:cNvPr id="24586" name="Text Box 10"/>
          <p:cNvSpPr txBox="1">
            <a:spLocks noChangeArrowheads="1"/>
          </p:cNvSpPr>
          <p:nvPr/>
        </p:nvSpPr>
        <p:spPr bwMode="auto">
          <a:xfrm>
            <a:off x="4464081" y="3429000"/>
            <a:ext cx="4608513" cy="1569660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20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SKR HEAD1" pitchFamily="2" charset="-78"/>
              </a:rPr>
              <a:t> سمي طبيعياً لأن صاحب الطبيعة السليمة لا يزيده عن حده ولا ينقصه عنه </a:t>
            </a:r>
            <a:endParaRPr lang="ar-SA" sz="3200">
              <a:solidFill>
                <a:srgbClr val="33993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SKR HEAD1" pitchFamily="2" charset="-78"/>
            </a:endParaRPr>
          </a:p>
        </p:txBody>
      </p:sp>
      <p:sp>
        <p:nvSpPr>
          <p:cNvPr id="24589" name="Text Box 13"/>
          <p:cNvSpPr txBox="1">
            <a:spLocks noChangeArrowheads="1"/>
          </p:cNvSpPr>
          <p:nvPr/>
        </p:nvSpPr>
        <p:spPr bwMode="auto">
          <a:xfrm>
            <a:off x="34925" y="3429000"/>
            <a:ext cx="4176713" cy="1571636"/>
          </a:xfrm>
          <a:prstGeom prst="rect">
            <a:avLst/>
          </a:prstGeom>
          <a:solidFill>
            <a:schemeClr val="bg1"/>
          </a:solidFill>
          <a:ln w="57150">
            <a:solidFill>
              <a:srgbClr val="660033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ar-SA" sz="480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SKR HEAD1" pitchFamily="2" charset="-78"/>
              </a:rPr>
              <a:t>سمي فرعيا لتفرعه عن المد الطبيعي</a:t>
            </a:r>
            <a:endParaRPr lang="ar-SA" sz="4800">
              <a:solidFill>
                <a:srgbClr val="33993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SKR HEAD1" pitchFamily="2" charset="-78"/>
            </a:endParaRPr>
          </a:p>
        </p:txBody>
      </p:sp>
      <p:sp>
        <p:nvSpPr>
          <p:cNvPr id="24591" name="Text Box 15"/>
          <p:cNvSpPr txBox="1">
            <a:spLocks noChangeArrowheads="1"/>
          </p:cNvSpPr>
          <p:nvPr/>
        </p:nvSpPr>
        <p:spPr bwMode="auto">
          <a:xfrm>
            <a:off x="4429124" y="5209302"/>
            <a:ext cx="4643470" cy="1077218"/>
          </a:xfrm>
          <a:prstGeom prst="rect">
            <a:avLst/>
          </a:prstGeom>
          <a:solidFill>
            <a:srgbClr val="FFFFCC">
              <a:alpha val="53000"/>
            </a:srgbClr>
          </a:solidFill>
          <a:ln w="57150">
            <a:solidFill>
              <a:srgbClr val="A5002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200">
                <a:solidFill>
                  <a:srgbClr val="003366"/>
                </a:solidFill>
                <a:latin typeface="Arial" pitchFamily="34" charset="0"/>
                <a:cs typeface="SKR HEAD1" pitchFamily="2" charset="-78"/>
              </a:rPr>
              <a:t>وسمي أصلياً لأنه أصل للمد الفرعي ، وقيل لأصالته وثبوته على حالة واحدة</a:t>
            </a:r>
          </a:p>
        </p:txBody>
      </p:sp>
      <p:sp>
        <p:nvSpPr>
          <p:cNvPr id="27657" name="Line 9"/>
          <p:cNvSpPr>
            <a:spLocks noChangeShapeType="1"/>
          </p:cNvSpPr>
          <p:nvPr/>
        </p:nvSpPr>
        <p:spPr bwMode="auto">
          <a:xfrm>
            <a:off x="6588125" y="1052513"/>
            <a:ext cx="792163" cy="0"/>
          </a:xfrm>
          <a:prstGeom prst="line">
            <a:avLst/>
          </a:prstGeom>
          <a:noFill/>
          <a:ln w="76200">
            <a:solidFill>
              <a:srgbClr val="3399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27658" name="Line 10"/>
          <p:cNvSpPr>
            <a:spLocks noChangeShapeType="1"/>
          </p:cNvSpPr>
          <p:nvPr/>
        </p:nvSpPr>
        <p:spPr bwMode="auto">
          <a:xfrm>
            <a:off x="7380288" y="1052513"/>
            <a:ext cx="0" cy="936625"/>
          </a:xfrm>
          <a:prstGeom prst="line">
            <a:avLst/>
          </a:prstGeom>
          <a:noFill/>
          <a:ln w="76200">
            <a:solidFill>
              <a:srgbClr val="339933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27659" name="Line 11"/>
          <p:cNvSpPr>
            <a:spLocks noChangeShapeType="1"/>
          </p:cNvSpPr>
          <p:nvPr/>
        </p:nvSpPr>
        <p:spPr bwMode="auto">
          <a:xfrm>
            <a:off x="2124075" y="1052513"/>
            <a:ext cx="792163" cy="0"/>
          </a:xfrm>
          <a:prstGeom prst="line">
            <a:avLst/>
          </a:prstGeom>
          <a:noFill/>
          <a:ln w="76200">
            <a:solidFill>
              <a:srgbClr val="3399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27661" name="Line 13"/>
          <p:cNvSpPr>
            <a:spLocks noChangeShapeType="1"/>
          </p:cNvSpPr>
          <p:nvPr/>
        </p:nvSpPr>
        <p:spPr bwMode="auto">
          <a:xfrm>
            <a:off x="2124075" y="1052513"/>
            <a:ext cx="0" cy="936625"/>
          </a:xfrm>
          <a:prstGeom prst="line">
            <a:avLst/>
          </a:prstGeom>
          <a:noFill/>
          <a:ln w="76200">
            <a:solidFill>
              <a:srgbClr val="339933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12" name="Text Box 15"/>
          <p:cNvSpPr txBox="1">
            <a:spLocks noChangeArrowheads="1"/>
          </p:cNvSpPr>
          <p:nvPr/>
        </p:nvSpPr>
        <p:spPr bwMode="auto">
          <a:xfrm>
            <a:off x="36512" y="5214950"/>
            <a:ext cx="4178298" cy="1077218"/>
          </a:xfrm>
          <a:prstGeom prst="rect">
            <a:avLst/>
          </a:prstGeom>
          <a:solidFill>
            <a:srgbClr val="FFFFCC">
              <a:alpha val="53000"/>
            </a:srgbClr>
          </a:solidFill>
          <a:ln w="57150">
            <a:solidFill>
              <a:srgbClr val="A5002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200" dirty="0" smtClean="0">
                <a:solidFill>
                  <a:srgbClr val="003366"/>
                </a:solidFill>
                <a:latin typeface="Arial" pitchFamily="34" charset="0"/>
                <a:cs typeface="SKR HEAD1" pitchFamily="2" charset="-78"/>
              </a:rPr>
              <a:t>له أنواع منها : المد المتصل ، والمنفصل ، والعارض ، واللازم</a:t>
            </a:r>
            <a:endParaRPr lang="ar-SA" sz="3200" dirty="0">
              <a:solidFill>
                <a:srgbClr val="003366"/>
              </a:solidFill>
              <a:latin typeface="Arial" pitchFamily="34" charset="0"/>
              <a:cs typeface="SKR HEAD1" pitchFamily="2" charset="-78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27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7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5" dur="5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500"/>
                            </p:stCondLst>
                            <p:childTnLst>
                              <p:par>
                                <p:cTn id="37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9" dur="500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4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95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 animBg="1"/>
      <p:bldP spid="24581" grpId="0" animBg="1"/>
      <p:bldP spid="24582" grpId="0" animBg="1"/>
      <p:bldP spid="24586" grpId="0" animBg="1"/>
      <p:bldP spid="24589" grpId="0" animBg="1"/>
      <p:bldP spid="24591" grpId="0" animBg="1"/>
      <p:bldP spid="27657" grpId="0" animBg="1"/>
      <p:bldP spid="27658" grpId="0" animBg="1"/>
      <p:bldP spid="27659" grpId="0" animBg="1"/>
      <p:bldP spid="2766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2916238" y="476250"/>
            <a:ext cx="3600450" cy="1152525"/>
          </a:xfrm>
          <a:prstGeom prst="rect">
            <a:avLst/>
          </a:prstGeom>
          <a:solidFill>
            <a:srgbClr val="FFFFCC"/>
          </a:solidFill>
          <a:ln w="38100">
            <a:solidFill>
              <a:srgbClr val="339933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ar-SA" sz="4800">
                <a:solidFill>
                  <a:srgbClr val="800000"/>
                </a:solidFill>
                <a:latin typeface="Arial" pitchFamily="34" charset="0"/>
                <a:cs typeface="DecoType Naskh Variants" pitchFamily="2" charset="-78"/>
              </a:rPr>
              <a:t>أنواع المد الفرعي</a:t>
            </a: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5292725" y="3021013"/>
            <a:ext cx="3030538" cy="984250"/>
          </a:xfrm>
          <a:prstGeom prst="rect">
            <a:avLst/>
          </a:prstGeom>
          <a:solidFill>
            <a:srgbClr val="FFFFFF"/>
          </a:solidFill>
          <a:ln w="38100">
            <a:solidFill>
              <a:srgbClr val="003366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ar-SA" sz="440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DecoType Naskh Variants" pitchFamily="2" charset="-78"/>
              </a:rPr>
              <a:t>ما سببه الهمز</a:t>
            </a: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827088" y="2997200"/>
            <a:ext cx="2881312" cy="1008063"/>
          </a:xfrm>
          <a:prstGeom prst="rect">
            <a:avLst/>
          </a:prstGeom>
          <a:solidFill>
            <a:srgbClr val="FFFFFF"/>
          </a:solidFill>
          <a:ln w="38100">
            <a:solidFill>
              <a:srgbClr val="003366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ar-SA" sz="4400" b="1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DecoType Naskh Variants" pitchFamily="2" charset="-78"/>
              </a:rPr>
              <a:t>ما سببه السكون</a:t>
            </a:r>
          </a:p>
        </p:txBody>
      </p:sp>
      <p:sp>
        <p:nvSpPr>
          <p:cNvPr id="24591" name="Text Box 15"/>
          <p:cNvSpPr txBox="1">
            <a:spLocks noChangeArrowheads="1"/>
          </p:cNvSpPr>
          <p:nvPr/>
        </p:nvSpPr>
        <p:spPr bwMode="auto">
          <a:xfrm>
            <a:off x="7164388" y="5589588"/>
            <a:ext cx="1728787" cy="698500"/>
          </a:xfrm>
          <a:prstGeom prst="rect">
            <a:avLst/>
          </a:prstGeom>
          <a:solidFill>
            <a:srgbClr val="FFFFCC">
              <a:alpha val="53000"/>
            </a:srgbClr>
          </a:solidFill>
          <a:ln w="57150">
            <a:solidFill>
              <a:srgbClr val="A5002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60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DecoType Naskh Variants" pitchFamily="2" charset="-78"/>
              </a:rPr>
              <a:t>المد المتصل</a:t>
            </a:r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>
            <a:off x="6588125" y="1052513"/>
            <a:ext cx="792163" cy="0"/>
          </a:xfrm>
          <a:prstGeom prst="line">
            <a:avLst/>
          </a:prstGeom>
          <a:noFill/>
          <a:ln w="76200">
            <a:solidFill>
              <a:srgbClr val="339933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endParaRPr lang="ar-SA"/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>
            <a:off x="7380288" y="1052513"/>
            <a:ext cx="0" cy="1655762"/>
          </a:xfrm>
          <a:prstGeom prst="line">
            <a:avLst/>
          </a:prstGeom>
          <a:noFill/>
          <a:ln w="76200">
            <a:solidFill>
              <a:srgbClr val="339933"/>
            </a:solidFill>
            <a:round/>
            <a:headEnd/>
            <a:tailEnd type="triangle" w="med" len="med"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endParaRPr lang="ar-SA"/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>
            <a:off x="2124075" y="1052513"/>
            <a:ext cx="792163" cy="0"/>
          </a:xfrm>
          <a:prstGeom prst="line">
            <a:avLst/>
          </a:prstGeom>
          <a:noFill/>
          <a:ln w="76200">
            <a:solidFill>
              <a:srgbClr val="339933"/>
            </a:solidFill>
            <a:round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endParaRPr lang="ar-SA"/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>
            <a:off x="2124075" y="1052513"/>
            <a:ext cx="0" cy="1655762"/>
          </a:xfrm>
          <a:prstGeom prst="line">
            <a:avLst/>
          </a:prstGeom>
          <a:noFill/>
          <a:ln w="76200">
            <a:solidFill>
              <a:srgbClr val="339933"/>
            </a:solidFill>
            <a:round/>
            <a:headEnd/>
            <a:tailEnd type="triangle" w="med" len="med"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endParaRPr lang="ar-SA"/>
          </a:p>
        </p:txBody>
      </p:sp>
      <p:sp>
        <p:nvSpPr>
          <p:cNvPr id="2" name="Text Box 15"/>
          <p:cNvSpPr txBox="1">
            <a:spLocks noChangeArrowheads="1"/>
          </p:cNvSpPr>
          <p:nvPr/>
        </p:nvSpPr>
        <p:spPr bwMode="auto">
          <a:xfrm>
            <a:off x="5148263" y="5589588"/>
            <a:ext cx="1728787" cy="698500"/>
          </a:xfrm>
          <a:prstGeom prst="rect">
            <a:avLst/>
          </a:prstGeom>
          <a:solidFill>
            <a:srgbClr val="FFFFCC">
              <a:alpha val="53000"/>
            </a:srgbClr>
          </a:solidFill>
          <a:ln w="57150">
            <a:solidFill>
              <a:srgbClr val="A5002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60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DecoType Naskh Variants" pitchFamily="2" charset="-78"/>
              </a:rPr>
              <a:t>المد المنفصل</a:t>
            </a:r>
          </a:p>
        </p:txBody>
      </p:sp>
      <p:sp>
        <p:nvSpPr>
          <p:cNvPr id="28698" name="Line 26"/>
          <p:cNvSpPr>
            <a:spLocks noChangeShapeType="1"/>
          </p:cNvSpPr>
          <p:nvPr/>
        </p:nvSpPr>
        <p:spPr bwMode="auto">
          <a:xfrm>
            <a:off x="6877050" y="4076700"/>
            <a:ext cx="936625" cy="1296988"/>
          </a:xfrm>
          <a:prstGeom prst="line">
            <a:avLst/>
          </a:prstGeom>
          <a:noFill/>
          <a:ln w="76200">
            <a:solidFill>
              <a:srgbClr val="006600"/>
            </a:solidFill>
            <a:round/>
            <a:headEnd/>
            <a:tailEnd type="triangle" w="med" len="med"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endParaRPr lang="ar-SA"/>
          </a:p>
        </p:txBody>
      </p:sp>
      <p:sp>
        <p:nvSpPr>
          <p:cNvPr id="28699" name="Line 27"/>
          <p:cNvSpPr>
            <a:spLocks noChangeShapeType="1"/>
          </p:cNvSpPr>
          <p:nvPr/>
        </p:nvSpPr>
        <p:spPr bwMode="auto">
          <a:xfrm flipH="1">
            <a:off x="6156325" y="4076700"/>
            <a:ext cx="720725" cy="1296988"/>
          </a:xfrm>
          <a:prstGeom prst="line">
            <a:avLst/>
          </a:prstGeom>
          <a:noFill/>
          <a:ln w="76200">
            <a:solidFill>
              <a:srgbClr val="006600"/>
            </a:solidFill>
            <a:round/>
            <a:headEnd/>
            <a:tailEnd type="triangle" w="med" len="med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endParaRPr lang="ar-SA"/>
          </a:p>
        </p:txBody>
      </p:sp>
      <p:sp>
        <p:nvSpPr>
          <p:cNvPr id="3" name="Text Box 15"/>
          <p:cNvSpPr txBox="1">
            <a:spLocks noChangeArrowheads="1"/>
          </p:cNvSpPr>
          <p:nvPr/>
        </p:nvSpPr>
        <p:spPr bwMode="auto">
          <a:xfrm>
            <a:off x="2555875" y="5589588"/>
            <a:ext cx="1728788" cy="698500"/>
          </a:xfrm>
          <a:prstGeom prst="rect">
            <a:avLst/>
          </a:prstGeom>
          <a:solidFill>
            <a:srgbClr val="FFFFCC">
              <a:alpha val="53000"/>
            </a:srgbClr>
          </a:solidFill>
          <a:ln w="57150">
            <a:solidFill>
              <a:srgbClr val="A5002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600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DecoType Naskh Variants" pitchFamily="2" charset="-78"/>
              </a:rPr>
              <a:t>المد اللازم</a:t>
            </a:r>
          </a:p>
        </p:txBody>
      </p:sp>
      <p:sp>
        <p:nvSpPr>
          <p:cNvPr id="4" name="Text Box 15"/>
          <p:cNvSpPr txBox="1">
            <a:spLocks noChangeArrowheads="1"/>
          </p:cNvSpPr>
          <p:nvPr/>
        </p:nvSpPr>
        <p:spPr bwMode="auto">
          <a:xfrm>
            <a:off x="250825" y="5589588"/>
            <a:ext cx="2017713" cy="1008062"/>
          </a:xfrm>
          <a:prstGeom prst="rect">
            <a:avLst/>
          </a:prstGeom>
          <a:solidFill>
            <a:srgbClr val="FFFFCC">
              <a:alpha val="53000"/>
            </a:srgbClr>
          </a:solidFill>
          <a:ln w="57150">
            <a:solidFill>
              <a:srgbClr val="A5002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ar-SA" sz="3200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DecoType Naskh Variants" pitchFamily="2" charset="-78"/>
              </a:rPr>
              <a:t>المد العارض للسكون</a:t>
            </a:r>
          </a:p>
        </p:txBody>
      </p:sp>
      <p:sp>
        <p:nvSpPr>
          <p:cNvPr id="28702" name="Line 30"/>
          <p:cNvSpPr>
            <a:spLocks noChangeShapeType="1"/>
          </p:cNvSpPr>
          <p:nvPr/>
        </p:nvSpPr>
        <p:spPr bwMode="auto">
          <a:xfrm>
            <a:off x="2268538" y="4005263"/>
            <a:ext cx="936625" cy="1296987"/>
          </a:xfrm>
          <a:prstGeom prst="line">
            <a:avLst/>
          </a:prstGeom>
          <a:noFill/>
          <a:ln w="76200">
            <a:solidFill>
              <a:srgbClr val="006600"/>
            </a:solidFill>
            <a:round/>
            <a:headEnd/>
            <a:tailEnd type="triangle" w="med" len="med"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endParaRPr lang="ar-SA"/>
          </a:p>
        </p:txBody>
      </p:sp>
      <p:sp>
        <p:nvSpPr>
          <p:cNvPr id="28703" name="Line 31"/>
          <p:cNvSpPr>
            <a:spLocks noChangeShapeType="1"/>
          </p:cNvSpPr>
          <p:nvPr/>
        </p:nvSpPr>
        <p:spPr bwMode="auto">
          <a:xfrm flipH="1">
            <a:off x="1403350" y="4005263"/>
            <a:ext cx="865188" cy="1368425"/>
          </a:xfrm>
          <a:prstGeom prst="line">
            <a:avLst/>
          </a:prstGeom>
          <a:noFill/>
          <a:ln w="76200">
            <a:solidFill>
              <a:srgbClr val="006600"/>
            </a:solidFill>
            <a:round/>
            <a:headEnd/>
            <a:tailEnd type="triangle" w="med" len="med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endParaRPr lang="ar-SA"/>
          </a:p>
        </p:txBody>
      </p:sp>
      <p:sp>
        <p:nvSpPr>
          <p:cNvPr id="28704" name="Line 32"/>
          <p:cNvSpPr>
            <a:spLocks noChangeShapeType="1"/>
          </p:cNvSpPr>
          <p:nvPr/>
        </p:nvSpPr>
        <p:spPr bwMode="auto">
          <a:xfrm flipV="1">
            <a:off x="4643438" y="2492375"/>
            <a:ext cx="0" cy="4681538"/>
          </a:xfrm>
          <a:prstGeom prst="line">
            <a:avLst/>
          </a:prstGeom>
          <a:noFill/>
          <a:ln w="76200" cmpd="tri">
            <a:solidFill>
              <a:srgbClr val="FFCC66"/>
            </a:solidFill>
            <a:round/>
            <a:headEnd/>
            <a:tailEnd/>
          </a:ln>
          <a:effectLst/>
          <a:scene3d>
            <a:camera prst="legacyPerspectiveFront">
              <a:rot lat="1500000" lon="20099999" rev="0"/>
            </a:camera>
            <a:lightRig rig="legacyFlat4" dir="t"/>
          </a:scene3d>
          <a:sp3d extrusionH="430200" prstMaterial="legacyMatte">
            <a:bevelT w="13500" h="13500" prst="angle"/>
            <a:bevelB w="13500" h="13500" prst="angle"/>
            <a:extrusionClr>
              <a:srgbClr val="FFCC66"/>
            </a:extrusionClr>
          </a:sp3d>
        </p:spPr>
        <p:txBody>
          <a:bodyPr>
            <a:flatTx/>
          </a:bodyPr>
          <a:lstStyle/>
          <a:p>
            <a:endParaRPr lang="ar-SA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4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4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400"/>
                            </p:stCondLst>
                            <p:childTnLst>
                              <p:par>
                                <p:cTn id="19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400"/>
                            </p:stCondLst>
                            <p:childTnLst>
                              <p:par>
                                <p:cTn id="2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10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4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28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400"/>
                            </p:stCondLst>
                            <p:childTnLst>
                              <p:par>
                                <p:cTn id="33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50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28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1500"/>
                            </p:stCondLst>
                            <p:childTnLst>
                              <p:par>
                                <p:cTn id="43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45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34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1000"/>
                                        <p:tgtEl>
                                          <p:spTgt spid="28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4400"/>
                            </p:stCondLst>
                            <p:childTnLst>
                              <p:par>
                                <p:cTn id="53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6400"/>
                            </p:stCondLst>
                            <p:childTnLst>
                              <p:par>
                                <p:cTn id="5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1000"/>
                                        <p:tgtEl>
                                          <p:spTgt spid="28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7400"/>
                            </p:stCondLst>
                            <p:childTnLst>
                              <p:par>
                                <p:cTn id="63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9300"/>
                            </p:stCondLst>
                            <p:childTnLst>
                              <p:par>
                                <p:cTn id="6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1000"/>
                                        <p:tgtEl>
                                          <p:spTgt spid="28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300"/>
                            </p:stCondLst>
                            <p:childTnLst>
                              <p:par>
                                <p:cTn id="73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 animBg="1"/>
      <p:bldP spid="24581" grpId="0" animBg="1"/>
      <p:bldP spid="24582" grpId="0" animBg="1"/>
      <p:bldP spid="24591" grpId="0" animBg="1"/>
      <p:bldP spid="28681" grpId="0" animBg="1"/>
      <p:bldP spid="28682" grpId="0" animBg="1"/>
      <p:bldP spid="28683" grpId="0" animBg="1"/>
      <p:bldP spid="28684" grpId="0" animBg="1"/>
      <p:bldP spid="2" grpId="0" animBg="1"/>
      <p:bldP spid="28698" grpId="0" animBg="1"/>
      <p:bldP spid="28699" grpId="0" animBg="1"/>
      <p:bldP spid="3" grpId="0" animBg="1"/>
      <p:bldP spid="4" grpId="0" animBg="1"/>
      <p:bldP spid="28702" grpId="0" animBg="1"/>
      <p:bldP spid="2870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29642" cy="1143000"/>
          </a:xfrm>
          <a:blipFill>
            <a:blip r:embed="rId2"/>
            <a:tile tx="0" ty="0" sx="100000" sy="100000" flip="none" algn="tl"/>
          </a:blipFill>
          <a:ln w="57150">
            <a:solidFill>
              <a:srgbClr val="C00000"/>
            </a:solidFill>
          </a:ln>
        </p:spPr>
        <p:txBody>
          <a:bodyPr/>
          <a:lstStyle/>
          <a:p>
            <a:r>
              <a:rPr lang="ar-SA" sz="6000" dirty="0" smtClean="0">
                <a:solidFill>
                  <a:srgbClr val="C00000"/>
                </a:solidFill>
                <a:cs typeface="SKR HEAD1 Outlined" pitchFamily="2" charset="-78"/>
              </a:rPr>
              <a:t>تعريف المد المنفصل</a:t>
            </a:r>
            <a:endParaRPr lang="ar-SA" sz="6000" dirty="0">
              <a:solidFill>
                <a:srgbClr val="C00000"/>
              </a:solidFill>
              <a:cs typeface="SKR HEAD1 Outlined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600200"/>
            <a:ext cx="8329642" cy="4829196"/>
          </a:xfrm>
          <a:blipFill>
            <a:blip r:embed="rId2"/>
            <a:tile tx="0" ty="0" sx="100000" sy="100000" flip="none" algn="tl"/>
          </a:blipFill>
          <a:ln w="57150">
            <a:solidFill>
              <a:srgbClr val="C00000"/>
            </a:solidFill>
          </a:ln>
        </p:spPr>
        <p:txBody>
          <a:bodyPr/>
          <a:lstStyle/>
          <a:p>
            <a:pPr algn="just"/>
            <a:r>
              <a:rPr lang="ar-SA" sz="6600" dirty="0" smtClean="0">
                <a:solidFill>
                  <a:srgbClr val="666633"/>
                </a:solidFill>
                <a:cs typeface="SKR HEAD1" pitchFamily="2" charset="-78"/>
              </a:rPr>
              <a:t>هو حرف مد أتى بعده همز منفصل عنه في كلمة أخرى.</a:t>
            </a:r>
          </a:p>
          <a:p>
            <a:pPr algn="just"/>
            <a:r>
              <a:rPr lang="ar-SA" sz="6600" dirty="0" smtClean="0">
                <a:solidFill>
                  <a:srgbClr val="002060"/>
                </a:solidFill>
                <a:cs typeface="SKR HEAD1" pitchFamily="2" charset="-78"/>
              </a:rPr>
              <a:t>سمي منفصلاً لانفصال السبب وهو الهمز عن حرف المد.</a:t>
            </a:r>
            <a:endParaRPr lang="ar-SA" sz="6600" dirty="0" smtClean="0">
              <a:solidFill>
                <a:srgbClr val="990000"/>
              </a:solidFill>
              <a:sym typeface="AGA Arabesqu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46000" b="-4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714348" y="2671770"/>
            <a:ext cx="6715172" cy="2185990"/>
          </a:xfrm>
        </p:spPr>
        <p:txBody>
          <a:bodyPr/>
          <a:lstStyle/>
          <a:p>
            <a:pPr>
              <a:buNone/>
            </a:pPr>
            <a:r>
              <a:rPr lang="ar-SA" sz="9600" dirty="0" smtClean="0">
                <a:ln w="17780" cmpd="sng">
                  <a:solidFill>
                    <a:srgbClr val="FFFF0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glow rad="101600">
                    <a:srgbClr val="002060">
                      <a:alpha val="60000"/>
                    </a:srgbClr>
                  </a:glow>
                  <a:reflection blurRad="6350" stA="60000" endA="900" endPos="60000" dist="29997" dir="5400000" sy="-100000" algn="bl" rotWithShape="0"/>
                </a:effectLst>
                <a:cs typeface="SKR HEAD1 Outlined" pitchFamily="2" charset="-78"/>
              </a:rPr>
              <a:t>حكم المد المنفصل</a:t>
            </a:r>
            <a:endParaRPr lang="ar-SA" sz="9600" dirty="0">
              <a:ln w="17780" cmpd="sng">
                <a:solidFill>
                  <a:srgbClr val="FFFF00"/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glow rad="101600">
                  <a:srgbClr val="002060">
                    <a:alpha val="60000"/>
                  </a:srgbClr>
                </a:glow>
                <a:reflection blurRad="6350" stA="60000" endA="900" endPos="60000" dist="29997" dir="5400000" sy="-100000" algn="bl" rotWithShape="0"/>
              </a:effectLst>
              <a:cs typeface="SKR HEAD1 Outlined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0">
              <a:srgbClr val="FFFFCC"/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bg1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72518" cy="1143000"/>
          </a:xfrm>
        </p:spPr>
        <p:txBody>
          <a:bodyPr/>
          <a:lstStyle/>
          <a:p>
            <a:r>
              <a:rPr lang="ar-SA" sz="8800" dirty="0" smtClean="0">
                <a:solidFill>
                  <a:schemeClr val="accent6">
                    <a:lumMod val="50000"/>
                  </a:schemeClr>
                </a:solidFill>
                <a:cs typeface="SKR HEAD1 Outlined" pitchFamily="2" charset="-78"/>
              </a:rPr>
              <a:t>حكم المد المنفصل</a:t>
            </a:r>
            <a:endParaRPr lang="ar-SA" sz="8800" dirty="0">
              <a:solidFill>
                <a:schemeClr val="accent6">
                  <a:lumMod val="50000"/>
                </a:schemeClr>
              </a:solidFill>
              <a:cs typeface="SKR HEAD1 Outlined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ar-SA" sz="5400" dirty="0" smtClean="0">
                <a:solidFill>
                  <a:srgbClr val="990000"/>
                </a:solidFill>
                <a:cs typeface="SKR HEAD1" pitchFamily="2" charset="-78"/>
              </a:rPr>
              <a:t>حكمه </a:t>
            </a:r>
            <a:r>
              <a:rPr lang="ar-SA" sz="5400" dirty="0" smtClean="0">
                <a:solidFill>
                  <a:srgbClr val="008000"/>
                </a:solidFill>
                <a:cs typeface="SKR HEAD1" pitchFamily="2" charset="-78"/>
              </a:rPr>
              <a:t>جواز المد</a:t>
            </a:r>
            <a:r>
              <a:rPr lang="ar-SA" sz="5400" dirty="0" smtClean="0">
                <a:solidFill>
                  <a:srgbClr val="990000"/>
                </a:solidFill>
                <a:cs typeface="SKR HEAD1" pitchFamily="2" charset="-78"/>
              </a:rPr>
              <a:t> ،فيجوز قصره حركتين عند بعض القراء ، فلم يجمعوا على مده كالمتصل ، وحفص من الذين يمدونه أربع حركات من طريق </a:t>
            </a:r>
            <a:r>
              <a:rPr lang="ar-SA" sz="5400" dirty="0" err="1" smtClean="0">
                <a:solidFill>
                  <a:srgbClr val="990000"/>
                </a:solidFill>
                <a:cs typeface="SKR HEAD1" pitchFamily="2" charset="-78"/>
              </a:rPr>
              <a:t>الشاطبية</a:t>
            </a:r>
            <a:r>
              <a:rPr lang="ar-SA" sz="5400" dirty="0" smtClean="0">
                <a:solidFill>
                  <a:srgbClr val="990000"/>
                </a:solidFill>
                <a:cs typeface="SKR HEAD1" pitchFamily="2" charset="-78"/>
              </a:rPr>
              <a:t> .</a:t>
            </a:r>
          </a:p>
          <a:p>
            <a:pPr algn="ctr"/>
            <a:r>
              <a:rPr lang="ar-SA" sz="5400" dirty="0" smtClean="0">
                <a:solidFill>
                  <a:srgbClr val="990000"/>
                </a:solidFill>
                <a:cs typeface="SKR HEAD1" pitchFamily="2" charset="-78"/>
              </a:rPr>
              <a:t>ولهذا يسمى </a:t>
            </a:r>
            <a:r>
              <a:rPr lang="ar-SA" sz="5400" dirty="0" err="1" smtClean="0">
                <a:solidFill>
                  <a:srgbClr val="990000"/>
                </a:solidFill>
                <a:cs typeface="SKR HEAD1" pitchFamily="2" charset="-78"/>
              </a:rPr>
              <a:t>بـ</a:t>
            </a:r>
            <a:r>
              <a:rPr lang="ar-SA" sz="5400" dirty="0" smtClean="0">
                <a:solidFill>
                  <a:srgbClr val="990000"/>
                </a:solidFill>
                <a:cs typeface="SKR HEAD1" pitchFamily="2" charset="-78"/>
              </a:rPr>
              <a:t> ( </a:t>
            </a:r>
            <a:r>
              <a:rPr lang="ar-SA" sz="5400" dirty="0" smtClean="0">
                <a:solidFill>
                  <a:srgbClr val="008000"/>
                </a:solidFill>
                <a:cs typeface="SKR HEAD1" pitchFamily="2" charset="-78"/>
              </a:rPr>
              <a:t>المد الجائز</a:t>
            </a:r>
            <a:r>
              <a:rPr lang="ar-SA" sz="5400" dirty="0" smtClean="0">
                <a:solidFill>
                  <a:srgbClr val="990000"/>
                </a:solidFill>
                <a:cs typeface="SKR HEAD1" pitchFamily="2" charset="-78"/>
              </a:rPr>
              <a:t>)</a:t>
            </a:r>
            <a:endParaRPr lang="ar-SA" sz="5400" dirty="0">
              <a:solidFill>
                <a:srgbClr val="990000"/>
              </a:solidFill>
              <a:cs typeface="SKR HEAD1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ar-SA" sz="8800" dirty="0" smtClean="0">
                <a:solidFill>
                  <a:srgbClr val="990000"/>
                </a:solidFill>
              </a:rPr>
              <a:t>نشاط 1</a:t>
            </a:r>
          </a:p>
        </p:txBody>
      </p:sp>
      <p:sp>
        <p:nvSpPr>
          <p:cNvPr id="1536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defRPr/>
            </a:pPr>
            <a:r>
              <a:rPr lang="ar-SA" sz="5400" dirty="0" smtClean="0">
                <a:solidFill>
                  <a:srgbClr val="003399"/>
                </a:solidFill>
              </a:rPr>
              <a:t>في ضوء ما سبق ما رأيك في العبارة الآتية :</a:t>
            </a:r>
          </a:p>
          <a:p>
            <a:pPr algn="just" eaLnBrk="1" hangingPunct="1">
              <a:defRPr/>
            </a:pPr>
            <a:r>
              <a:rPr lang="ar-SA" sz="5400" dirty="0" smtClean="0">
                <a:solidFill>
                  <a:srgbClr val="003399"/>
                </a:solidFill>
              </a:rPr>
              <a:t>المد المنفصل واجب المد عند حفص ؟</a:t>
            </a:r>
          </a:p>
          <a:p>
            <a:pPr algn="ctr" eaLnBrk="1" hangingPunct="1">
              <a:defRPr/>
            </a:pPr>
            <a:r>
              <a:rPr lang="ar-SA" sz="5400" dirty="0" smtClean="0">
                <a:solidFill>
                  <a:srgbClr val="C00000"/>
                </a:solidFill>
              </a:rPr>
              <a:t>عبارة غير صحيحة</a:t>
            </a: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46000" b="-4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714348" y="2671770"/>
            <a:ext cx="6715172" cy="2185990"/>
          </a:xfrm>
        </p:spPr>
        <p:txBody>
          <a:bodyPr/>
          <a:lstStyle/>
          <a:p>
            <a:pPr>
              <a:buNone/>
            </a:pPr>
            <a:r>
              <a:rPr lang="ar-SA" sz="9600" dirty="0" smtClean="0">
                <a:ln w="17780" cmpd="sng">
                  <a:solidFill>
                    <a:srgbClr val="FFFF0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glow rad="101600">
                    <a:srgbClr val="002060">
                      <a:alpha val="60000"/>
                    </a:srgbClr>
                  </a:glow>
                  <a:reflection blurRad="6350" stA="60000" endA="900" endPos="60000" dist="29997" dir="5400000" sy="-100000" algn="bl" rotWithShape="0"/>
                </a:effectLst>
                <a:cs typeface="SKR HEAD1 Outlined" pitchFamily="2" charset="-78"/>
              </a:rPr>
              <a:t>مقدار المد المنفصل</a:t>
            </a:r>
            <a:endParaRPr lang="ar-SA" sz="9600" dirty="0">
              <a:ln w="17780" cmpd="sng">
                <a:solidFill>
                  <a:srgbClr val="FFFF00"/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glow rad="101600">
                  <a:srgbClr val="002060">
                    <a:alpha val="60000"/>
                  </a:srgbClr>
                </a:glow>
                <a:reflection blurRad="6350" stA="60000" endA="900" endPos="60000" dist="29997" dir="5400000" sy="-100000" algn="bl" rotWithShape="0"/>
              </a:effectLst>
              <a:cs typeface="SKR HEAD1 Outlined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تصميم افتراضي">
  <a:themeElements>
    <a:clrScheme name="تصميم افتراضي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تصميم افتراضي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تصميم افتراضي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تصميم افتراضي">
  <a:themeElements>
    <a:clrScheme name="تصميم افتراضي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تصميم افتراضي">
      <a:majorFont>
        <a:latin typeface="Times New Roman"/>
        <a:ea typeface=""/>
        <a:cs typeface="Arial"/>
      </a:majorFont>
      <a:minorFont>
        <a:latin typeface="Times New Roman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تصميم افتراضي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تصميم افتراضي">
  <a:themeElements>
    <a:clrScheme name="3_تصميم افتراضي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تصميم افتراضي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تصميم افتراضي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تصميم افتراضي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تصميم افتراضي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تصميم افتراضي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تصميم افتراضي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تصميم افتراضي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تصميم افتراضي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تصميم افتراضي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تصميم افتراضي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تصميم افتراضي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تصميم افتراضي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تصميم افتراضي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712</TotalTime>
  <Words>540</Words>
  <PresentationFormat>عرض على الشاشة (3:4)‏</PresentationFormat>
  <Paragraphs>151</Paragraphs>
  <Slides>23</Slides>
  <Notes>2</Notes>
  <HiddenSlides>0</HiddenSlides>
  <MMClips>0</MMClips>
  <ScaleCrop>false</ScaleCrop>
  <HeadingPairs>
    <vt:vector size="4" baseType="variant">
      <vt:variant>
        <vt:lpstr>سمة</vt:lpstr>
      </vt:variant>
      <vt:variant>
        <vt:i4>5</vt:i4>
      </vt:variant>
      <vt:variant>
        <vt:lpstr>عناوين الشرائح</vt:lpstr>
      </vt:variant>
      <vt:variant>
        <vt:i4>23</vt:i4>
      </vt:variant>
    </vt:vector>
  </HeadingPairs>
  <TitlesOfParts>
    <vt:vector size="28" baseType="lpstr">
      <vt:lpstr>تصميم افتراضي</vt:lpstr>
      <vt:lpstr>1_تصميم افتراضي</vt:lpstr>
      <vt:lpstr>1_سمة Office</vt:lpstr>
      <vt:lpstr>2_سمة Office</vt:lpstr>
      <vt:lpstr>3_تصميم افتراضي</vt:lpstr>
      <vt:lpstr>الشريحة 1</vt:lpstr>
      <vt:lpstr>الشريحة 2</vt:lpstr>
      <vt:lpstr>الشريحة 3</vt:lpstr>
      <vt:lpstr>الشريحة 4</vt:lpstr>
      <vt:lpstr>تعريف المد المنفصل</vt:lpstr>
      <vt:lpstr>الشريحة 6</vt:lpstr>
      <vt:lpstr>حكم المد المنفصل</vt:lpstr>
      <vt:lpstr>نشاط 1</vt:lpstr>
      <vt:lpstr>الشريحة 9</vt:lpstr>
      <vt:lpstr>مقدار مده</vt:lpstr>
      <vt:lpstr>الشريحة 11</vt:lpstr>
      <vt:lpstr>يقع المد المنفصل على أنواع عديدة ، وهي تنتظم في ثلاث صور:</vt:lpstr>
      <vt:lpstr>يقع المد المنفصل على أنواع عديدة ، وهي تنتظم في ثلاث صور:</vt:lpstr>
      <vt:lpstr>يقع المد المنفصل على أنواع عديدة ، وهي تنتظم في ثلاث صور:</vt:lpstr>
      <vt:lpstr>الشريحة 15</vt:lpstr>
      <vt:lpstr>الشريحة 16</vt:lpstr>
      <vt:lpstr>الشاهد </vt:lpstr>
      <vt:lpstr>نشاط 2</vt:lpstr>
      <vt:lpstr>الشريحة 19</vt:lpstr>
      <vt:lpstr>نشاط 3</vt:lpstr>
      <vt:lpstr>الشريحة 21</vt:lpstr>
      <vt:lpstr>نشاط 4</vt:lpstr>
      <vt:lpstr>الشريحة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Lenovo</dc:creator>
  <cp:lastModifiedBy>سعيد</cp:lastModifiedBy>
  <cp:revision>18</cp:revision>
  <dcterms:created xsi:type="dcterms:W3CDTF">2012-03-12T13:55:07Z</dcterms:created>
  <dcterms:modified xsi:type="dcterms:W3CDTF">2012-04-05T05:37:58Z</dcterms:modified>
</cp:coreProperties>
</file>