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7"/>
  </p:notes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6" r:id="rId9"/>
    <p:sldId id="265" r:id="rId10"/>
    <p:sldId id="269" r:id="rId11"/>
    <p:sldId id="270" r:id="rId12"/>
    <p:sldId id="271" r:id="rId13"/>
    <p:sldId id="272" r:id="rId14"/>
    <p:sldId id="257" r:id="rId15"/>
    <p:sldId id="258" r:id="rId16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CC"/>
    <a:srgbClr val="FF33CC"/>
    <a:srgbClr val="CC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70" d="100"/>
          <a:sy n="70" d="100"/>
        </p:scale>
        <p:origin x="-11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BB57FF77-D521-494C-90E2-71D49626F9C3}" type="datetimeFigureOut">
              <a:rPr lang="ar-SA" smtClean="0"/>
              <a:pPr/>
              <a:t>04/11/35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7B61756A-6FCA-4856-8C92-42EE414498E8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FA0F5-5C3C-40C8-AFA0-3D61854C9155}" type="datetime1">
              <a:rPr lang="ar-SA" smtClean="0"/>
              <a:t>04/11/35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plit dir="in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6096E-B074-42C8-B43F-F0AFA32398D5}" type="datetime1">
              <a:rPr lang="ar-SA" smtClean="0"/>
              <a:t>04/11/35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plit dir="in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EDDEB-A868-4DE7-898E-48300C1A9F6B}" type="datetime1">
              <a:rPr lang="ar-SA" smtClean="0"/>
              <a:t>04/11/35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plit dir="in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89CFE-7EEA-4CAF-8E70-DE7565BF0976}" type="datetime1">
              <a:rPr lang="ar-SA" smtClean="0"/>
              <a:t>04/11/35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plit dir="in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6F04B-CB3E-4973-9C86-75A52065F230}" type="datetime1">
              <a:rPr lang="ar-SA" smtClean="0"/>
              <a:t>04/11/35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plit dir="in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9E764-A30C-45D7-853B-13B6B5B45A10}" type="datetime1">
              <a:rPr lang="ar-SA" smtClean="0"/>
              <a:t>04/11/35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plit dir="in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EBF82-2814-4CB7-8277-B206FAC56B51}" type="datetime1">
              <a:rPr lang="ar-SA" smtClean="0"/>
              <a:t>04/11/35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plit dir="in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D11F6-2450-4839-BE14-C2F452AEC00B}" type="datetime1">
              <a:rPr lang="ar-SA" smtClean="0"/>
              <a:t>04/11/35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plit dir="in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E8720-CA41-463E-BB78-AD8416E9782F}" type="datetime1">
              <a:rPr lang="ar-SA" smtClean="0"/>
              <a:t>04/11/35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plit dir="in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0A7A8-222A-45B3-852E-3F03E9E0349C}" type="datetime1">
              <a:rPr lang="ar-SA" smtClean="0"/>
              <a:t>04/11/35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plit dir="in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321D4-01E5-4E80-97CC-6F25A6AE4DB3}" type="datetime1">
              <a:rPr lang="ar-SA" smtClean="0"/>
              <a:t>04/11/35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plit dir="in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52A74A-7248-47FF-B0E5-0F72FB444CB1}" type="datetime1">
              <a:rPr lang="ar-SA" smtClean="0"/>
              <a:t>04/11/35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plit dir="in"/>
  </p:transition>
  <p:hf hdr="0" ft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PIC-754-1313224578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715148"/>
          </a:xfrm>
          <a:prstGeom prst="rect">
            <a:avLst/>
          </a:prstGeom>
        </p:spPr>
      </p:pic>
      <p:sp>
        <p:nvSpPr>
          <p:cNvPr id="6" name="مربع نص 5"/>
          <p:cNvSpPr txBox="1"/>
          <p:nvPr/>
        </p:nvSpPr>
        <p:spPr>
          <a:xfrm>
            <a:off x="4714876" y="2143116"/>
            <a:ext cx="314327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/>
              <a:t>الدرس الرابع :</a:t>
            </a:r>
            <a:endParaRPr lang="ar-SA" sz="2400" b="1" dirty="0"/>
          </a:p>
        </p:txBody>
      </p:sp>
      <p:sp>
        <p:nvSpPr>
          <p:cNvPr id="7" name="مربع نص 6"/>
          <p:cNvSpPr txBox="1"/>
          <p:nvPr/>
        </p:nvSpPr>
        <p:spPr>
          <a:xfrm>
            <a:off x="1142976" y="3000372"/>
            <a:ext cx="6572296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800" b="1" dirty="0" smtClean="0">
                <a:solidFill>
                  <a:srgbClr val="CC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موقف الكفار من توحيد </a:t>
            </a:r>
            <a:r>
              <a:rPr lang="ar-SA" sz="4800" b="1" dirty="0" err="1" smtClean="0">
                <a:solidFill>
                  <a:srgbClr val="CC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الألوهية</a:t>
            </a:r>
            <a:endParaRPr lang="ar-SA" sz="4800" b="1" dirty="0">
              <a:solidFill>
                <a:srgbClr val="CC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عنصر نائب لرقم الشريحة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</a:t>
            </a:fld>
            <a:endParaRPr lang="ar-SA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PIC-754-1313224578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715148"/>
          </a:xfrm>
          <a:prstGeom prst="rect">
            <a:avLst/>
          </a:prstGeom>
        </p:spPr>
      </p:pic>
      <p:sp>
        <p:nvSpPr>
          <p:cNvPr id="6" name="مربع نص 5"/>
          <p:cNvSpPr txBox="1"/>
          <p:nvPr/>
        </p:nvSpPr>
        <p:spPr>
          <a:xfrm>
            <a:off x="6286512" y="1071546"/>
            <a:ext cx="1928826" cy="461665"/>
          </a:xfrm>
          <a:prstGeom prst="rect">
            <a:avLst/>
          </a:prstGeom>
          <a:noFill/>
        </p:spPr>
        <p:txBody>
          <a:bodyPr wrap="square" rtlCol="1">
            <a:prstTxWarp prst="textWave2">
              <a:avLst/>
            </a:prstTxWarp>
            <a:spAutoFit/>
          </a:bodyPr>
          <a:lstStyle/>
          <a:p>
            <a:r>
              <a:rPr lang="ar-SA" sz="2400" b="1" dirty="0" smtClean="0">
                <a:solidFill>
                  <a:srgbClr val="FF33CC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نشاط</a:t>
            </a:r>
            <a:endParaRPr lang="ar-SA" sz="2400" b="1" dirty="0">
              <a:solidFill>
                <a:srgbClr val="FF33CC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928662" y="1071546"/>
            <a:ext cx="257176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b="1" dirty="0" smtClean="0"/>
              <a:t>كتاب الطالبة صفحة 17</a:t>
            </a:r>
            <a:endParaRPr lang="ar-SA" b="1" dirty="0"/>
          </a:p>
        </p:txBody>
      </p:sp>
      <p:sp>
        <p:nvSpPr>
          <p:cNvPr id="9" name="Flowchart: Alternate Process 5"/>
          <p:cNvSpPr/>
          <p:nvPr/>
        </p:nvSpPr>
        <p:spPr>
          <a:xfrm>
            <a:off x="5000628" y="2786058"/>
            <a:ext cx="3214688" cy="928688"/>
          </a:xfrm>
          <a:prstGeom prst="flowChartAlternateProcess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000" b="1" dirty="0">
                <a:solidFill>
                  <a:srgbClr val="7030A0"/>
                </a:solidFill>
              </a:rPr>
              <a:t>الدعاء عبادة</a:t>
            </a:r>
          </a:p>
        </p:txBody>
      </p:sp>
      <p:sp>
        <p:nvSpPr>
          <p:cNvPr id="10" name="Flowchart: Process 4"/>
          <p:cNvSpPr/>
          <p:nvPr/>
        </p:nvSpPr>
        <p:spPr>
          <a:xfrm>
            <a:off x="1214438" y="4429125"/>
            <a:ext cx="4629150" cy="121443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600" b="1" dirty="0"/>
              <a:t>..............................</a:t>
            </a:r>
          </a:p>
        </p:txBody>
      </p:sp>
      <p:sp>
        <p:nvSpPr>
          <p:cNvPr id="11" name="Flowchart: Process 10"/>
          <p:cNvSpPr/>
          <p:nvPr/>
        </p:nvSpPr>
        <p:spPr>
          <a:xfrm>
            <a:off x="-214346" y="2500306"/>
            <a:ext cx="4629150" cy="121443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200" b="1" dirty="0">
                <a:solidFill>
                  <a:schemeClr val="tx1"/>
                </a:solidFill>
              </a:rPr>
              <a:t>صرفه لغير الله شرك</a:t>
            </a:r>
          </a:p>
        </p:txBody>
      </p:sp>
      <p:sp>
        <p:nvSpPr>
          <p:cNvPr id="14" name="مثلث متساوي الساقين 13"/>
          <p:cNvSpPr/>
          <p:nvPr/>
        </p:nvSpPr>
        <p:spPr>
          <a:xfrm rot="8715241">
            <a:off x="4520579" y="2921059"/>
            <a:ext cx="714380" cy="785818"/>
          </a:xfrm>
          <a:prstGeom prst="triangle">
            <a:avLst>
              <a:gd name="adj" fmla="val 76690"/>
            </a:avLst>
          </a:prstGeom>
          <a:blipFill>
            <a:blip r:embed="rId3"/>
            <a:tile tx="0" ty="0" sx="100000" sy="100000" flip="none" algn="tl"/>
          </a:blipFill>
          <a:ln>
            <a:solidFill>
              <a:schemeClr val="bg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5" name="مربع نص 14"/>
          <p:cNvSpPr txBox="1"/>
          <p:nvPr/>
        </p:nvSpPr>
        <p:spPr>
          <a:xfrm>
            <a:off x="928662" y="3000372"/>
            <a:ext cx="335758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.........................................</a:t>
            </a:r>
            <a:endParaRPr lang="ar-SA" dirty="0"/>
          </a:p>
        </p:txBody>
      </p:sp>
      <p:sp>
        <p:nvSpPr>
          <p:cNvPr id="12" name="عنصر نائب لرقم الشريحة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10</a:t>
            </a:fld>
            <a:endParaRPr lang="ar-SA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PIC-754-1313224578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715148"/>
          </a:xfrm>
          <a:prstGeom prst="rect">
            <a:avLst/>
          </a:prstGeom>
        </p:spPr>
      </p:pic>
      <p:sp>
        <p:nvSpPr>
          <p:cNvPr id="6" name="مربع نص 5"/>
          <p:cNvSpPr txBox="1"/>
          <p:nvPr/>
        </p:nvSpPr>
        <p:spPr>
          <a:xfrm>
            <a:off x="6286512" y="1071546"/>
            <a:ext cx="1928826" cy="461665"/>
          </a:xfrm>
          <a:prstGeom prst="rect">
            <a:avLst/>
          </a:prstGeom>
          <a:noFill/>
        </p:spPr>
        <p:txBody>
          <a:bodyPr wrap="square" rtlCol="1">
            <a:prstTxWarp prst="textWave2">
              <a:avLst/>
            </a:prstTxWarp>
            <a:spAutoFit/>
          </a:bodyPr>
          <a:lstStyle/>
          <a:p>
            <a:r>
              <a:rPr lang="ar-SA" sz="2400" b="1" dirty="0" smtClean="0">
                <a:solidFill>
                  <a:srgbClr val="FF33CC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نشاط</a:t>
            </a:r>
            <a:endParaRPr lang="ar-SA" sz="2400" b="1" dirty="0">
              <a:solidFill>
                <a:srgbClr val="FF33CC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928662" y="1071546"/>
            <a:ext cx="257176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b="1" dirty="0" smtClean="0"/>
              <a:t>كتاب الطالبة صفحة 17</a:t>
            </a:r>
            <a:endParaRPr lang="ar-SA" b="1" dirty="0"/>
          </a:p>
        </p:txBody>
      </p:sp>
      <p:sp>
        <p:nvSpPr>
          <p:cNvPr id="9" name="Flowchart: Alternate Process 5"/>
          <p:cNvSpPr/>
          <p:nvPr/>
        </p:nvSpPr>
        <p:spPr>
          <a:xfrm>
            <a:off x="5000628" y="2786058"/>
            <a:ext cx="3214688" cy="928688"/>
          </a:xfrm>
          <a:prstGeom prst="flowChartAlternateProcess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000" b="1" dirty="0" err="1" smtClean="0">
                <a:solidFill>
                  <a:srgbClr val="7030A0"/>
                </a:solidFill>
              </a:rPr>
              <a:t>ال</a:t>
            </a:r>
            <a:r>
              <a:rPr lang="ar-SA" sz="4000" b="1" dirty="0" smtClean="0">
                <a:solidFill>
                  <a:srgbClr val="7030A0"/>
                </a:solidFill>
              </a:rPr>
              <a:t>ذبح</a:t>
            </a:r>
            <a:r>
              <a:rPr lang="ar-EG" sz="4000" b="1" dirty="0" smtClean="0">
                <a:solidFill>
                  <a:srgbClr val="7030A0"/>
                </a:solidFill>
              </a:rPr>
              <a:t> </a:t>
            </a:r>
            <a:r>
              <a:rPr lang="ar-EG" sz="4000" b="1" dirty="0">
                <a:solidFill>
                  <a:srgbClr val="7030A0"/>
                </a:solidFill>
              </a:rPr>
              <a:t>عبادة</a:t>
            </a:r>
          </a:p>
        </p:txBody>
      </p:sp>
      <p:sp>
        <p:nvSpPr>
          <p:cNvPr id="10" name="Flowchart: Process 4"/>
          <p:cNvSpPr/>
          <p:nvPr/>
        </p:nvSpPr>
        <p:spPr>
          <a:xfrm>
            <a:off x="1214438" y="4429125"/>
            <a:ext cx="4629150" cy="121443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600" b="1" dirty="0"/>
              <a:t>..............................</a:t>
            </a:r>
          </a:p>
        </p:txBody>
      </p:sp>
      <p:sp>
        <p:nvSpPr>
          <p:cNvPr id="11" name="Flowchart: Process 10"/>
          <p:cNvSpPr/>
          <p:nvPr/>
        </p:nvSpPr>
        <p:spPr>
          <a:xfrm>
            <a:off x="-214346" y="2500306"/>
            <a:ext cx="4629150" cy="121443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200" b="1" dirty="0">
                <a:solidFill>
                  <a:schemeClr val="tx1"/>
                </a:solidFill>
              </a:rPr>
              <a:t>صرفه لغير الله شرك</a:t>
            </a:r>
          </a:p>
        </p:txBody>
      </p:sp>
      <p:sp>
        <p:nvSpPr>
          <p:cNvPr id="14" name="مثلث متساوي الساقين 13"/>
          <p:cNvSpPr/>
          <p:nvPr/>
        </p:nvSpPr>
        <p:spPr>
          <a:xfrm rot="8715241">
            <a:off x="4520579" y="2921059"/>
            <a:ext cx="714380" cy="785818"/>
          </a:xfrm>
          <a:prstGeom prst="triangle">
            <a:avLst>
              <a:gd name="adj" fmla="val 76690"/>
            </a:avLst>
          </a:prstGeom>
          <a:blipFill>
            <a:blip r:embed="rId3"/>
            <a:tile tx="0" ty="0" sx="100000" sy="100000" flip="none" algn="tl"/>
          </a:blipFill>
          <a:ln>
            <a:solidFill>
              <a:schemeClr val="bg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5" name="مربع نص 14"/>
          <p:cNvSpPr txBox="1"/>
          <p:nvPr/>
        </p:nvSpPr>
        <p:spPr>
          <a:xfrm>
            <a:off x="928662" y="3000372"/>
            <a:ext cx="335758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.........................................</a:t>
            </a:r>
            <a:endParaRPr lang="ar-SA" dirty="0"/>
          </a:p>
        </p:txBody>
      </p:sp>
      <p:sp>
        <p:nvSpPr>
          <p:cNvPr id="12" name="عنصر نائب لرقم الشريحة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11</a:t>
            </a:fld>
            <a:endParaRPr lang="ar-SA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PIC-754-1313224578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715148"/>
          </a:xfrm>
          <a:prstGeom prst="rect">
            <a:avLst/>
          </a:prstGeom>
        </p:spPr>
      </p:pic>
      <p:sp>
        <p:nvSpPr>
          <p:cNvPr id="6" name="مربع نص 5"/>
          <p:cNvSpPr txBox="1"/>
          <p:nvPr/>
        </p:nvSpPr>
        <p:spPr>
          <a:xfrm>
            <a:off x="6286512" y="1071546"/>
            <a:ext cx="1928826" cy="461665"/>
          </a:xfrm>
          <a:prstGeom prst="rect">
            <a:avLst/>
          </a:prstGeom>
          <a:noFill/>
        </p:spPr>
        <p:txBody>
          <a:bodyPr wrap="square" rtlCol="1">
            <a:prstTxWarp prst="textWave2">
              <a:avLst/>
            </a:prstTxWarp>
            <a:spAutoFit/>
          </a:bodyPr>
          <a:lstStyle/>
          <a:p>
            <a:r>
              <a:rPr lang="ar-SA" sz="2400" b="1" dirty="0" smtClean="0">
                <a:solidFill>
                  <a:srgbClr val="FF33CC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نشاط</a:t>
            </a:r>
            <a:endParaRPr lang="ar-SA" sz="2400" b="1" dirty="0">
              <a:solidFill>
                <a:srgbClr val="FF33CC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928662" y="1071546"/>
            <a:ext cx="257176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b="1" dirty="0" smtClean="0"/>
              <a:t>كتاب الطالبة صفحة 17</a:t>
            </a:r>
            <a:endParaRPr lang="ar-SA" b="1" dirty="0"/>
          </a:p>
        </p:txBody>
      </p:sp>
      <p:sp>
        <p:nvSpPr>
          <p:cNvPr id="9" name="Flowchart: Alternate Process 5"/>
          <p:cNvSpPr/>
          <p:nvPr/>
        </p:nvSpPr>
        <p:spPr>
          <a:xfrm>
            <a:off x="5000628" y="2786058"/>
            <a:ext cx="3214688" cy="928688"/>
          </a:xfrm>
          <a:prstGeom prst="flowChartAlternateProcess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000" b="1" dirty="0" err="1" smtClean="0">
                <a:solidFill>
                  <a:srgbClr val="7030A0"/>
                </a:solidFill>
              </a:rPr>
              <a:t>ال</a:t>
            </a:r>
            <a:r>
              <a:rPr lang="ar-SA" sz="4000" b="1" dirty="0" smtClean="0">
                <a:solidFill>
                  <a:srgbClr val="7030A0"/>
                </a:solidFill>
              </a:rPr>
              <a:t>استعاذة</a:t>
            </a:r>
            <a:r>
              <a:rPr lang="ar-EG" sz="4000" b="1" dirty="0" smtClean="0">
                <a:solidFill>
                  <a:srgbClr val="7030A0"/>
                </a:solidFill>
              </a:rPr>
              <a:t> </a:t>
            </a:r>
            <a:r>
              <a:rPr lang="ar-EG" sz="4000" b="1" dirty="0">
                <a:solidFill>
                  <a:srgbClr val="7030A0"/>
                </a:solidFill>
              </a:rPr>
              <a:t>عبادة</a:t>
            </a:r>
          </a:p>
        </p:txBody>
      </p:sp>
      <p:sp>
        <p:nvSpPr>
          <p:cNvPr id="10" name="Flowchart: Process 4"/>
          <p:cNvSpPr/>
          <p:nvPr/>
        </p:nvSpPr>
        <p:spPr>
          <a:xfrm>
            <a:off x="1214438" y="4429125"/>
            <a:ext cx="4629150" cy="121443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600" b="1" dirty="0"/>
              <a:t>..............................</a:t>
            </a:r>
          </a:p>
        </p:txBody>
      </p:sp>
      <p:sp>
        <p:nvSpPr>
          <p:cNvPr id="11" name="Flowchart: Process 10"/>
          <p:cNvSpPr/>
          <p:nvPr/>
        </p:nvSpPr>
        <p:spPr>
          <a:xfrm>
            <a:off x="-214346" y="2500306"/>
            <a:ext cx="4629150" cy="121443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200" b="1" dirty="0">
                <a:solidFill>
                  <a:schemeClr val="tx1"/>
                </a:solidFill>
              </a:rPr>
              <a:t>صرفه لغير الله شرك</a:t>
            </a:r>
          </a:p>
        </p:txBody>
      </p:sp>
      <p:sp>
        <p:nvSpPr>
          <p:cNvPr id="14" name="مثلث متساوي الساقين 13"/>
          <p:cNvSpPr/>
          <p:nvPr/>
        </p:nvSpPr>
        <p:spPr>
          <a:xfrm rot="8715241">
            <a:off x="4520579" y="2921059"/>
            <a:ext cx="714380" cy="785818"/>
          </a:xfrm>
          <a:prstGeom prst="triangle">
            <a:avLst>
              <a:gd name="adj" fmla="val 76690"/>
            </a:avLst>
          </a:prstGeom>
          <a:blipFill>
            <a:blip r:embed="rId3"/>
            <a:tile tx="0" ty="0" sx="100000" sy="100000" flip="none" algn="tl"/>
          </a:blipFill>
          <a:ln>
            <a:solidFill>
              <a:schemeClr val="bg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5" name="مربع نص 14"/>
          <p:cNvSpPr txBox="1"/>
          <p:nvPr/>
        </p:nvSpPr>
        <p:spPr>
          <a:xfrm>
            <a:off x="928662" y="3000372"/>
            <a:ext cx="335758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.........................................</a:t>
            </a:r>
            <a:endParaRPr lang="ar-SA" dirty="0"/>
          </a:p>
        </p:txBody>
      </p:sp>
      <p:sp>
        <p:nvSpPr>
          <p:cNvPr id="12" name="عنصر نائب لرقم الشريحة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12</a:t>
            </a:fld>
            <a:endParaRPr lang="ar-SA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PIC-754-1313224578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715148"/>
          </a:xfrm>
          <a:prstGeom prst="rect">
            <a:avLst/>
          </a:prstGeom>
        </p:spPr>
      </p:pic>
      <p:sp>
        <p:nvSpPr>
          <p:cNvPr id="6" name="مربع نص 5"/>
          <p:cNvSpPr txBox="1"/>
          <p:nvPr/>
        </p:nvSpPr>
        <p:spPr>
          <a:xfrm>
            <a:off x="6286512" y="1071546"/>
            <a:ext cx="1928826" cy="461665"/>
          </a:xfrm>
          <a:prstGeom prst="rect">
            <a:avLst/>
          </a:prstGeom>
          <a:noFill/>
        </p:spPr>
        <p:txBody>
          <a:bodyPr wrap="square" rtlCol="1">
            <a:prstTxWarp prst="textWave2">
              <a:avLst/>
            </a:prstTxWarp>
            <a:spAutoFit/>
          </a:bodyPr>
          <a:lstStyle/>
          <a:p>
            <a:r>
              <a:rPr lang="ar-SA" sz="2400" b="1" dirty="0" smtClean="0">
                <a:solidFill>
                  <a:srgbClr val="FF33CC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الأسئلة</a:t>
            </a:r>
            <a:endParaRPr lang="ar-SA" sz="2400" b="1" dirty="0">
              <a:solidFill>
                <a:srgbClr val="FF33CC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928662" y="1071546"/>
            <a:ext cx="257176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b="1" dirty="0" smtClean="0"/>
              <a:t>كتاب الطالبة صفحة 18</a:t>
            </a:r>
            <a:endParaRPr lang="ar-SA" b="1" dirty="0"/>
          </a:p>
        </p:txBody>
      </p:sp>
      <p:sp>
        <p:nvSpPr>
          <p:cNvPr id="12" name="مربع نص 11"/>
          <p:cNvSpPr txBox="1"/>
          <p:nvPr/>
        </p:nvSpPr>
        <p:spPr>
          <a:xfrm>
            <a:off x="642910" y="2000240"/>
            <a:ext cx="7858180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C00000"/>
                </a:solidFill>
              </a:rPr>
              <a:t>اختاري من الكلمات التالية وضعيها في الفراغ المناسب ( </a:t>
            </a:r>
            <a:r>
              <a:rPr lang="ar-SA" sz="2800" b="1" dirty="0" smtClean="0">
                <a:solidFill>
                  <a:srgbClr val="6600CC"/>
                </a:solidFill>
              </a:rPr>
              <a:t>الربوبية </a:t>
            </a:r>
            <a:r>
              <a:rPr lang="ar-SA" sz="2800" b="1" dirty="0" smtClean="0">
                <a:solidFill>
                  <a:srgbClr val="C00000"/>
                </a:solidFill>
              </a:rPr>
              <a:t>– </a:t>
            </a:r>
            <a:r>
              <a:rPr lang="ar-SA" sz="2800" b="1" dirty="0" err="1" smtClean="0">
                <a:solidFill>
                  <a:srgbClr val="6600CC"/>
                </a:solidFill>
              </a:rPr>
              <a:t>الألوهية</a:t>
            </a:r>
            <a:r>
              <a:rPr lang="ar-SA" sz="2800" b="1" dirty="0" smtClean="0">
                <a:solidFill>
                  <a:srgbClr val="C00000"/>
                </a:solidFill>
              </a:rPr>
              <a:t>):</a:t>
            </a:r>
          </a:p>
          <a:p>
            <a:r>
              <a:rPr lang="ar-SA" sz="2800" dirty="0" smtClean="0"/>
              <a:t>الكفار ينكرون توحيد ................... , ويقرون بتوحيد.....................</a:t>
            </a:r>
            <a:endParaRPr lang="ar-SA" sz="2800" dirty="0"/>
          </a:p>
        </p:txBody>
      </p:sp>
      <p:sp>
        <p:nvSpPr>
          <p:cNvPr id="13" name="مستطيل 12"/>
          <p:cNvSpPr/>
          <p:nvPr/>
        </p:nvSpPr>
        <p:spPr>
          <a:xfrm>
            <a:off x="6215074" y="3286124"/>
            <a:ext cx="12314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err="1" smtClean="0">
                <a:solidFill>
                  <a:srgbClr val="6600CC"/>
                </a:solidFill>
              </a:rPr>
              <a:t>الألوهية</a:t>
            </a:r>
            <a:endParaRPr lang="ar-SA" sz="3200" dirty="0"/>
          </a:p>
        </p:txBody>
      </p:sp>
      <p:sp>
        <p:nvSpPr>
          <p:cNvPr id="16" name="مستطيل 15"/>
          <p:cNvSpPr/>
          <p:nvPr/>
        </p:nvSpPr>
        <p:spPr>
          <a:xfrm>
            <a:off x="4572000" y="2786058"/>
            <a:ext cx="12410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6600CC"/>
                </a:solidFill>
              </a:rPr>
              <a:t>الربوبية</a:t>
            </a:r>
            <a:endParaRPr lang="ar-SA" sz="3200" dirty="0"/>
          </a:p>
        </p:txBody>
      </p:sp>
      <p:sp>
        <p:nvSpPr>
          <p:cNvPr id="17" name="عنصر نائب لرقم الشريحة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13</a:t>
            </a:fld>
            <a:endParaRPr lang="ar-SA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3769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7715240" y="0"/>
            <a:ext cx="1428760" cy="5714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1">
            <a:prstTxWarp prst="textCurveDown">
              <a:avLst/>
            </a:prstTxWarp>
            <a:spAutoFit/>
          </a:bodyPr>
          <a:lstStyle/>
          <a:p>
            <a:r>
              <a:rPr lang="ar-SA" sz="3600" b="1" dirty="0" smtClean="0">
                <a:solidFill>
                  <a:srgbClr val="C0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نشاط1</a:t>
            </a:r>
            <a:endParaRPr lang="ar-SA" sz="3600" b="1" dirty="0">
              <a:solidFill>
                <a:srgbClr val="C00000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0" y="0"/>
            <a:ext cx="2000264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l"/>
            <a:r>
              <a:rPr lang="ar-SA" dirty="0" smtClean="0"/>
              <a:t>كتاب النشاط صفحة 12</a:t>
            </a:r>
            <a:endParaRPr lang="ar-SA" dirty="0"/>
          </a:p>
        </p:txBody>
      </p:sp>
      <p:sp>
        <p:nvSpPr>
          <p:cNvPr id="12" name="Flowchart: Process 6"/>
          <p:cNvSpPr/>
          <p:nvPr/>
        </p:nvSpPr>
        <p:spPr>
          <a:xfrm>
            <a:off x="0" y="1357298"/>
            <a:ext cx="8135499" cy="121443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200" b="1" dirty="0">
                <a:solidFill>
                  <a:srgbClr val="7030A0"/>
                </a:solidFill>
              </a:rPr>
              <a:t>قال الله تعالى </a:t>
            </a:r>
            <a:r>
              <a:rPr lang="ar-EG" sz="3200" b="1" dirty="0">
                <a:solidFill>
                  <a:srgbClr val="00B050"/>
                </a:solidFill>
              </a:rPr>
              <a:t>{فَصَلِّ لِرَبَّكَ وَانْحَرْ} </a:t>
            </a:r>
            <a:r>
              <a:rPr lang="ar-EG" b="1" dirty="0">
                <a:solidFill>
                  <a:srgbClr val="7030A0"/>
                </a:solidFill>
              </a:rPr>
              <a:t>(سورة الكوثر: الآية</a:t>
            </a:r>
            <a:r>
              <a:rPr lang="ar-SA" b="1" dirty="0">
                <a:solidFill>
                  <a:srgbClr val="7030A0"/>
                </a:solidFill>
              </a:rPr>
              <a:t> </a:t>
            </a:r>
            <a:r>
              <a:rPr lang="ar-EG" b="1" dirty="0">
                <a:solidFill>
                  <a:srgbClr val="7030A0"/>
                </a:solidFill>
              </a:rPr>
              <a:t>2).</a:t>
            </a:r>
          </a:p>
        </p:txBody>
      </p:sp>
      <p:sp>
        <p:nvSpPr>
          <p:cNvPr id="13" name="Flowchart: Process 12"/>
          <p:cNvSpPr/>
          <p:nvPr/>
        </p:nvSpPr>
        <p:spPr>
          <a:xfrm>
            <a:off x="-428660" y="2143116"/>
            <a:ext cx="8643967" cy="100012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200" b="1" dirty="0" smtClean="0">
                <a:solidFill>
                  <a:srgbClr val="7030A0"/>
                </a:solidFill>
              </a:rPr>
              <a:t>قال </a:t>
            </a:r>
            <a:r>
              <a:rPr lang="ar-EG" sz="3200" b="1" dirty="0">
                <a:solidFill>
                  <a:srgbClr val="7030A0"/>
                </a:solidFill>
              </a:rPr>
              <a:t>الله تعالى </a:t>
            </a:r>
            <a:r>
              <a:rPr lang="ar-EG" sz="3200" b="1" dirty="0">
                <a:solidFill>
                  <a:srgbClr val="00B050"/>
                </a:solidFill>
              </a:rPr>
              <a:t>{قُلْ أَعُوذُ </a:t>
            </a:r>
            <a:r>
              <a:rPr lang="ar-EG" sz="3200" b="1" dirty="0" smtClean="0">
                <a:solidFill>
                  <a:srgbClr val="00B050"/>
                </a:solidFill>
              </a:rPr>
              <a:t>بِربِّ </a:t>
            </a:r>
            <a:r>
              <a:rPr lang="ar-EG" sz="3200" b="1" dirty="0">
                <a:solidFill>
                  <a:srgbClr val="00B050"/>
                </a:solidFill>
              </a:rPr>
              <a:t>الْفَلَقِ} </a:t>
            </a:r>
            <a:r>
              <a:rPr lang="ar-EG" b="1" dirty="0">
                <a:solidFill>
                  <a:srgbClr val="7030A0"/>
                </a:solidFill>
              </a:rPr>
              <a:t>(سورة الفلق: الآية</a:t>
            </a:r>
            <a:r>
              <a:rPr lang="ar-SA" b="1" dirty="0">
                <a:solidFill>
                  <a:srgbClr val="7030A0"/>
                </a:solidFill>
              </a:rPr>
              <a:t> </a:t>
            </a:r>
            <a:r>
              <a:rPr lang="ar-EG" b="1" dirty="0">
                <a:solidFill>
                  <a:srgbClr val="7030A0"/>
                </a:solidFill>
              </a:rPr>
              <a:t>1).</a:t>
            </a:r>
          </a:p>
        </p:txBody>
      </p:sp>
      <p:sp>
        <p:nvSpPr>
          <p:cNvPr id="14" name="Flowchart: Process 13"/>
          <p:cNvSpPr/>
          <p:nvPr/>
        </p:nvSpPr>
        <p:spPr>
          <a:xfrm>
            <a:off x="-857288" y="2786058"/>
            <a:ext cx="9087869" cy="121443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200" b="1" dirty="0" smtClean="0">
                <a:solidFill>
                  <a:srgbClr val="7030A0"/>
                </a:solidFill>
              </a:rPr>
              <a:t>قال </a:t>
            </a:r>
            <a:r>
              <a:rPr lang="ar-EG" sz="3200" b="1" dirty="0">
                <a:solidFill>
                  <a:srgbClr val="7030A0"/>
                </a:solidFill>
              </a:rPr>
              <a:t>الله تعالى </a:t>
            </a:r>
            <a:r>
              <a:rPr lang="ar-EG" sz="3200" b="1" dirty="0">
                <a:solidFill>
                  <a:srgbClr val="00B050"/>
                </a:solidFill>
              </a:rPr>
              <a:t>{فاسجدوا</a:t>
            </a:r>
            <a:r>
              <a:rPr lang="ar-SA" sz="3200" b="1" dirty="0">
                <a:solidFill>
                  <a:srgbClr val="00B050"/>
                </a:solidFill>
              </a:rPr>
              <a:t> </a:t>
            </a:r>
            <a:r>
              <a:rPr lang="ar-EG" sz="3200" b="1" dirty="0">
                <a:solidFill>
                  <a:srgbClr val="00B050"/>
                </a:solidFill>
              </a:rPr>
              <a:t>لله واعبدوا} </a:t>
            </a:r>
            <a:r>
              <a:rPr lang="ar-EG" b="1" dirty="0">
                <a:solidFill>
                  <a:srgbClr val="7030A0"/>
                </a:solidFill>
              </a:rPr>
              <a:t>(سورة النجم: الآية</a:t>
            </a:r>
            <a:r>
              <a:rPr lang="ar-SA" b="1" dirty="0">
                <a:solidFill>
                  <a:srgbClr val="7030A0"/>
                </a:solidFill>
              </a:rPr>
              <a:t> </a:t>
            </a:r>
            <a:r>
              <a:rPr lang="ar-EG" b="1" dirty="0">
                <a:solidFill>
                  <a:srgbClr val="7030A0"/>
                </a:solidFill>
              </a:rPr>
              <a:t>62).</a:t>
            </a:r>
          </a:p>
        </p:txBody>
      </p:sp>
      <p:sp>
        <p:nvSpPr>
          <p:cNvPr id="15" name="مستطيل 14"/>
          <p:cNvSpPr/>
          <p:nvPr/>
        </p:nvSpPr>
        <p:spPr>
          <a:xfrm>
            <a:off x="2357422" y="4286256"/>
            <a:ext cx="57583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2800" b="1" dirty="0" err="1" smtClean="0">
                <a:solidFill>
                  <a:srgbClr val="990099"/>
                </a:solidFill>
              </a:rPr>
              <a:t>فى</a:t>
            </a:r>
            <a:r>
              <a:rPr lang="ar-EG" sz="2800" b="1" dirty="0" smtClean="0">
                <a:solidFill>
                  <a:srgbClr val="990099"/>
                </a:solidFill>
              </a:rPr>
              <a:t> الآيات السابقة عبادات لا تُصرف إلا لله وه</a:t>
            </a:r>
            <a:r>
              <a:rPr lang="ar-SA" sz="2800" b="1" dirty="0" smtClean="0">
                <a:solidFill>
                  <a:srgbClr val="990099"/>
                </a:solidFill>
              </a:rPr>
              <a:t>ي</a:t>
            </a:r>
            <a:r>
              <a:rPr lang="ar-EG" sz="2800" b="1" dirty="0" smtClean="0">
                <a:solidFill>
                  <a:srgbClr val="990099"/>
                </a:solidFill>
              </a:rPr>
              <a:t>:</a:t>
            </a:r>
            <a:endParaRPr lang="ar-EG" sz="2800" b="1" dirty="0">
              <a:solidFill>
                <a:srgbClr val="990099"/>
              </a:solidFill>
            </a:endParaRPr>
          </a:p>
        </p:txBody>
      </p:sp>
      <p:sp>
        <p:nvSpPr>
          <p:cNvPr id="16" name="عنصر نائب لرقم الشريحة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14</a:t>
            </a:fld>
            <a:endParaRPr lang="ar-SA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3769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7715240" y="0"/>
            <a:ext cx="1428760" cy="5714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1">
            <a:prstTxWarp prst="textCurveDown">
              <a:avLst/>
            </a:prstTxWarp>
            <a:spAutoFit/>
          </a:bodyPr>
          <a:lstStyle/>
          <a:p>
            <a:r>
              <a:rPr lang="ar-SA" sz="3600" b="1" dirty="0" smtClean="0">
                <a:solidFill>
                  <a:srgbClr val="C0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نشاط1</a:t>
            </a:r>
            <a:endParaRPr lang="ar-SA" sz="3600" b="1" dirty="0">
              <a:solidFill>
                <a:srgbClr val="C00000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0" y="0"/>
            <a:ext cx="2000264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l"/>
            <a:r>
              <a:rPr lang="ar-SA" dirty="0" smtClean="0"/>
              <a:t>كتاب النشاط صفحة 12</a:t>
            </a:r>
            <a:endParaRPr lang="ar-SA" dirty="0"/>
          </a:p>
        </p:txBody>
      </p:sp>
      <p:sp>
        <p:nvSpPr>
          <p:cNvPr id="10" name="Flowchart: Alternate Process 7"/>
          <p:cNvSpPr/>
          <p:nvPr/>
        </p:nvSpPr>
        <p:spPr>
          <a:xfrm>
            <a:off x="1357290" y="1500174"/>
            <a:ext cx="6772290" cy="642942"/>
          </a:xfrm>
          <a:prstGeom prst="flowChartAlternateProcess">
            <a:avLst/>
          </a:prstGeom>
          <a:solidFill>
            <a:srgbClr val="990099">
              <a:alpha val="18000"/>
            </a:srgb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200" b="1" dirty="0" smtClean="0"/>
              <a:t>...................................</a:t>
            </a:r>
            <a:r>
              <a:rPr lang="ar-SA" sz="3200" b="1" dirty="0" smtClean="0"/>
              <a:t>....................</a:t>
            </a:r>
            <a:endParaRPr lang="ar-EG" sz="3200" b="1" dirty="0"/>
          </a:p>
        </p:txBody>
      </p:sp>
      <p:sp>
        <p:nvSpPr>
          <p:cNvPr id="11" name="Flowchart: Decision 6"/>
          <p:cNvSpPr/>
          <p:nvPr/>
        </p:nvSpPr>
        <p:spPr>
          <a:xfrm>
            <a:off x="7358082" y="1142984"/>
            <a:ext cx="1428728" cy="1214437"/>
          </a:xfrm>
          <a:prstGeom prst="flowChartDecision">
            <a:avLst/>
          </a:prstGeom>
          <a:solidFill>
            <a:srgbClr val="EAEAEA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>
            <a:sp3d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60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6" name="Flowchart: Alternate Process 8"/>
          <p:cNvSpPr/>
          <p:nvPr/>
        </p:nvSpPr>
        <p:spPr>
          <a:xfrm>
            <a:off x="3929058" y="1214422"/>
            <a:ext cx="3914775" cy="1143000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5400" b="1" dirty="0">
                <a:solidFill>
                  <a:schemeClr val="tx1"/>
                </a:solidFill>
              </a:rPr>
              <a:t>الصلاة</a:t>
            </a:r>
          </a:p>
        </p:txBody>
      </p:sp>
      <p:sp>
        <p:nvSpPr>
          <p:cNvPr id="22" name="Flowchart: Alternate Process 18"/>
          <p:cNvSpPr/>
          <p:nvPr/>
        </p:nvSpPr>
        <p:spPr>
          <a:xfrm>
            <a:off x="2571736" y="3571876"/>
            <a:ext cx="3914775" cy="1071563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5400" b="1" dirty="0">
                <a:solidFill>
                  <a:srgbClr val="C00000"/>
                </a:solidFill>
              </a:rPr>
              <a:t>الاستعاذة</a:t>
            </a:r>
          </a:p>
        </p:txBody>
      </p:sp>
      <p:sp>
        <p:nvSpPr>
          <p:cNvPr id="23" name="Flowchart: Alternate Process 19"/>
          <p:cNvSpPr/>
          <p:nvPr/>
        </p:nvSpPr>
        <p:spPr>
          <a:xfrm>
            <a:off x="3071802" y="4714884"/>
            <a:ext cx="3914775" cy="1285875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5400" b="1" dirty="0">
                <a:solidFill>
                  <a:srgbClr val="C00000"/>
                </a:solidFill>
              </a:rPr>
              <a:t>السجود</a:t>
            </a:r>
          </a:p>
        </p:txBody>
      </p:sp>
      <p:sp>
        <p:nvSpPr>
          <p:cNvPr id="24" name="Flowchart: Alternate Process 7"/>
          <p:cNvSpPr/>
          <p:nvPr/>
        </p:nvSpPr>
        <p:spPr>
          <a:xfrm>
            <a:off x="2143108" y="2643182"/>
            <a:ext cx="6772290" cy="642942"/>
          </a:xfrm>
          <a:prstGeom prst="flowChartAlternateProcess">
            <a:avLst/>
          </a:prstGeom>
          <a:solidFill>
            <a:srgbClr val="FFFFCC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 smtClean="0"/>
              <a:t>            </a:t>
            </a:r>
            <a:r>
              <a:rPr lang="ar-SA" sz="5400" b="1" dirty="0" smtClean="0"/>
              <a:t>النحر</a:t>
            </a:r>
            <a:endParaRPr lang="ar-EG" sz="5400" b="1" dirty="0"/>
          </a:p>
        </p:txBody>
      </p:sp>
      <p:sp>
        <p:nvSpPr>
          <p:cNvPr id="25" name="Flowchart: Decision 6"/>
          <p:cNvSpPr/>
          <p:nvPr/>
        </p:nvSpPr>
        <p:spPr>
          <a:xfrm>
            <a:off x="7715272" y="2285992"/>
            <a:ext cx="1428728" cy="1214437"/>
          </a:xfrm>
          <a:prstGeom prst="flowChartDecision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>
            <a:sp3d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6000" dirty="0" smtClean="0">
                <a:solidFill>
                  <a:schemeClr val="tx1"/>
                </a:solidFill>
              </a:rPr>
              <a:t>2</a:t>
            </a:r>
            <a:endParaRPr lang="ar-EG" sz="6000" dirty="0">
              <a:solidFill>
                <a:schemeClr val="tx1"/>
              </a:solidFill>
            </a:endParaRPr>
          </a:p>
        </p:txBody>
      </p:sp>
      <p:sp>
        <p:nvSpPr>
          <p:cNvPr id="27" name="Flowchart: Alternate Process 7"/>
          <p:cNvSpPr/>
          <p:nvPr/>
        </p:nvSpPr>
        <p:spPr>
          <a:xfrm>
            <a:off x="1142976" y="3857628"/>
            <a:ext cx="6772290" cy="642942"/>
          </a:xfrm>
          <a:prstGeom prst="flowChartAlternateProcess">
            <a:avLst/>
          </a:prstGeom>
          <a:solidFill>
            <a:srgbClr val="00B0F0">
              <a:alpha val="15000"/>
            </a:srgb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 smtClean="0"/>
              <a:t>        .................................................</a:t>
            </a:r>
            <a:endParaRPr lang="ar-EG" sz="5400" b="1" dirty="0"/>
          </a:p>
        </p:txBody>
      </p:sp>
      <p:sp>
        <p:nvSpPr>
          <p:cNvPr id="28" name="Flowchart: Decision 6"/>
          <p:cNvSpPr/>
          <p:nvPr/>
        </p:nvSpPr>
        <p:spPr>
          <a:xfrm>
            <a:off x="6858016" y="3643314"/>
            <a:ext cx="1428728" cy="1214437"/>
          </a:xfrm>
          <a:prstGeom prst="flowChartDecision">
            <a:avLst/>
          </a:prstGeom>
          <a:solidFill>
            <a:srgbClr val="3333CC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>
            <a:sp3d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6000" dirty="0" smtClean="0">
                <a:solidFill>
                  <a:schemeClr val="tx1"/>
                </a:solidFill>
              </a:rPr>
              <a:t>3</a:t>
            </a:r>
            <a:endParaRPr lang="ar-EG" sz="6000" dirty="0">
              <a:solidFill>
                <a:schemeClr val="tx1"/>
              </a:solidFill>
            </a:endParaRPr>
          </a:p>
        </p:txBody>
      </p:sp>
      <p:sp>
        <p:nvSpPr>
          <p:cNvPr id="29" name="Flowchart: Alternate Process 7"/>
          <p:cNvSpPr/>
          <p:nvPr/>
        </p:nvSpPr>
        <p:spPr>
          <a:xfrm>
            <a:off x="2000232" y="5143512"/>
            <a:ext cx="6772290" cy="642942"/>
          </a:xfrm>
          <a:prstGeom prst="flowChartAlternateProcess">
            <a:avLst/>
          </a:prstGeom>
          <a:solidFill>
            <a:srgbClr val="FFCCCC">
              <a:alpha val="14902"/>
            </a:srgb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 smtClean="0"/>
              <a:t>        .................................................</a:t>
            </a:r>
            <a:endParaRPr lang="ar-EG" sz="5400" b="1" dirty="0"/>
          </a:p>
        </p:txBody>
      </p:sp>
      <p:sp>
        <p:nvSpPr>
          <p:cNvPr id="30" name="Flowchart: Decision 6"/>
          <p:cNvSpPr/>
          <p:nvPr/>
        </p:nvSpPr>
        <p:spPr>
          <a:xfrm>
            <a:off x="7715272" y="5000636"/>
            <a:ext cx="1428728" cy="1214437"/>
          </a:xfrm>
          <a:prstGeom prst="flowChartDecision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>
            <a:sp3d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6000" dirty="0" smtClean="0">
                <a:solidFill>
                  <a:schemeClr val="tx1"/>
                </a:solidFill>
              </a:rPr>
              <a:t>4</a:t>
            </a:r>
            <a:endParaRPr lang="ar-EG" sz="6000" dirty="0">
              <a:solidFill>
                <a:schemeClr val="tx1"/>
              </a:solidFill>
            </a:endParaRPr>
          </a:p>
        </p:txBody>
      </p:sp>
      <p:sp>
        <p:nvSpPr>
          <p:cNvPr id="31" name="عنصر نائب لرقم الشريحة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15</a:t>
            </a:fld>
            <a:endParaRPr lang="ar-SA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PIC-754-1313224578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715148"/>
          </a:xfrm>
          <a:prstGeom prst="rect">
            <a:avLst/>
          </a:prstGeom>
        </p:spPr>
      </p:pic>
      <p:sp>
        <p:nvSpPr>
          <p:cNvPr id="6" name="مربع نص 5"/>
          <p:cNvSpPr txBox="1"/>
          <p:nvPr/>
        </p:nvSpPr>
        <p:spPr>
          <a:xfrm>
            <a:off x="5072066" y="1071546"/>
            <a:ext cx="3143272" cy="461665"/>
          </a:xfrm>
          <a:prstGeom prst="rect">
            <a:avLst/>
          </a:prstGeom>
          <a:noFill/>
        </p:spPr>
        <p:txBody>
          <a:bodyPr wrap="square" rtlCol="1">
            <a:prstTxWarp prst="textWave2">
              <a:avLst/>
            </a:prstTxWarp>
            <a:spAutoFit/>
          </a:bodyPr>
          <a:lstStyle/>
          <a:p>
            <a:r>
              <a:rPr lang="ar-SA" sz="2400" b="1" dirty="0" smtClean="0">
                <a:solidFill>
                  <a:srgbClr val="FF33CC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تمهيد</a:t>
            </a:r>
            <a:endParaRPr lang="ar-SA" sz="2400" b="1" dirty="0">
              <a:solidFill>
                <a:srgbClr val="FF33CC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1285852" y="2643182"/>
            <a:ext cx="6572296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2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أقر المشركون بأن الله ربهم ,و مع ذلك كفروا , فما سبب كفرهم؟</a:t>
            </a:r>
            <a:endParaRPr lang="ar-SA" sz="3200" b="1" dirty="0">
              <a:solidFill>
                <a:srgbClr val="66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2</a:t>
            </a:fld>
            <a:endParaRPr lang="ar-SA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PIC-754-1313224578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715148"/>
          </a:xfrm>
          <a:prstGeom prst="rect">
            <a:avLst/>
          </a:prstGeom>
        </p:spPr>
      </p:pic>
      <p:sp>
        <p:nvSpPr>
          <p:cNvPr id="6" name="مربع نص 5"/>
          <p:cNvSpPr txBox="1"/>
          <p:nvPr/>
        </p:nvSpPr>
        <p:spPr>
          <a:xfrm>
            <a:off x="4000496" y="1071546"/>
            <a:ext cx="4214842" cy="461665"/>
          </a:xfrm>
          <a:prstGeom prst="rect">
            <a:avLst/>
          </a:prstGeom>
          <a:noFill/>
        </p:spPr>
        <p:txBody>
          <a:bodyPr wrap="square" rtlCol="1">
            <a:prstTxWarp prst="textWave2">
              <a:avLst/>
            </a:prstTxWarp>
            <a:spAutoFit/>
          </a:bodyPr>
          <a:lstStyle/>
          <a:p>
            <a:r>
              <a:rPr lang="ar-SA" sz="2400" b="1" dirty="0" smtClean="0">
                <a:solidFill>
                  <a:srgbClr val="FF33CC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موقف الكفار من توحيد </a:t>
            </a:r>
            <a:r>
              <a:rPr lang="ar-SA" sz="2400" b="1" dirty="0" err="1" smtClean="0">
                <a:solidFill>
                  <a:srgbClr val="FF33CC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الألوهية</a:t>
            </a:r>
            <a:r>
              <a:rPr lang="ar-SA" sz="2400" b="1" dirty="0" smtClean="0">
                <a:solidFill>
                  <a:srgbClr val="FF33CC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:</a:t>
            </a:r>
            <a:endParaRPr lang="ar-SA" sz="2400" b="1" dirty="0">
              <a:solidFill>
                <a:srgbClr val="FF33CC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4000496" y="1714488"/>
            <a:ext cx="4357718" cy="452431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كان المشركون يعترفون بأن الله رب كل شيء, </a:t>
            </a:r>
            <a:r>
              <a:rPr lang="ar-SA" sz="3200" b="1" dirty="0" err="1" smtClean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</a:t>
            </a:r>
            <a:r>
              <a:rPr lang="ar-SA" sz="32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لكنهم لا يوحدون الله بالعبادة ,  بل يشركون معه غيره , فيعبدون الأصنام أو الأموات في قبورهم أو الشمس أو الجن أو غيرها من المعبودات .</a:t>
            </a:r>
          </a:p>
          <a:p>
            <a:r>
              <a:rPr lang="ar-SA" sz="32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 لهذا ذمهم الله على هذا العمل , </a:t>
            </a:r>
            <a:endParaRPr lang="ar-SA" sz="3200" b="1" dirty="0">
              <a:solidFill>
                <a:srgbClr val="66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صورة 4" descr="faroo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48" y="1714488"/>
            <a:ext cx="3429024" cy="3929090"/>
          </a:xfrm>
          <a:prstGeom prst="rect">
            <a:avLst/>
          </a:prstGeom>
        </p:spPr>
      </p:pic>
      <p:sp>
        <p:nvSpPr>
          <p:cNvPr id="8" name="عنصر نائب لرقم الشريحة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3</a:t>
            </a:fld>
            <a:endParaRPr lang="ar-SA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PIC-754-1313224578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715148"/>
          </a:xfrm>
          <a:prstGeom prst="rect">
            <a:avLst/>
          </a:prstGeom>
        </p:spPr>
      </p:pic>
      <p:sp>
        <p:nvSpPr>
          <p:cNvPr id="6" name="مربع نص 5"/>
          <p:cNvSpPr txBox="1"/>
          <p:nvPr/>
        </p:nvSpPr>
        <p:spPr>
          <a:xfrm>
            <a:off x="4000496" y="1071546"/>
            <a:ext cx="4214842" cy="461665"/>
          </a:xfrm>
          <a:prstGeom prst="rect">
            <a:avLst/>
          </a:prstGeom>
          <a:noFill/>
        </p:spPr>
        <p:txBody>
          <a:bodyPr wrap="square" rtlCol="1">
            <a:prstTxWarp prst="textWave2">
              <a:avLst/>
            </a:prstTxWarp>
            <a:spAutoFit/>
          </a:bodyPr>
          <a:lstStyle/>
          <a:p>
            <a:r>
              <a:rPr lang="ar-SA" sz="2400" b="1" dirty="0" smtClean="0">
                <a:solidFill>
                  <a:srgbClr val="FF33CC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موقف الكفار من توحيد </a:t>
            </a:r>
            <a:r>
              <a:rPr lang="ar-SA" sz="2400" b="1" dirty="0" err="1" smtClean="0">
                <a:solidFill>
                  <a:srgbClr val="FF33CC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الألوهية</a:t>
            </a:r>
            <a:r>
              <a:rPr lang="ar-SA" sz="2400" b="1" dirty="0" smtClean="0">
                <a:solidFill>
                  <a:srgbClr val="FF33CC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:</a:t>
            </a:r>
            <a:endParaRPr lang="ar-SA" sz="2400" b="1" dirty="0">
              <a:solidFill>
                <a:srgbClr val="FF33CC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4000496" y="1714488"/>
            <a:ext cx="4357718" cy="38164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ar-SA" sz="3200" b="1" dirty="0" smtClean="0">
              <a:solidFill>
                <a:srgbClr val="66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ar-SA" sz="32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 لهذا ذمهم الله على هذا العمل , فقال الله سبحانه قال تعالى </a:t>
            </a:r>
            <a:r>
              <a:rPr lang="ar-EG" sz="3200" b="1" dirty="0" smtClean="0">
                <a:solidFill>
                  <a:srgbClr val="00B050"/>
                </a:solidFill>
              </a:rPr>
              <a:t>[قُلْ مَنْ رَبُّ السَّمَاوَاتِ السَّبْعِ وَرَبُّ الْعَرْشِ الْعَظِيمِ (86) سَيَقُولُونَ لِلَّهِ ۚ قُلْ أَفَلَا تَتَّقُونَ (87)] </a:t>
            </a:r>
            <a:r>
              <a:rPr lang="ar-EG" b="1" dirty="0" smtClean="0">
                <a:solidFill>
                  <a:srgbClr val="FF0000"/>
                </a:solidFill>
              </a:rPr>
              <a:t>(سورة المؤمنون: الآية 86-87).</a:t>
            </a:r>
            <a:endParaRPr lang="ar-EG" sz="3200" b="1" dirty="0" smtClean="0">
              <a:solidFill>
                <a:srgbClr val="FF0000"/>
              </a:solidFill>
            </a:endParaRPr>
          </a:p>
          <a:p>
            <a:endParaRPr lang="ar-SA" sz="3200" b="1" dirty="0">
              <a:solidFill>
                <a:srgbClr val="66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صورة 4" descr="faroo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48" y="1714488"/>
            <a:ext cx="3429024" cy="3929090"/>
          </a:xfrm>
          <a:prstGeom prst="rect">
            <a:avLst/>
          </a:prstGeom>
        </p:spPr>
      </p:pic>
      <p:pic>
        <p:nvPicPr>
          <p:cNvPr id="8" name="صورة 7" descr="1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910" y="1714488"/>
            <a:ext cx="3571900" cy="1928826"/>
          </a:xfrm>
          <a:prstGeom prst="rect">
            <a:avLst/>
          </a:prstGeom>
        </p:spPr>
      </p:pic>
      <p:pic>
        <p:nvPicPr>
          <p:cNvPr id="9" name="صورة 8" descr="تنزيل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2910" y="3571876"/>
            <a:ext cx="3500462" cy="2028825"/>
          </a:xfrm>
          <a:prstGeom prst="rect">
            <a:avLst/>
          </a:prstGeom>
        </p:spPr>
      </p:pic>
      <p:sp>
        <p:nvSpPr>
          <p:cNvPr id="10" name="عنصر نائب لرقم الشريحة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4</a:t>
            </a:fld>
            <a:endParaRPr lang="ar-SA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PIC-754-1313224578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715148"/>
          </a:xfrm>
          <a:prstGeom prst="rect">
            <a:avLst/>
          </a:prstGeom>
        </p:spPr>
      </p:pic>
      <p:sp>
        <p:nvSpPr>
          <p:cNvPr id="6" name="مربع نص 5"/>
          <p:cNvSpPr txBox="1"/>
          <p:nvPr/>
        </p:nvSpPr>
        <p:spPr>
          <a:xfrm>
            <a:off x="4000496" y="1071546"/>
            <a:ext cx="4214842" cy="461665"/>
          </a:xfrm>
          <a:prstGeom prst="rect">
            <a:avLst/>
          </a:prstGeom>
          <a:noFill/>
        </p:spPr>
        <p:txBody>
          <a:bodyPr wrap="square" rtlCol="1">
            <a:prstTxWarp prst="textWave2">
              <a:avLst/>
            </a:prstTxWarp>
            <a:spAutoFit/>
          </a:bodyPr>
          <a:lstStyle/>
          <a:p>
            <a:r>
              <a:rPr lang="ar-SA" sz="2400" b="1" dirty="0" smtClean="0">
                <a:solidFill>
                  <a:srgbClr val="FF33CC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موقف الكفار من توحيد </a:t>
            </a:r>
            <a:r>
              <a:rPr lang="ar-SA" sz="2400" b="1" dirty="0" err="1" smtClean="0">
                <a:solidFill>
                  <a:srgbClr val="FF33CC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الألوهية</a:t>
            </a:r>
            <a:r>
              <a:rPr lang="ar-SA" sz="2400" b="1" dirty="0" smtClean="0">
                <a:solidFill>
                  <a:srgbClr val="FF33CC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:</a:t>
            </a:r>
            <a:endParaRPr lang="ar-SA" sz="2400" b="1" dirty="0">
              <a:solidFill>
                <a:srgbClr val="FF33CC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4000496" y="1714488"/>
            <a:ext cx="4357718" cy="304698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ar-SA" sz="3200" b="1" dirty="0" smtClean="0">
              <a:solidFill>
                <a:srgbClr val="66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ar-SA" sz="32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ومعنى الآية: أيها المشركون ما </a:t>
            </a:r>
          </a:p>
          <a:p>
            <a:r>
              <a:rPr lang="ar-SA" sz="32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دمتم تعترفون بأن الله رب كل شيء, فكيف تعبدون غيره ؟!</a:t>
            </a:r>
          </a:p>
          <a:p>
            <a:r>
              <a:rPr lang="ar-SA" sz="32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أفلا تخافون عقابه؟!</a:t>
            </a:r>
            <a:endParaRPr lang="ar-EG" sz="3200" b="1" dirty="0" smtClean="0">
              <a:solidFill>
                <a:srgbClr val="FF0000"/>
              </a:solidFill>
            </a:endParaRPr>
          </a:p>
          <a:p>
            <a:endParaRPr lang="ar-SA" sz="3200" b="1" dirty="0">
              <a:solidFill>
                <a:srgbClr val="66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صورة 4" descr="faroo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48" y="1714488"/>
            <a:ext cx="3429024" cy="3929090"/>
          </a:xfrm>
          <a:prstGeom prst="rect">
            <a:avLst/>
          </a:prstGeom>
        </p:spPr>
      </p:pic>
      <p:pic>
        <p:nvPicPr>
          <p:cNvPr id="11" name="صورة 10" descr="easterisla2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348" y="1714488"/>
            <a:ext cx="3429024" cy="3957635"/>
          </a:xfrm>
          <a:prstGeom prst="rect">
            <a:avLst/>
          </a:prstGeom>
        </p:spPr>
      </p:pic>
      <p:sp>
        <p:nvSpPr>
          <p:cNvPr id="12" name="عنصر نائب لرقم الشريحة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5</a:t>
            </a:fld>
            <a:endParaRPr lang="ar-SA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PIC-754-1313224578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715148"/>
          </a:xfrm>
          <a:prstGeom prst="rect">
            <a:avLst/>
          </a:prstGeom>
        </p:spPr>
      </p:pic>
      <p:sp>
        <p:nvSpPr>
          <p:cNvPr id="7" name="مربع نص 6"/>
          <p:cNvSpPr txBox="1"/>
          <p:nvPr/>
        </p:nvSpPr>
        <p:spPr>
          <a:xfrm>
            <a:off x="4071934" y="1500174"/>
            <a:ext cx="4357718" cy="452431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ar-SA" sz="3200" b="1" dirty="0" smtClean="0">
              <a:solidFill>
                <a:srgbClr val="66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ar-SA" sz="32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بالرجوع إلى معلمتكِ ابحثي عن معبودات باطلةٍ أخرى :</a:t>
            </a:r>
          </a:p>
          <a:p>
            <a:r>
              <a:rPr lang="ar-SA" sz="32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1-.....................</a:t>
            </a:r>
          </a:p>
          <a:p>
            <a:endParaRPr lang="ar-SA" sz="3200" b="1" dirty="0" smtClean="0">
              <a:solidFill>
                <a:srgbClr val="66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ar-SA" sz="32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2-.....................</a:t>
            </a:r>
          </a:p>
          <a:p>
            <a:endParaRPr lang="ar-SA" sz="3200" b="1" dirty="0" smtClean="0">
              <a:solidFill>
                <a:srgbClr val="66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ar-SA" sz="32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3-.....................</a:t>
            </a:r>
            <a:endParaRPr lang="ar-EG" sz="3200" b="1" dirty="0" smtClean="0">
              <a:solidFill>
                <a:srgbClr val="FF0000"/>
              </a:solidFill>
            </a:endParaRPr>
          </a:p>
          <a:p>
            <a:endParaRPr lang="ar-SA" sz="3200" b="1" dirty="0">
              <a:solidFill>
                <a:srgbClr val="66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صورة 4" descr="faroo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48" y="1714488"/>
            <a:ext cx="3429024" cy="3929090"/>
          </a:xfrm>
          <a:prstGeom prst="rect">
            <a:avLst/>
          </a:prstGeom>
        </p:spPr>
      </p:pic>
      <p:sp>
        <p:nvSpPr>
          <p:cNvPr id="8" name="مربع نص 7"/>
          <p:cNvSpPr txBox="1"/>
          <p:nvPr/>
        </p:nvSpPr>
        <p:spPr>
          <a:xfrm>
            <a:off x="928662" y="1071546"/>
            <a:ext cx="257176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b="1" dirty="0" smtClean="0"/>
              <a:t>كتاب الطالبة صفحة 16</a:t>
            </a:r>
            <a:endParaRPr lang="ar-SA" b="1" dirty="0"/>
          </a:p>
        </p:txBody>
      </p:sp>
      <p:pic>
        <p:nvPicPr>
          <p:cNvPr id="13" name="صورة 12" descr="images (3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910" y="3929066"/>
            <a:ext cx="3500462" cy="1838325"/>
          </a:xfrm>
          <a:prstGeom prst="rect">
            <a:avLst/>
          </a:prstGeom>
        </p:spPr>
      </p:pic>
      <p:pic>
        <p:nvPicPr>
          <p:cNvPr id="14" name="صورة 13" descr="xxxxxxxxm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4348" y="1428736"/>
            <a:ext cx="3429024" cy="2495550"/>
          </a:xfrm>
          <a:prstGeom prst="rect">
            <a:avLst/>
          </a:prstGeom>
        </p:spPr>
      </p:pic>
      <p:sp>
        <p:nvSpPr>
          <p:cNvPr id="6" name="مربع نص 5"/>
          <p:cNvSpPr txBox="1"/>
          <p:nvPr/>
        </p:nvSpPr>
        <p:spPr>
          <a:xfrm>
            <a:off x="4000496" y="1071546"/>
            <a:ext cx="4214842" cy="461665"/>
          </a:xfrm>
          <a:prstGeom prst="rect">
            <a:avLst/>
          </a:prstGeom>
          <a:noFill/>
        </p:spPr>
        <p:txBody>
          <a:bodyPr wrap="square" rtlCol="1">
            <a:prstTxWarp prst="textWave2">
              <a:avLst/>
            </a:prstTxWarp>
            <a:spAutoFit/>
          </a:bodyPr>
          <a:lstStyle/>
          <a:p>
            <a:r>
              <a:rPr lang="ar-SA" sz="2400" b="1" dirty="0" smtClean="0">
                <a:solidFill>
                  <a:srgbClr val="FF33CC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موقف الكفار من توحيد </a:t>
            </a:r>
            <a:r>
              <a:rPr lang="ar-SA" sz="2400" b="1" dirty="0" err="1" smtClean="0">
                <a:solidFill>
                  <a:srgbClr val="FF33CC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الألوهية</a:t>
            </a:r>
            <a:r>
              <a:rPr lang="ar-SA" sz="2400" b="1" dirty="0" smtClean="0">
                <a:solidFill>
                  <a:srgbClr val="FF33CC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:</a:t>
            </a:r>
            <a:endParaRPr lang="ar-SA" sz="2400" b="1" dirty="0">
              <a:solidFill>
                <a:srgbClr val="FF33CC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6429388" y="2928934"/>
            <a:ext cx="164307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FF0000"/>
                </a:solidFill>
              </a:rPr>
              <a:t>البقر</a:t>
            </a:r>
            <a:endParaRPr lang="ar-SA" sz="3600" b="1" dirty="0">
              <a:solidFill>
                <a:srgbClr val="FF0000"/>
              </a:solidFill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6429388" y="3929066"/>
            <a:ext cx="164307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FF0000"/>
                </a:solidFill>
              </a:rPr>
              <a:t>الشجر</a:t>
            </a:r>
            <a:endParaRPr lang="ar-SA" sz="3600" b="1" dirty="0">
              <a:solidFill>
                <a:srgbClr val="FF0000"/>
              </a:solidFill>
            </a:endParaRPr>
          </a:p>
        </p:txBody>
      </p:sp>
      <p:sp>
        <p:nvSpPr>
          <p:cNvPr id="17" name="مربع نص 16"/>
          <p:cNvSpPr txBox="1"/>
          <p:nvPr/>
        </p:nvSpPr>
        <p:spPr>
          <a:xfrm>
            <a:off x="6429388" y="4857760"/>
            <a:ext cx="164307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solidFill>
                  <a:srgbClr val="FF0000"/>
                </a:solidFill>
              </a:rPr>
              <a:t>النار</a:t>
            </a:r>
            <a:endParaRPr lang="ar-SA" sz="3600" b="1" dirty="0">
              <a:solidFill>
                <a:srgbClr val="FF0000"/>
              </a:solidFill>
            </a:endParaRPr>
          </a:p>
        </p:txBody>
      </p:sp>
      <p:sp>
        <p:nvSpPr>
          <p:cNvPr id="18" name="عنصر نائب لرقم الشريحة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6</a:t>
            </a:fld>
            <a:endParaRPr lang="ar-SA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PIC-754-1313224578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715148"/>
          </a:xfrm>
          <a:prstGeom prst="rect">
            <a:avLst/>
          </a:prstGeom>
        </p:spPr>
      </p:pic>
      <p:sp>
        <p:nvSpPr>
          <p:cNvPr id="7" name="مربع نص 6"/>
          <p:cNvSpPr txBox="1"/>
          <p:nvPr/>
        </p:nvSpPr>
        <p:spPr>
          <a:xfrm>
            <a:off x="3857620" y="1500174"/>
            <a:ext cx="4572032" cy="403187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من صرف شيئاً من العبادة لغير الله مثل : أن يدعو غير الله, أو يذبح لغير الله , فقد وقع في الشرك الأكبر , </a:t>
            </a:r>
            <a:r>
              <a:rPr lang="ar-SA" sz="3200" b="1" dirty="0" err="1" smtClean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لانه</a:t>
            </a:r>
            <a:r>
              <a:rPr lang="ar-SA" sz="32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صرف العبادة لغير الله .</a:t>
            </a:r>
          </a:p>
          <a:p>
            <a:r>
              <a:rPr lang="ar-SA" sz="32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أما في الآخرة فهو من أصحاب النار المخلدين فيها , إذا مات على ذلك .</a:t>
            </a:r>
            <a:endParaRPr lang="ar-SA" sz="3200" b="1" dirty="0">
              <a:solidFill>
                <a:srgbClr val="66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4000496" y="1071546"/>
            <a:ext cx="4214842" cy="461665"/>
          </a:xfrm>
          <a:prstGeom prst="rect">
            <a:avLst/>
          </a:prstGeom>
          <a:noFill/>
        </p:spPr>
        <p:txBody>
          <a:bodyPr wrap="square" rtlCol="1">
            <a:prstTxWarp prst="textWave2">
              <a:avLst/>
            </a:prstTxWarp>
            <a:spAutoFit/>
          </a:bodyPr>
          <a:lstStyle/>
          <a:p>
            <a:r>
              <a:rPr lang="ar-SA" sz="2400" b="1" dirty="0" smtClean="0">
                <a:solidFill>
                  <a:srgbClr val="FF33CC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حكم صرف العبادة لغير الله :</a:t>
            </a:r>
            <a:endParaRPr lang="ar-SA" sz="2400" b="1" dirty="0">
              <a:solidFill>
                <a:srgbClr val="FF33CC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12" name="صورة 11" descr="forsh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48" y="1000108"/>
            <a:ext cx="2500298" cy="4286281"/>
          </a:xfrm>
          <a:prstGeom prst="rect">
            <a:avLst/>
          </a:prstGeom>
        </p:spPr>
      </p:pic>
      <p:sp>
        <p:nvSpPr>
          <p:cNvPr id="18" name="عنصر نائب لرقم الشريحة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7</a:t>
            </a:fld>
            <a:endParaRPr lang="ar-SA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PIC-754-1313224578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715148"/>
          </a:xfrm>
          <a:prstGeom prst="rect">
            <a:avLst/>
          </a:prstGeom>
        </p:spPr>
      </p:pic>
      <p:sp>
        <p:nvSpPr>
          <p:cNvPr id="7" name="مربع نص 6"/>
          <p:cNvSpPr txBox="1"/>
          <p:nvPr/>
        </p:nvSpPr>
        <p:spPr>
          <a:xfrm>
            <a:off x="3857620" y="1500174"/>
            <a:ext cx="4572032" cy="206210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الدليل على ذلك قوله تعالى(</a:t>
            </a:r>
            <a:r>
              <a:rPr lang="ar-EG" sz="32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إ</a:t>
            </a:r>
            <a:r>
              <a:rPr lang="ar-EG" sz="3200" b="1" dirty="0" smtClean="0">
                <a:solidFill>
                  <a:srgbClr val="00B050"/>
                </a:solidFill>
              </a:rPr>
              <a:t>ِنَّهُ مَنْ يُشْرِكْ بِاللَّهِ فَقَدْ حَرَّمَ اللَّهُ عَلَيْهِ الْجَنَّةَ وَمَأْوَاهُ النَّارُ ۖ وَمَا لِلظَّالِمِينَ مِنْ أَنْصَارٍ</a:t>
            </a:r>
            <a:r>
              <a:rPr lang="ar-SA" sz="3200" b="1" dirty="0" smtClean="0">
                <a:solidFill>
                  <a:srgbClr val="00B050"/>
                </a:solidFill>
              </a:rPr>
              <a:t>)</a:t>
            </a:r>
            <a:r>
              <a:rPr lang="ar-EG" sz="3200" b="1" dirty="0" smtClean="0">
                <a:solidFill>
                  <a:srgbClr val="00B050"/>
                </a:solidFill>
              </a:rPr>
              <a:t> </a:t>
            </a:r>
            <a:r>
              <a:rPr lang="ar-EG" b="1" dirty="0" smtClean="0">
                <a:solidFill>
                  <a:srgbClr val="FF0000"/>
                </a:solidFill>
              </a:rPr>
              <a:t>(سورة المائدة: الآية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EG" b="1" dirty="0" smtClean="0">
                <a:solidFill>
                  <a:srgbClr val="FF0000"/>
                </a:solidFill>
              </a:rPr>
              <a:t>72). </a:t>
            </a:r>
            <a:r>
              <a:rPr lang="ar-SA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ar-SA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4000496" y="1071546"/>
            <a:ext cx="4214842" cy="461665"/>
          </a:xfrm>
          <a:prstGeom prst="rect">
            <a:avLst/>
          </a:prstGeom>
          <a:noFill/>
        </p:spPr>
        <p:txBody>
          <a:bodyPr wrap="square" rtlCol="1">
            <a:prstTxWarp prst="textWave2">
              <a:avLst/>
            </a:prstTxWarp>
            <a:spAutoFit/>
          </a:bodyPr>
          <a:lstStyle/>
          <a:p>
            <a:r>
              <a:rPr lang="ar-SA" sz="2400" b="1" dirty="0" smtClean="0">
                <a:solidFill>
                  <a:srgbClr val="FF33CC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حكم صرف العبادة لغير الله :</a:t>
            </a:r>
            <a:endParaRPr lang="ar-SA" sz="2400" b="1" dirty="0">
              <a:solidFill>
                <a:srgbClr val="FF33CC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12" name="صورة 11" descr="forsh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48" y="1000108"/>
            <a:ext cx="2500298" cy="4286281"/>
          </a:xfrm>
          <a:prstGeom prst="rect">
            <a:avLst/>
          </a:prstGeom>
        </p:spPr>
      </p:pic>
      <p:sp>
        <p:nvSpPr>
          <p:cNvPr id="8" name="عنصر نائب لرقم الشريحة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8</a:t>
            </a:fld>
            <a:endParaRPr lang="ar-SA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PIC-754-1313224578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715148"/>
          </a:xfrm>
          <a:prstGeom prst="rect">
            <a:avLst/>
          </a:prstGeom>
        </p:spPr>
      </p:pic>
      <p:sp>
        <p:nvSpPr>
          <p:cNvPr id="7" name="مربع نص 6"/>
          <p:cNvSpPr txBox="1"/>
          <p:nvPr/>
        </p:nvSpPr>
        <p:spPr>
          <a:xfrm>
            <a:off x="3857620" y="1500174"/>
            <a:ext cx="4572032" cy="255454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من صرف شيئاً من العبادة لغير الله مثل : أن يدعو غير الله, أو يذبح لغير الله , فقد وقع في الشرك الأكبر , </a:t>
            </a:r>
            <a:r>
              <a:rPr lang="ar-SA" sz="3200" b="1" dirty="0" err="1" smtClean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لانه</a:t>
            </a:r>
            <a:r>
              <a:rPr lang="ar-SA" sz="32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صرف العبادة لغير الله .</a:t>
            </a:r>
            <a:endParaRPr lang="ar-SA" sz="3200" b="1" dirty="0">
              <a:solidFill>
                <a:srgbClr val="66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4000496" y="1071546"/>
            <a:ext cx="4214842" cy="461665"/>
          </a:xfrm>
          <a:prstGeom prst="rect">
            <a:avLst/>
          </a:prstGeom>
          <a:noFill/>
        </p:spPr>
        <p:txBody>
          <a:bodyPr wrap="square" rtlCol="1">
            <a:prstTxWarp prst="textWave2">
              <a:avLst/>
            </a:prstTxWarp>
            <a:spAutoFit/>
          </a:bodyPr>
          <a:lstStyle/>
          <a:p>
            <a:r>
              <a:rPr lang="ar-SA" sz="2400" b="1" dirty="0" smtClean="0">
                <a:solidFill>
                  <a:srgbClr val="FF33CC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حكم صرف العبادة لغير الله :</a:t>
            </a:r>
            <a:endParaRPr lang="ar-SA" sz="2400" b="1" dirty="0">
              <a:solidFill>
                <a:srgbClr val="FF33CC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12" name="صورة 11" descr="forsh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1428736"/>
            <a:ext cx="2500298" cy="4286281"/>
          </a:xfrm>
          <a:prstGeom prst="rect">
            <a:avLst/>
          </a:prstGeom>
        </p:spPr>
      </p:pic>
      <p:sp>
        <p:nvSpPr>
          <p:cNvPr id="8" name="مربع نص 7"/>
          <p:cNvSpPr txBox="1"/>
          <p:nvPr/>
        </p:nvSpPr>
        <p:spPr>
          <a:xfrm>
            <a:off x="928662" y="1071546"/>
            <a:ext cx="257176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b="1" dirty="0" smtClean="0"/>
              <a:t>كتاب الطالبة صفحة 16</a:t>
            </a:r>
            <a:endParaRPr lang="ar-SA" b="1" dirty="0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9</a:t>
            </a:fld>
            <a:endParaRPr lang="ar-SA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472</Words>
  <PresentationFormat>عرض على الشاشة (3:4)‏</PresentationFormat>
  <Paragraphs>93</Paragraphs>
  <Slides>15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15</vt:i4>
      </vt:variant>
    </vt:vector>
  </HeadingPairs>
  <TitlesOfParts>
    <vt:vector size="16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win7</dc:creator>
  <cp:lastModifiedBy>win7</cp:lastModifiedBy>
  <cp:revision>14</cp:revision>
  <dcterms:created xsi:type="dcterms:W3CDTF">2014-08-11T08:25:07Z</dcterms:created>
  <dcterms:modified xsi:type="dcterms:W3CDTF">2014-08-29T15:18:00Z</dcterms:modified>
</cp:coreProperties>
</file>