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91" autoAdjust="0"/>
    <p:restoredTop sz="94660"/>
  </p:normalViewPr>
  <p:slideViewPr>
    <p:cSldViewPr>
      <p:cViewPr varScale="1">
        <p:scale>
          <a:sx n="58" d="100"/>
          <a:sy n="58" d="100"/>
        </p:scale>
        <p:origin x="5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1741CB-F60C-412D-9899-9780CFD4333B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2976845-7AE4-4153-AACE-71EE55A780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8652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2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3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704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4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5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D945B-B765-45CF-8833-F3E7D2D71CCD}" type="slidenum">
              <a:rPr lang="ar-SA" smtClean="0">
                <a:solidFill>
                  <a:prstClr val="black"/>
                </a:solidFill>
              </a:rPr>
              <a:pPr/>
              <a:t>6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24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على لوحة المئة 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633692" y="791028"/>
            <a:ext cx="1205508" cy="457200"/>
          </a:xfrm>
          <a:prstGeom prst="flowChartTermina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أستعد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وسيلة شرح على شكل سحابة 2"/>
          <p:cNvSpPr/>
          <p:nvPr/>
        </p:nvSpPr>
        <p:spPr>
          <a:xfrm>
            <a:off x="5608320" y="3810000"/>
            <a:ext cx="2926080" cy="1737360"/>
          </a:xfrm>
          <a:prstGeom prst="cloudCallout">
            <a:avLst>
              <a:gd name="adj1" fmla="val 19792"/>
              <a:gd name="adj2" fmla="val 475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7030A0"/>
                </a:solidFill>
              </a:rPr>
              <a:t>يشكل العد </a:t>
            </a:r>
            <a:r>
              <a:rPr lang="ar-SA" sz="2400" b="1" dirty="0" err="1" smtClean="0">
                <a:solidFill>
                  <a:srgbClr val="7030A0"/>
                </a:solidFill>
              </a:rPr>
              <a:t>القفزي</a:t>
            </a:r>
            <a:r>
              <a:rPr lang="ar-SA" sz="2400" b="1" dirty="0" smtClean="0">
                <a:solidFill>
                  <a:srgbClr val="7030A0"/>
                </a:solidFill>
              </a:rPr>
              <a:t> </a:t>
            </a:r>
            <a:r>
              <a:rPr lang="ar-SA" sz="2400" b="1" dirty="0" err="1" smtClean="0">
                <a:solidFill>
                  <a:srgbClr val="7030A0"/>
                </a:solidFill>
              </a:rPr>
              <a:t>اثنينات</a:t>
            </a:r>
            <a:r>
              <a:rPr lang="ar-SA" sz="2400" b="1" dirty="0" smtClean="0">
                <a:solidFill>
                  <a:srgbClr val="7030A0"/>
                </a:solidFill>
              </a:rPr>
              <a:t> على لوحة المئة نمطا  </a:t>
            </a:r>
            <a:endParaRPr lang="ar-SA" sz="2400" b="1" dirty="0">
              <a:solidFill>
                <a:srgbClr val="7030A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8" y="3124200"/>
            <a:ext cx="4778751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مخطط انسيابي: محطة طرفية 16"/>
          <p:cNvSpPr/>
          <p:nvPr/>
        </p:nvSpPr>
        <p:spPr>
          <a:xfrm>
            <a:off x="3780232" y="6335060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5" name="شارة رتبة 17">
            <a:hlinkClick r:id="" action="ppaction://hlinkshowjump?jump=previousslide"/>
          </p:cNvPr>
          <p:cNvSpPr/>
          <p:nvPr/>
        </p:nvSpPr>
        <p:spPr>
          <a:xfrm>
            <a:off x="5508424" y="6307676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0032" y="6334215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9" y="762000"/>
            <a:ext cx="6988551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958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9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على لوحة المئة 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6665" y="1211627"/>
            <a:ext cx="4030438" cy="450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مخطط انسيابي: محطة طرفية 14"/>
          <p:cNvSpPr/>
          <p:nvPr/>
        </p:nvSpPr>
        <p:spPr>
          <a:xfrm>
            <a:off x="6911508" y="82607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4897103" y="1592282"/>
            <a:ext cx="333249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2060"/>
                </a:solidFill>
              </a:rPr>
              <a:t>أستعمل لوحة المئة : </a:t>
            </a:r>
          </a:p>
          <a:p>
            <a:r>
              <a:rPr lang="ar-SA" sz="2800" b="1" dirty="0" smtClean="0">
                <a:solidFill>
                  <a:srgbClr val="002060"/>
                </a:solidFill>
              </a:rPr>
              <a:t>1- أبدأ بالعدد 2 ، وأعد </a:t>
            </a:r>
            <a:r>
              <a:rPr lang="ar-SA" sz="2800" b="1" dirty="0" err="1" smtClean="0">
                <a:solidFill>
                  <a:srgbClr val="002060"/>
                </a:solidFill>
              </a:rPr>
              <a:t>اثنينات</a:t>
            </a:r>
            <a:r>
              <a:rPr lang="ar-SA" sz="2800" b="1" dirty="0" smtClean="0">
                <a:solidFill>
                  <a:srgbClr val="002060"/>
                </a:solidFill>
              </a:rPr>
              <a:t> ، وألوان الأعداد باللون الأزرق .</a:t>
            </a:r>
          </a:p>
          <a:p>
            <a:r>
              <a:rPr lang="ar-SA" sz="2800" b="1" dirty="0" smtClean="0">
                <a:solidFill>
                  <a:srgbClr val="002060"/>
                </a:solidFill>
              </a:rPr>
              <a:t>2- أبدأ بالعدد 5 ، وأعد خمسات ، وأحوط الأعداد .</a:t>
            </a:r>
          </a:p>
          <a:p>
            <a:r>
              <a:rPr lang="ar-SA" sz="2800" b="1" dirty="0" smtClean="0">
                <a:solidFill>
                  <a:srgbClr val="002060"/>
                </a:solidFill>
              </a:rPr>
              <a:t>3- أبأ بالعدد 10 ، وأعد عشرات ، وأضع خطا تحت كل عدد . </a:t>
            </a:r>
          </a:p>
        </p:txBody>
      </p:sp>
      <p:sp>
        <p:nvSpPr>
          <p:cNvPr id="10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433" y="1075407"/>
            <a:ext cx="4461263" cy="500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00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حطة طرفية 14"/>
          <p:cNvSpPr/>
          <p:nvPr/>
        </p:nvSpPr>
        <p:spPr>
          <a:xfrm>
            <a:off x="7524328" y="548680"/>
            <a:ext cx="1205508" cy="45720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مربع نص 15"/>
          <p:cNvSpPr txBox="1"/>
          <p:nvPr/>
        </p:nvSpPr>
        <p:spPr>
          <a:xfrm>
            <a:off x="251520" y="1124744"/>
            <a:ext cx="83010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2060"/>
                </a:solidFill>
              </a:rPr>
              <a:t>مَا الأَ نْمَاطُ الَّتِي </a:t>
            </a:r>
            <a:r>
              <a:rPr lang="ar-SA" sz="2800" b="1" dirty="0" smtClean="0">
                <a:solidFill>
                  <a:srgbClr val="002060"/>
                </a:solidFill>
              </a:rPr>
              <a:t>كَوَّنْتُهَا عَلَى </a:t>
            </a:r>
            <a:r>
              <a:rPr lang="ar-SA" sz="2800" b="1" dirty="0">
                <a:solidFill>
                  <a:srgbClr val="002060"/>
                </a:solidFill>
              </a:rPr>
              <a:t>لَوْحَةِ المِئَةِ؟</a:t>
            </a:r>
            <a:endParaRPr lang="ar-SA" sz="2800" b="1" dirty="0" smtClean="0">
              <a:solidFill>
                <a:srgbClr val="002060"/>
              </a:solidFill>
            </a:endParaRPr>
          </a:p>
        </p:txBody>
      </p:sp>
      <p:sp>
        <p:nvSpPr>
          <p:cNvPr id="17" name="مربع نص 15"/>
          <p:cNvSpPr txBox="1"/>
          <p:nvPr/>
        </p:nvSpPr>
        <p:spPr>
          <a:xfrm>
            <a:off x="251520" y="1766828"/>
            <a:ext cx="83010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مَا الأَ نْمَاطُ الَّتِي </a:t>
            </a:r>
            <a:r>
              <a:rPr lang="ar-SA" sz="2800" b="1" dirty="0" smtClean="0">
                <a:solidFill>
                  <a:srgbClr val="FF0000"/>
                </a:solidFill>
              </a:rPr>
              <a:t>كَوَّنْتُهَا عَلَى </a:t>
            </a:r>
            <a:r>
              <a:rPr lang="ar-SA" sz="2800" b="1" dirty="0">
                <a:solidFill>
                  <a:srgbClr val="FF0000"/>
                </a:solidFill>
              </a:rPr>
              <a:t>لَوْحَةِ المِئَةِ؟</a:t>
            </a:r>
            <a:endParaRPr lang="ar-SA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89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648200"/>
            <a:ext cx="64770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على لوحة المئة 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خطط انسيابي: محطة طرفية 21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94343" y="800241"/>
            <a:ext cx="6916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أٍتعمل لوحة المئة : 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447800"/>
            <a:ext cx="37433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6664" y="1013940"/>
            <a:ext cx="3159425" cy="378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مربع نص 24"/>
          <p:cNvSpPr txBox="1"/>
          <p:nvPr/>
        </p:nvSpPr>
        <p:spPr>
          <a:xfrm>
            <a:off x="3411163" y="1807404"/>
            <a:ext cx="29134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10   12  14  16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657600" y="2699966"/>
            <a:ext cx="207170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28 32  36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953000" y="4946833"/>
            <a:ext cx="8280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40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2701047" y="5039380"/>
            <a:ext cx="7101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2122340" y="5486400"/>
            <a:ext cx="64807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234247" y="5449669"/>
            <a:ext cx="99011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2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1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2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27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2" grpId="0" animBg="1"/>
      <p:bldP spid="23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743200"/>
            <a:ext cx="5935624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66775"/>
            <a:ext cx="44958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على لوحة المئة 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484626" y="838200"/>
            <a:ext cx="8280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5791200" y="2677180"/>
            <a:ext cx="7101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80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572000" y="2615625"/>
            <a:ext cx="64807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257800" y="1524000"/>
            <a:ext cx="11166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err="1" smtClean="0">
                <a:solidFill>
                  <a:srgbClr val="FF0000"/>
                </a:solidFill>
              </a:rPr>
              <a:t>ثلاثات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1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2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4343400" y="3581400"/>
            <a:ext cx="11166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خمسات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7" grpId="0"/>
      <p:bldP spid="28" grpId="0"/>
      <p:bldP spid="29" grpId="0"/>
      <p:bldP spid="3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7" y="842879"/>
            <a:ext cx="8207751" cy="500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الأنماط على لوحة المئة 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038600" y="3048000"/>
            <a:ext cx="8280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2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ardrop 8"/>
          <p:cNvSpPr/>
          <p:nvPr/>
        </p:nvSpPr>
        <p:spPr>
          <a:xfrm>
            <a:off x="43699" y="54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896308" y="4572000"/>
            <a:ext cx="8280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1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7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145</Words>
  <Application>Microsoft Office PowerPoint</Application>
  <PresentationFormat>On-screen Show (4:3)</PresentationFormat>
  <Paragraphs>71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19</cp:revision>
  <dcterms:created xsi:type="dcterms:W3CDTF">2015-10-06T14:56:54Z</dcterms:created>
  <dcterms:modified xsi:type="dcterms:W3CDTF">2019-04-20T11:55:54Z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