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70" r:id="rId2"/>
    <p:sldId id="314" r:id="rId3"/>
    <p:sldId id="271" r:id="rId4"/>
    <p:sldId id="296" r:id="rId5"/>
    <p:sldId id="257" r:id="rId6"/>
    <p:sldId id="258" r:id="rId7"/>
    <p:sldId id="301" r:id="rId8"/>
    <p:sldId id="302" r:id="rId9"/>
    <p:sldId id="259" r:id="rId10"/>
    <p:sldId id="300" r:id="rId11"/>
    <p:sldId id="299" r:id="rId12"/>
    <p:sldId id="272" r:id="rId13"/>
    <p:sldId id="273" r:id="rId14"/>
    <p:sldId id="261" r:id="rId15"/>
    <p:sldId id="262" r:id="rId16"/>
    <p:sldId id="274" r:id="rId17"/>
    <p:sldId id="263" r:id="rId18"/>
    <p:sldId id="269" r:id="rId19"/>
    <p:sldId id="264" r:id="rId20"/>
    <p:sldId id="265" r:id="rId21"/>
    <p:sldId id="266" r:id="rId22"/>
    <p:sldId id="267" r:id="rId23"/>
    <p:sldId id="303" r:id="rId24"/>
    <p:sldId id="304" r:id="rId25"/>
    <p:sldId id="312" r:id="rId26"/>
    <p:sldId id="311" r:id="rId27"/>
    <p:sldId id="313" r:id="rId28"/>
    <p:sldId id="305" r:id="rId29"/>
    <p:sldId id="310" r:id="rId30"/>
    <p:sldId id="308" r:id="rId31"/>
    <p:sldId id="309" r:id="rId32"/>
    <p:sldId id="306" r:id="rId33"/>
    <p:sldId id="307" r:id="rId34"/>
    <p:sldId id="275" r:id="rId35"/>
    <p:sldId id="298" r:id="rId36"/>
    <p:sldId id="276" r:id="rId37"/>
    <p:sldId id="277" r:id="rId38"/>
    <p:sldId id="278" r:id="rId39"/>
    <p:sldId id="279" r:id="rId40"/>
    <p:sldId id="280" r:id="rId41"/>
    <p:sldId id="283" r:id="rId42"/>
    <p:sldId id="284" r:id="rId43"/>
    <p:sldId id="285" r:id="rId44"/>
    <p:sldId id="281" r:id="rId45"/>
    <p:sldId id="286" r:id="rId46"/>
    <p:sldId id="287" r:id="rId47"/>
    <p:sldId id="288" r:id="rId48"/>
    <p:sldId id="289" r:id="rId49"/>
    <p:sldId id="290" r:id="rId50"/>
    <p:sldId id="291" r:id="rId51"/>
    <p:sldId id="292" r:id="rId52"/>
    <p:sldId id="293" r:id="rId53"/>
    <p:sldId id="294" r:id="rId54"/>
    <p:sldId id="295" r:id="rId55"/>
    <p:sldId id="282" r:id="rId5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99"/>
    <a:srgbClr val="FF99FF"/>
    <a:srgbClr val="996633"/>
    <a:srgbClr val="66FF66"/>
    <a:srgbClr val="66CCFF"/>
    <a:srgbClr val="99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36" autoAdjust="0"/>
    <p:restoredTop sz="94751" autoAdjust="0"/>
  </p:normalViewPr>
  <p:slideViewPr>
    <p:cSldViewPr>
      <p:cViewPr varScale="1">
        <p:scale>
          <a:sx n="44" d="100"/>
          <a:sy n="44" d="100"/>
        </p:scale>
        <p:origin x="-70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20/05/34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20/05/34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20/05/34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20/05/34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20/05/34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20/05/34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20/05/34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20/05/34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20/05/34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20/05/34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20/05/34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20/05/34</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Layout" Target="../slideLayouts/slideLayout1.xml"/><Relationship Id="rId5" Type="http://schemas.openxmlformats.org/officeDocument/2006/relationships/image" Target="../media/image4.gif"/><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2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2.gif"/><Relationship Id="rId2" Type="http://schemas.openxmlformats.org/officeDocument/2006/relationships/image" Target="../media/image61.jpeg"/><Relationship Id="rId1" Type="http://schemas.openxmlformats.org/officeDocument/2006/relationships/slideLayout" Target="../slideLayouts/slideLayout7.xml"/><Relationship Id="rId4" Type="http://schemas.openxmlformats.org/officeDocument/2006/relationships/image" Target="../media/image63.gif"/></Relationships>
</file>

<file path=ppt/slides/_rels/slide4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gif"/><Relationship Id="rId1" Type="http://schemas.openxmlformats.org/officeDocument/2006/relationships/slideLayout" Target="../slideLayouts/slideLayout7.xml"/><Relationship Id="rId4" Type="http://schemas.openxmlformats.org/officeDocument/2006/relationships/image" Target="../media/image69.gif"/></Relationships>
</file>

<file path=ppt/slides/_rels/slide4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77.gif"/><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80.gif"/><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6.gif"/><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4"/>
          <p:cNvSpPr txBox="1">
            <a:spLocks noChangeArrowheads="1"/>
          </p:cNvSpPr>
          <p:nvPr/>
        </p:nvSpPr>
        <p:spPr bwMode="auto">
          <a:xfrm>
            <a:off x="609600" y="381000"/>
            <a:ext cx="8077200" cy="366713"/>
          </a:xfrm>
          <a:prstGeom prst="rect">
            <a:avLst/>
          </a:prstGeom>
          <a:noFill/>
          <a:ln w="9525">
            <a:noFill/>
            <a:miter lim="800000"/>
            <a:headEnd/>
            <a:tailEnd/>
          </a:ln>
          <a:effectLst/>
        </p:spPr>
        <p:txBody>
          <a:bodyPr>
            <a:spAutoFit/>
          </a:bodyPr>
          <a:lstStyle/>
          <a:p>
            <a:pPr algn="r">
              <a:spcBef>
                <a:spcPct val="50000"/>
              </a:spcBef>
            </a:pPr>
            <a:r>
              <a:rPr lang="en-US"/>
              <a:t>    </a:t>
            </a:r>
          </a:p>
        </p:txBody>
      </p:sp>
      <p:pic>
        <p:nvPicPr>
          <p:cNvPr id="2050" name="Picture 2" descr="C:\Users\Dell\Pictures\منوعات\item33.gif"/>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2051" name="Picture 3" descr="C:\Users\Dell\Pictures\My Pictures\قلوب\3317.gif"/>
          <p:cNvPicPr>
            <a:picLocks noChangeAspect="1" noChangeArrowheads="1" noCrop="1"/>
          </p:cNvPicPr>
          <p:nvPr/>
        </p:nvPicPr>
        <p:blipFill>
          <a:blip r:embed="rId3" cstate="print"/>
          <a:srcRect/>
          <a:stretch>
            <a:fillRect/>
          </a:stretch>
        </p:blipFill>
        <p:spPr bwMode="auto">
          <a:xfrm rot="19581179">
            <a:off x="549802" y="195506"/>
            <a:ext cx="962025" cy="847725"/>
          </a:xfrm>
          <a:prstGeom prst="rect">
            <a:avLst/>
          </a:prstGeom>
          <a:noFill/>
        </p:spPr>
      </p:pic>
      <p:pic>
        <p:nvPicPr>
          <p:cNvPr id="2" name="Picture 4" descr="C:\Users\Dell\Pictures\My Pictures\ورود\قلب15.gif"/>
          <p:cNvPicPr>
            <a:picLocks noChangeAspect="1" noChangeArrowheads="1" noCrop="1"/>
          </p:cNvPicPr>
          <p:nvPr/>
        </p:nvPicPr>
        <p:blipFill>
          <a:blip r:embed="rId4" cstate="print"/>
          <a:srcRect/>
          <a:stretch>
            <a:fillRect/>
          </a:stretch>
        </p:blipFill>
        <p:spPr bwMode="auto">
          <a:xfrm>
            <a:off x="3347864" y="0"/>
            <a:ext cx="2149574" cy="1916832"/>
          </a:xfrm>
          <a:prstGeom prst="rect">
            <a:avLst/>
          </a:prstGeom>
          <a:noFill/>
        </p:spPr>
      </p:pic>
      <p:pic>
        <p:nvPicPr>
          <p:cNvPr id="6" name="Picture 4" descr="C:\Users\Dell\Pictures\My Pictures\ورود\قلب15.gif"/>
          <p:cNvPicPr>
            <a:picLocks noChangeAspect="1" noChangeArrowheads="1" noCrop="1"/>
          </p:cNvPicPr>
          <p:nvPr/>
        </p:nvPicPr>
        <p:blipFill>
          <a:blip r:embed="rId4" cstate="print"/>
          <a:srcRect/>
          <a:stretch>
            <a:fillRect/>
          </a:stretch>
        </p:blipFill>
        <p:spPr bwMode="auto">
          <a:xfrm rot="10800000">
            <a:off x="3419872" y="476672"/>
            <a:ext cx="2149574" cy="1527795"/>
          </a:xfrm>
          <a:prstGeom prst="rect">
            <a:avLst/>
          </a:prstGeom>
          <a:noFill/>
        </p:spPr>
      </p:pic>
      <p:pic>
        <p:nvPicPr>
          <p:cNvPr id="2054" name="Picture 6" descr="C:\Users\Dell\Pictures\My Pictures\بطاقات مكتوبه\w6w_20060410080144ba32c09e.gif"/>
          <p:cNvPicPr>
            <a:picLocks noChangeAspect="1" noChangeArrowheads="1"/>
          </p:cNvPicPr>
          <p:nvPr/>
        </p:nvPicPr>
        <p:blipFill>
          <a:blip r:embed="rId5" cstate="print"/>
          <a:srcRect/>
          <a:stretch>
            <a:fillRect/>
          </a:stretch>
        </p:blipFill>
        <p:spPr bwMode="auto">
          <a:xfrm>
            <a:off x="5364088" y="1988840"/>
            <a:ext cx="3240360" cy="3096344"/>
          </a:xfrm>
          <a:prstGeom prst="rect">
            <a:avLst/>
          </a:prstGeom>
          <a:noFill/>
        </p:spPr>
      </p:pic>
      <p:sp>
        <p:nvSpPr>
          <p:cNvPr id="10" name="مستطيل 9"/>
          <p:cNvSpPr/>
          <p:nvPr/>
        </p:nvSpPr>
        <p:spPr>
          <a:xfrm>
            <a:off x="5076056" y="6237312"/>
            <a:ext cx="4067944" cy="369332"/>
          </a:xfrm>
          <a:prstGeom prst="rect">
            <a:avLst/>
          </a:prstGeom>
        </p:spPr>
        <p:txBody>
          <a:bodyPr wrap="square">
            <a:spAutoFit/>
          </a:bodyPr>
          <a:lstStyle/>
          <a:p>
            <a:r>
              <a:rPr lang="en-US" dirty="0" smtClean="0">
                <a:solidFill>
                  <a:schemeClr val="accent2">
                    <a:lumMod val="40000"/>
                    <a:lumOff val="60000"/>
                  </a:schemeClr>
                </a:solidFill>
              </a:rPr>
              <a:t>http://www.education-sa.com/forum</a:t>
            </a:r>
            <a:r>
              <a:rPr lang="en-US" sz="1400" dirty="0" smtClean="0"/>
              <a:t>/</a:t>
            </a:r>
            <a:endParaRPr lang="ar-SA" sz="1400" dirty="0"/>
          </a:p>
        </p:txBody>
      </p:sp>
      <p:sp>
        <p:nvSpPr>
          <p:cNvPr id="11" name="مستطيل 10"/>
          <p:cNvSpPr/>
          <p:nvPr/>
        </p:nvSpPr>
        <p:spPr>
          <a:xfrm>
            <a:off x="2987824" y="2924944"/>
            <a:ext cx="1742785" cy="923330"/>
          </a:xfrm>
          <a:prstGeom prst="rect">
            <a:avLst/>
          </a:prstGeom>
          <a:noFill/>
        </p:spPr>
        <p:txBody>
          <a:bodyPr wrap="none" lIns="91440" tIns="45720" rIns="91440" bIns="45720">
            <a:spAutoFit/>
          </a:bodyPr>
          <a:lstStyle/>
          <a:p>
            <a:pPr algn="ctr"/>
            <a:r>
              <a:rPr lang="ar-SA" sz="5400" b="1" dirty="0" smtClean="0">
                <a:ln w="18000">
                  <a:solidFill>
                    <a:schemeClr val="accent2">
                      <a:lumMod val="50000"/>
                    </a:schemeClr>
                  </a:solidFill>
                  <a:prstDash val="solid"/>
                  <a:miter lim="800000"/>
                </a:ln>
                <a:solidFill>
                  <a:schemeClr val="accent2">
                    <a:lumMod val="20000"/>
                    <a:lumOff val="80000"/>
                  </a:schemeClr>
                </a:solidFill>
                <a:effectLst>
                  <a:outerShdw blurRad="25500" dist="23000" dir="7020000" algn="tl">
                    <a:srgbClr val="000000">
                      <a:alpha val="50000"/>
                    </a:srgbClr>
                  </a:outerShdw>
                </a:effectLst>
              </a:rPr>
              <a:t>وضوح</a:t>
            </a:r>
            <a:endParaRPr lang="ar-SA" sz="5400" b="1" cap="none" spc="0" dirty="0">
              <a:ln w="18000">
                <a:solidFill>
                  <a:schemeClr val="accent2">
                    <a:lumMod val="50000"/>
                  </a:schemeClr>
                </a:solidFill>
                <a:prstDash val="solid"/>
                <a:miter lim="800000"/>
              </a:ln>
              <a:solidFill>
                <a:schemeClr val="accent2">
                  <a:lumMod val="20000"/>
                  <a:lumOff val="80000"/>
                </a:schemeClr>
              </a:solidFill>
              <a:effectLst>
                <a:outerShdw blurRad="25500" dist="23000" dir="7020000" algn="tl">
                  <a:srgbClr val="000000">
                    <a:alpha val="50000"/>
                  </a:srgbClr>
                </a:outerShdw>
              </a:effectLst>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alpha val="60000"/>
          </a:schemeClr>
        </a:solidFill>
        <a:effectLst/>
      </p:bgPr>
    </p:bg>
    <p:spTree>
      <p:nvGrpSpPr>
        <p:cNvPr id="1" name=""/>
        <p:cNvGrpSpPr/>
        <p:nvPr/>
      </p:nvGrpSpPr>
      <p:grpSpPr>
        <a:xfrm>
          <a:off x="0" y="0"/>
          <a:ext cx="0" cy="0"/>
          <a:chOff x="0" y="0"/>
          <a:chExt cx="0" cy="0"/>
        </a:xfrm>
      </p:grpSpPr>
      <p:sp>
        <p:nvSpPr>
          <p:cNvPr id="2" name="مستطيل 1"/>
          <p:cNvSpPr/>
          <p:nvPr/>
        </p:nvSpPr>
        <p:spPr>
          <a:xfrm>
            <a:off x="1475656" y="764704"/>
            <a:ext cx="7164288" cy="2554545"/>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ar-SA" sz="3200" b="1" dirty="0" smtClean="0">
                <a:solidFill>
                  <a:srgbClr val="C00000"/>
                </a:solidFill>
              </a:rPr>
              <a:t>المواد الكيميائية وتدخل هذه المواد بطريق مباشرة أو غير مباشرة في كثير مما نأكله أو نشربه أو نستخدمه في نشاطاتنا اليومية ومع ذلك فرغم أهميتها في حياتنا إلا أن لها أضرارا كثيرة خصوصا إذا استخدمت بطريقة خاطئة </a:t>
            </a:r>
            <a:endParaRPr lang="ar-SA" sz="3200" dirty="0">
              <a:solidFill>
                <a:srgbClr val="C00000"/>
              </a:solidFill>
            </a:endParaRPr>
          </a:p>
        </p:txBody>
      </p:sp>
      <p:pic>
        <p:nvPicPr>
          <p:cNvPr id="47106" name="Picture 2" descr="http://aymanalrefai.files.wordpress.com/2010/06/food_additives.jpg"/>
          <p:cNvPicPr>
            <a:picLocks noChangeAspect="1" noChangeArrowheads="1"/>
          </p:cNvPicPr>
          <p:nvPr/>
        </p:nvPicPr>
        <p:blipFill>
          <a:blip r:embed="rId2" cstate="print"/>
          <a:srcRect/>
          <a:stretch>
            <a:fillRect/>
          </a:stretch>
        </p:blipFill>
        <p:spPr bwMode="auto">
          <a:xfrm>
            <a:off x="0" y="3352800"/>
            <a:ext cx="3619500" cy="35052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4" name="Picture 4" descr="http://t3.gstatic.com/images?q=tbn:ANd9GcS3gKoikONGap3xGSbeBwcHcUD6HBIPglBXNuksZfQBHE1Btz56"/>
          <p:cNvPicPr>
            <a:picLocks noChangeAspect="1" noChangeArrowheads="1"/>
          </p:cNvPicPr>
          <p:nvPr/>
        </p:nvPicPr>
        <p:blipFill>
          <a:blip r:embed="rId2" cstate="print"/>
          <a:srcRect/>
          <a:stretch>
            <a:fillRect/>
          </a:stretch>
        </p:blipFill>
        <p:spPr bwMode="auto">
          <a:xfrm>
            <a:off x="0" y="4725144"/>
            <a:ext cx="3810000" cy="2132856"/>
          </a:xfrm>
          <a:prstGeom prst="rect">
            <a:avLst/>
          </a:prstGeom>
          <a:noFill/>
        </p:spPr>
      </p:pic>
      <p:sp>
        <p:nvSpPr>
          <p:cNvPr id="2" name="مستطيل 1"/>
          <p:cNvSpPr/>
          <p:nvPr/>
        </p:nvSpPr>
        <p:spPr>
          <a:xfrm>
            <a:off x="1763688" y="2492896"/>
            <a:ext cx="6300192" cy="224676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ar-SA" sz="2800" b="1" dirty="0" smtClean="0">
                <a:solidFill>
                  <a:schemeClr val="accent3">
                    <a:lumMod val="75000"/>
                  </a:schemeClr>
                </a:solidFill>
              </a:rPr>
              <a:t>بعض الملوثات الطبيعية الموجودة في البيئة أصلا </a:t>
            </a:r>
            <a:endParaRPr lang="ar-SA" sz="2800" b="1" dirty="0" smtClean="0">
              <a:solidFill>
                <a:schemeClr val="accent3">
                  <a:lumMod val="75000"/>
                </a:schemeClr>
              </a:solidFill>
            </a:endParaRPr>
          </a:p>
          <a:p>
            <a:r>
              <a:rPr lang="ar-SA" sz="2800" b="1" dirty="0" smtClean="0">
                <a:solidFill>
                  <a:schemeClr val="accent3">
                    <a:lumMod val="75000"/>
                  </a:schemeClr>
                </a:solidFill>
              </a:rPr>
              <a:t>لا </a:t>
            </a:r>
            <a:r>
              <a:rPr lang="ar-SA" sz="2800" b="1" dirty="0" smtClean="0">
                <a:solidFill>
                  <a:schemeClr val="accent3">
                    <a:lumMod val="75000"/>
                  </a:schemeClr>
                </a:solidFill>
              </a:rPr>
              <a:t>دخل للإنسان </a:t>
            </a:r>
            <a:r>
              <a:rPr lang="ar-SA" sz="2800" b="1" dirty="0" err="1" smtClean="0">
                <a:solidFill>
                  <a:schemeClr val="accent3">
                    <a:lumMod val="75000"/>
                  </a:schemeClr>
                </a:solidFill>
              </a:rPr>
              <a:t>بها</a:t>
            </a:r>
            <a:r>
              <a:rPr lang="ar-SA" sz="2800" b="1" dirty="0" smtClean="0">
                <a:solidFill>
                  <a:schemeClr val="accent3">
                    <a:lumMod val="75000"/>
                  </a:schemeClr>
                </a:solidFill>
              </a:rPr>
              <a:t> </a:t>
            </a:r>
            <a:endParaRPr lang="ar-SA" sz="2800" b="1" dirty="0" smtClean="0">
              <a:solidFill>
                <a:schemeClr val="accent3">
                  <a:lumMod val="75000"/>
                </a:schemeClr>
              </a:solidFill>
            </a:endParaRPr>
          </a:p>
          <a:p>
            <a:r>
              <a:rPr lang="ar-SA" sz="2800" b="1" dirty="0" smtClean="0">
                <a:solidFill>
                  <a:schemeClr val="accent3">
                    <a:lumMod val="75000"/>
                  </a:schemeClr>
                </a:solidFill>
              </a:rPr>
              <a:t>وبعض </a:t>
            </a:r>
            <a:r>
              <a:rPr lang="ar-SA" sz="2800" b="1" dirty="0" smtClean="0">
                <a:solidFill>
                  <a:schemeClr val="accent3">
                    <a:lumMod val="75000"/>
                  </a:schemeClr>
                </a:solidFill>
              </a:rPr>
              <a:t>الملوثات غير الطبيعية التي ينتجها الإنسان وتؤثر على صحته مع مرور الزمن ويوضح الشكل </a:t>
            </a:r>
            <a:endParaRPr lang="ar-EG" sz="2800" b="1" dirty="0" smtClean="0">
              <a:solidFill>
                <a:schemeClr val="accent3">
                  <a:lumMod val="75000"/>
                </a:schemeClr>
              </a:solidFill>
            </a:endParaRPr>
          </a:p>
          <a:p>
            <a:r>
              <a:rPr lang="ar-SA" sz="2800" b="1" dirty="0" smtClean="0">
                <a:solidFill>
                  <a:schemeClr val="accent3">
                    <a:lumMod val="75000"/>
                  </a:schemeClr>
                </a:solidFill>
              </a:rPr>
              <a:t>( </a:t>
            </a:r>
            <a:r>
              <a:rPr lang="ar-SA" sz="2800" b="1" dirty="0" err="1" smtClean="0">
                <a:solidFill>
                  <a:schemeClr val="accent3">
                    <a:lumMod val="75000"/>
                  </a:schemeClr>
                </a:solidFill>
              </a:rPr>
              <a:t>80 )</a:t>
            </a:r>
            <a:r>
              <a:rPr lang="ar-SA" sz="2800" b="1" dirty="0" smtClean="0">
                <a:solidFill>
                  <a:schemeClr val="accent3">
                    <a:lumMod val="75000"/>
                  </a:schemeClr>
                </a:solidFill>
              </a:rPr>
              <a:t> </a:t>
            </a:r>
            <a:endParaRPr lang="en-US" sz="2800" dirty="0">
              <a:solidFill>
                <a:schemeClr val="accent3">
                  <a:lumMod val="75000"/>
                </a:schemeClr>
              </a:solidFill>
            </a:endParaRPr>
          </a:p>
        </p:txBody>
      </p:sp>
      <p:pic>
        <p:nvPicPr>
          <p:cNvPr id="46082" name="Picture 2" descr="http://t3.gstatic.com/images?q=tbn:ANd9GcS3gKoikONGap3xGSbeBwcHcUD6HBIPglBXNuksZfQBHE1Btz56"/>
          <p:cNvPicPr>
            <a:picLocks noChangeAspect="1" noChangeArrowheads="1"/>
          </p:cNvPicPr>
          <p:nvPr/>
        </p:nvPicPr>
        <p:blipFill>
          <a:blip r:embed="rId2" cstate="print"/>
          <a:srcRect/>
          <a:stretch>
            <a:fillRect/>
          </a:stretch>
        </p:blipFill>
        <p:spPr bwMode="auto">
          <a:xfrm>
            <a:off x="5334000" y="332657"/>
            <a:ext cx="3810000" cy="1944216"/>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285720" y="357166"/>
            <a:ext cx="8572518" cy="6215106"/>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285720" y="285728"/>
            <a:ext cx="8643998" cy="6286544"/>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p:nvPr/>
        </p:nvSpPr>
        <p:spPr>
          <a:xfrm>
            <a:off x="285720" y="3500438"/>
            <a:ext cx="8429684" cy="2677656"/>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2400" b="1" dirty="0" smtClean="0">
                <a:solidFill>
                  <a:srgbClr val="FF0000"/>
                </a:solidFill>
              </a:rPr>
              <a:t>المضادات الحيوية أكثر من ( 200 ) نوع حتى الآن ، ولها أسماء متعددة، وتختلف باختلاف الشركات، كما تختلف أشكالها من أقراص أو كبسولات أو حقن، غير أن استخدام المضادات الحيوية يجعل الفرد يعتاد</a:t>
            </a:r>
          </a:p>
          <a:p>
            <a:r>
              <a:rPr lang="ar-EG" sz="2400" b="1" dirty="0" smtClean="0">
                <a:solidFill>
                  <a:srgbClr val="FF0000"/>
                </a:solidFill>
              </a:rPr>
              <a:t>عليها بشكل دائم وتصبح مع الوقت غير فاعلة، كما أن استخدامها بشكل عاجل ودون استشارة الطبيب قد يعطي أمراضا أخرى كالحمى </a:t>
            </a:r>
            <a:r>
              <a:rPr lang="ar-EG" sz="2400" b="1" dirty="0" err="1" smtClean="0">
                <a:solidFill>
                  <a:srgbClr val="FF0000"/>
                </a:solidFill>
              </a:rPr>
              <a:t>الشوكية</a:t>
            </a:r>
            <a:r>
              <a:rPr lang="ar-EG" sz="2400" b="1" dirty="0" smtClean="0">
                <a:solidFill>
                  <a:srgbClr val="FF0000"/>
                </a:solidFill>
              </a:rPr>
              <a:t>، وهناك أيضا أعراض جانبية لمثل هذا الاستخدام السيئ كالحساسية وتختلف درجتها من شخص لآخر، وظهور طفح جلدي، </a:t>
            </a:r>
            <a:r>
              <a:rPr lang="ar-EG" sz="2400" b="1" dirty="0" err="1" smtClean="0">
                <a:solidFill>
                  <a:srgbClr val="FF0000"/>
                </a:solidFill>
              </a:rPr>
              <a:t>والحرقان</a:t>
            </a:r>
            <a:r>
              <a:rPr lang="ar-EG" sz="2400" b="1" dirty="0" smtClean="0">
                <a:solidFill>
                  <a:srgbClr val="FF0000"/>
                </a:solidFill>
              </a:rPr>
              <a:t> الخفيف في المعدة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1835696" y="1196752"/>
            <a:ext cx="5429268" cy="2553891"/>
          </a:xfrm>
          <a:prstGeom prst="roundRect">
            <a:avLst/>
          </a:prstGeom>
          <a:ln/>
        </p:spPr>
        <p:style>
          <a:lnRef idx="1">
            <a:schemeClr val="accent2"/>
          </a:lnRef>
          <a:fillRef idx="2">
            <a:schemeClr val="accent2"/>
          </a:fillRef>
          <a:effectRef idx="1">
            <a:schemeClr val="accent2"/>
          </a:effectRef>
          <a:fontRef idx="minor">
            <a:schemeClr val="dk1"/>
          </a:fontRef>
        </p:style>
        <p:txBody>
          <a:bodyPr wrap="square" rtlCol="1">
            <a:spAutoFit/>
          </a:bodyPr>
          <a:lstStyle/>
          <a:p>
            <a:pPr>
              <a:defRPr/>
            </a:pPr>
            <a:r>
              <a:rPr lang="ar-EG" sz="7200" b="1" dirty="0" smtClean="0">
                <a:solidFill>
                  <a:srgbClr val="C00000"/>
                </a:solidFill>
              </a:rPr>
              <a:t>مبيدات الآفات </a:t>
            </a:r>
            <a:r>
              <a:rPr lang="ar-SA" sz="7200" b="1" dirty="0" smtClean="0">
                <a:solidFill>
                  <a:srgbClr val="C00000"/>
                </a:solidFill>
              </a:rPr>
              <a:t>    </a:t>
            </a:r>
            <a:r>
              <a:rPr lang="ar-EG" sz="7200" b="1" dirty="0" smtClean="0">
                <a:solidFill>
                  <a:srgbClr val="C00000"/>
                </a:solidFill>
              </a:rPr>
              <a:t>الزراعية</a:t>
            </a:r>
            <a:endParaRPr lang="ar-EG" sz="7200" b="1" dirty="0">
              <a:solidFill>
                <a:srgbClr val="C00000"/>
              </a:solidFill>
            </a:endParaRPr>
          </a:p>
        </p:txBody>
      </p:sp>
      <p:pic>
        <p:nvPicPr>
          <p:cNvPr id="43010" name="Picture 2" descr="http://t2.gstatic.com/images?q=tbn:ANd9GcT35gVPUZbGc080SAq_jccoQZqa-DRyJNTlb14Htmtet1rXOKGpXQ"/>
          <p:cNvPicPr>
            <a:picLocks noChangeAspect="1" noChangeArrowheads="1"/>
          </p:cNvPicPr>
          <p:nvPr/>
        </p:nvPicPr>
        <p:blipFill>
          <a:blip r:embed="rId2" cstate="print"/>
          <a:srcRect/>
          <a:stretch>
            <a:fillRect/>
          </a:stretch>
        </p:blipFill>
        <p:spPr bwMode="auto">
          <a:xfrm>
            <a:off x="323528" y="4509120"/>
            <a:ext cx="2376264" cy="2021930"/>
          </a:xfrm>
          <a:prstGeom prst="rect">
            <a:avLst/>
          </a:prstGeom>
          <a:noFill/>
        </p:spPr>
      </p:pic>
      <p:pic>
        <p:nvPicPr>
          <p:cNvPr id="43012" name="Picture 4" descr="http://t3.gstatic.com/images?q=tbn:ANd9GcRtUY4B7eeCdLKxPJh_YoxSt1ACHRDEy0sMFmaFiHFVIJj8TOfN"/>
          <p:cNvPicPr>
            <a:picLocks noChangeAspect="1" noChangeArrowheads="1"/>
          </p:cNvPicPr>
          <p:nvPr/>
        </p:nvPicPr>
        <p:blipFill>
          <a:blip r:embed="rId3" cstate="print"/>
          <a:srcRect/>
          <a:stretch>
            <a:fillRect/>
          </a:stretch>
        </p:blipFill>
        <p:spPr bwMode="auto">
          <a:xfrm>
            <a:off x="6695728" y="4365104"/>
            <a:ext cx="2448272" cy="2209801"/>
          </a:xfrm>
          <a:prstGeom prst="rect">
            <a:avLst/>
          </a:prstGeom>
          <a:noFill/>
        </p:spPr>
      </p:pic>
      <p:pic>
        <p:nvPicPr>
          <p:cNvPr id="43014" name="Picture 6" descr="http://abudhabienv.com/wp-content/uploads/4189.jpg"/>
          <p:cNvPicPr>
            <a:picLocks noChangeAspect="1" noChangeArrowheads="1"/>
          </p:cNvPicPr>
          <p:nvPr/>
        </p:nvPicPr>
        <p:blipFill>
          <a:blip r:embed="rId4" cstate="print"/>
          <a:srcRect/>
          <a:stretch>
            <a:fillRect/>
          </a:stretch>
        </p:blipFill>
        <p:spPr bwMode="auto">
          <a:xfrm>
            <a:off x="2843808" y="4149080"/>
            <a:ext cx="4162425" cy="27089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707904" y="692696"/>
            <a:ext cx="4572000" cy="646331"/>
          </a:xfrm>
          <a:prstGeom prst="rect">
            <a:avLst/>
          </a:prstGeom>
        </p:spPr>
        <p:txBody>
          <a:bodyPr>
            <a:spAutoFit/>
          </a:bodyPr>
          <a:lstStyle/>
          <a:p>
            <a:r>
              <a:rPr lang="ar-SA" b="1" dirty="0" smtClean="0"/>
              <a:t>يعتقد العلماء أن هناك أكثر </a:t>
            </a:r>
            <a:r>
              <a:rPr lang="ar-SA" b="1" dirty="0" err="1" smtClean="0"/>
              <a:t>من </a:t>
            </a:r>
            <a:r>
              <a:rPr lang="ar-SA" b="1" dirty="0" smtClean="0"/>
              <a:t>( </a:t>
            </a:r>
            <a:r>
              <a:rPr lang="ar-SA" b="1" dirty="0" err="1" smtClean="0"/>
              <a:t>90 </a:t>
            </a:r>
            <a:r>
              <a:rPr lang="ar-SA" b="1" dirty="0" smtClean="0"/>
              <a:t>) ألف مرض يصيب النباتات تنشأ عن الميكروبات المختلفة </a:t>
            </a:r>
            <a:endParaRPr lang="ar-SA" dirty="0"/>
          </a:p>
        </p:txBody>
      </p:sp>
      <p:sp>
        <p:nvSpPr>
          <p:cNvPr id="3" name="مستطيل 2"/>
          <p:cNvSpPr/>
          <p:nvPr/>
        </p:nvSpPr>
        <p:spPr>
          <a:xfrm>
            <a:off x="3635896" y="1772816"/>
            <a:ext cx="4572000" cy="646331"/>
          </a:xfrm>
          <a:prstGeom prst="rect">
            <a:avLst/>
          </a:prstGeom>
        </p:spPr>
        <p:txBody>
          <a:bodyPr>
            <a:spAutoFit/>
          </a:bodyPr>
          <a:lstStyle/>
          <a:p>
            <a:r>
              <a:rPr lang="ar-SA" b="1" dirty="0" smtClean="0"/>
              <a:t>وأن هناك </a:t>
            </a:r>
            <a:r>
              <a:rPr lang="ar-SA" b="1" dirty="0" err="1" smtClean="0"/>
              <a:t>قرابة </a:t>
            </a:r>
            <a:r>
              <a:rPr lang="ar-SA" b="1" dirty="0" smtClean="0"/>
              <a:t>( </a:t>
            </a:r>
            <a:r>
              <a:rPr lang="ar-SA" b="1" dirty="0" err="1" smtClean="0"/>
              <a:t>2000 </a:t>
            </a:r>
            <a:r>
              <a:rPr lang="ar-SA" b="1" dirty="0" smtClean="0"/>
              <a:t>) من الحشائش التي تحدث أضرارا اقتصادية على الإنتاج الزراعي</a:t>
            </a:r>
            <a:endParaRPr lang="ar-SA" dirty="0"/>
          </a:p>
        </p:txBody>
      </p:sp>
      <p:sp>
        <p:nvSpPr>
          <p:cNvPr id="4" name="مستطيل 3"/>
          <p:cNvSpPr/>
          <p:nvPr/>
        </p:nvSpPr>
        <p:spPr>
          <a:xfrm>
            <a:off x="4211960" y="2708920"/>
            <a:ext cx="4572000" cy="646331"/>
          </a:xfrm>
          <a:prstGeom prst="rect">
            <a:avLst/>
          </a:prstGeom>
        </p:spPr>
        <p:txBody>
          <a:bodyPr>
            <a:spAutoFit/>
          </a:bodyPr>
          <a:lstStyle/>
          <a:p>
            <a:r>
              <a:rPr lang="ar-SA" b="1" dirty="0" smtClean="0"/>
              <a:t>وأن </a:t>
            </a:r>
            <a:r>
              <a:rPr lang="ar-SA" b="1" dirty="0" err="1" smtClean="0"/>
              <a:t>هناك </a:t>
            </a:r>
            <a:r>
              <a:rPr lang="ar-SA" b="1" dirty="0" smtClean="0"/>
              <a:t>( </a:t>
            </a:r>
            <a:r>
              <a:rPr lang="ar-SA" b="1" dirty="0" err="1" smtClean="0"/>
              <a:t>100 </a:t>
            </a:r>
            <a:r>
              <a:rPr lang="ar-SA" b="1" dirty="0" smtClean="0"/>
              <a:t>) ألف حشرة تهاجم النباتات وتمرضها </a:t>
            </a:r>
            <a:endParaRPr lang="ar-SA" dirty="0" smtClean="0"/>
          </a:p>
          <a:p>
            <a:endParaRPr lang="ar-EG" b="1" dirty="0" smtClean="0"/>
          </a:p>
        </p:txBody>
      </p:sp>
      <p:sp>
        <p:nvSpPr>
          <p:cNvPr id="5" name="مستطيل 4"/>
          <p:cNvSpPr/>
          <p:nvPr/>
        </p:nvSpPr>
        <p:spPr>
          <a:xfrm>
            <a:off x="3779912" y="3573016"/>
            <a:ext cx="4572000" cy="923330"/>
          </a:xfrm>
          <a:prstGeom prst="rect">
            <a:avLst/>
          </a:prstGeom>
        </p:spPr>
        <p:txBody>
          <a:bodyPr>
            <a:spAutoFit/>
          </a:bodyPr>
          <a:lstStyle/>
          <a:p>
            <a:r>
              <a:rPr lang="ar-SA" b="1" dirty="0" smtClean="0"/>
              <a:t>ورغبة في المحافظة على الزراعة يلجأ كثير من المزارعين إلى استخدام المبيدات لمقاومة تلك الآفات وهذه المبيدات تؤثر مع الوقت على حياة الإنسان وصحته </a:t>
            </a:r>
            <a:endParaRPr lang="ar-SA" dirty="0"/>
          </a:p>
        </p:txBody>
      </p:sp>
      <p:sp>
        <p:nvSpPr>
          <p:cNvPr id="6" name="مستطيل 5"/>
          <p:cNvSpPr/>
          <p:nvPr/>
        </p:nvSpPr>
        <p:spPr>
          <a:xfrm>
            <a:off x="3851920" y="4941168"/>
            <a:ext cx="4572000" cy="646331"/>
          </a:xfrm>
          <a:prstGeom prst="rect">
            <a:avLst/>
          </a:prstGeom>
        </p:spPr>
        <p:txBody>
          <a:bodyPr>
            <a:spAutoFit/>
          </a:bodyPr>
          <a:lstStyle/>
          <a:p>
            <a:r>
              <a:rPr lang="ar-SA" b="1" dirty="0" smtClean="0"/>
              <a:t>وقد قدرت منظمة الصحة العالمية أن هناك مليون نسمة يصابون سنويا بالتسمم من هذه المبيدات</a:t>
            </a:r>
            <a:endParaRPr lang="ar-SA" dirty="0"/>
          </a:p>
        </p:txBody>
      </p:sp>
      <p:pic>
        <p:nvPicPr>
          <p:cNvPr id="7" name="Picture 2"/>
          <p:cNvPicPr>
            <a:picLocks noChangeAspect="1" noChangeArrowheads="1"/>
          </p:cNvPicPr>
          <p:nvPr/>
        </p:nvPicPr>
        <p:blipFill>
          <a:blip r:embed="rId2" cstate="print"/>
          <a:srcRect/>
          <a:stretch>
            <a:fillRect/>
          </a:stretch>
        </p:blipFill>
        <p:spPr bwMode="auto">
          <a:xfrm>
            <a:off x="319836" y="214290"/>
            <a:ext cx="8591587" cy="6429420"/>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428596" y="404664"/>
            <a:ext cx="8401066" cy="5904656"/>
          </a:xfrm>
          <a:prstGeom prst="rect">
            <a:avLst/>
          </a:prstGeom>
          <a:ln w="88900" cap="sq" cmpd="thickThin">
            <a:solidFill>
              <a:schemeClr val="accent3">
                <a:lumMod val="60000"/>
                <a:lumOff val="40000"/>
              </a:schemeClr>
            </a:solidFill>
            <a:prstDash val="solid"/>
            <a:miter lim="800000"/>
          </a:ln>
          <a:effectLst>
            <a:innerShdw blurRad="76200">
              <a:srgbClr val="000000"/>
            </a:innerShdw>
          </a:effectLst>
        </p:spPr>
      </p:pic>
      <p:sp>
        <p:nvSpPr>
          <p:cNvPr id="3" name="مربع نص 2"/>
          <p:cNvSpPr txBox="1"/>
          <p:nvPr/>
        </p:nvSpPr>
        <p:spPr>
          <a:xfrm>
            <a:off x="285720" y="3561710"/>
            <a:ext cx="8429684" cy="1938992"/>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2400" b="1" dirty="0" smtClean="0">
                <a:solidFill>
                  <a:schemeClr val="accent3">
                    <a:lumMod val="50000"/>
                  </a:schemeClr>
                </a:solidFill>
              </a:rPr>
              <a:t>الانضمام إلى اتفاقية نظام المبيدات في دول مجلس التعاون لدول الخليج العربية، وهو نظام مكون من خمس عشرة مادة ويهدف إلى تنظيم عمليات إنتاج واستيراد وتداول المبيدات بدول مجلس التعاون، كما تقوم بعقد دورات ومحاضرات متخصصة في ذلك للمزارعين، إضافة إلى الحملات الدورية التي تقوم </a:t>
            </a:r>
            <a:r>
              <a:rPr lang="ar-EG" sz="2400" b="1" dirty="0" err="1" smtClean="0">
                <a:solidFill>
                  <a:schemeClr val="accent3">
                    <a:lumMod val="50000"/>
                  </a:schemeClr>
                </a:solidFill>
              </a:rPr>
              <a:t>بها</a:t>
            </a:r>
            <a:r>
              <a:rPr lang="ar-EG" sz="2400" b="1" dirty="0" smtClean="0">
                <a:solidFill>
                  <a:schemeClr val="accent3">
                    <a:lumMod val="50000"/>
                  </a:schemeClr>
                </a:solidFill>
              </a:rPr>
              <a:t> الجهات المختصة بمتابعة استخدامات المزارعين لهذه المبيدات</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1000100" y="2071678"/>
            <a:ext cx="7429552" cy="2553891"/>
          </a:xfrm>
          <a:prstGeom prst="roundRect">
            <a:avLst/>
          </a:prstGeom>
          <a:ln w="76200">
            <a:solidFill>
              <a:srgbClr val="FF0000"/>
            </a:solidFill>
          </a:ln>
          <a:scene3d>
            <a:camera prst="perspectiveRelaxedModerately"/>
            <a:lightRig rig="threePt" dir="t"/>
          </a:scene3d>
        </p:spPr>
        <p:style>
          <a:lnRef idx="1">
            <a:schemeClr val="accent1"/>
          </a:lnRef>
          <a:fillRef idx="2">
            <a:schemeClr val="accent1"/>
          </a:fillRef>
          <a:effectRef idx="1">
            <a:schemeClr val="accent1"/>
          </a:effectRef>
          <a:fontRef idx="minor">
            <a:schemeClr val="dk1"/>
          </a:fontRef>
        </p:style>
        <p:txBody>
          <a:bodyPr wrap="square" rtlCol="1">
            <a:spAutoFit/>
          </a:bodyPr>
          <a:lstStyle/>
          <a:p>
            <a:pPr>
              <a:defRPr/>
            </a:pPr>
            <a:r>
              <a:rPr lang="ar-EG" sz="7200" b="1" dirty="0" smtClean="0">
                <a:solidFill>
                  <a:srgbClr val="0000FF"/>
                </a:solidFill>
              </a:rPr>
              <a:t>الهيئة الوطنية لحماية الحياة الفطرية وإنمائها</a:t>
            </a:r>
            <a:endParaRPr lang="ar-EG" sz="7200" b="1" dirty="0">
              <a:solidFill>
                <a:srgbClr val="0000FF"/>
              </a:solidFill>
            </a:endParaRPr>
          </a:p>
        </p:txBody>
      </p:sp>
      <p:pic>
        <p:nvPicPr>
          <p:cNvPr id="39938" name="Picture 2" descr="http://t3.gstatic.com/images?q=tbn:ANd9GcQzGuNA-pJhQz8yNUTeD7AgiLb8RoAc68A051o_r4nECFos54WQ"/>
          <p:cNvPicPr>
            <a:picLocks noChangeAspect="1" noChangeArrowheads="1"/>
          </p:cNvPicPr>
          <p:nvPr/>
        </p:nvPicPr>
        <p:blipFill>
          <a:blip r:embed="rId2" cstate="print"/>
          <a:srcRect/>
          <a:stretch>
            <a:fillRect/>
          </a:stretch>
        </p:blipFill>
        <p:spPr bwMode="auto">
          <a:xfrm>
            <a:off x="6660232" y="332656"/>
            <a:ext cx="1866900" cy="1809751"/>
          </a:xfrm>
          <a:prstGeom prst="rect">
            <a:avLst/>
          </a:prstGeom>
          <a:noFill/>
        </p:spPr>
      </p:pic>
      <p:pic>
        <p:nvPicPr>
          <p:cNvPr id="39940" name="Picture 4" descr="http://t3.gstatic.com/images?q=tbn:ANd9GcQzGuNA-pJhQz8yNUTeD7AgiLb8RoAc68A051o_r4nECFos54WQ"/>
          <p:cNvPicPr>
            <a:picLocks noChangeAspect="1" noChangeArrowheads="1"/>
          </p:cNvPicPr>
          <p:nvPr/>
        </p:nvPicPr>
        <p:blipFill>
          <a:blip r:embed="rId2" cstate="print"/>
          <a:srcRect/>
          <a:stretch>
            <a:fillRect/>
          </a:stretch>
        </p:blipFill>
        <p:spPr bwMode="auto">
          <a:xfrm>
            <a:off x="611560" y="4725144"/>
            <a:ext cx="1866900" cy="18097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4"/>
          <p:cNvSpPr txBox="1">
            <a:spLocks noChangeArrowheads="1"/>
          </p:cNvSpPr>
          <p:nvPr/>
        </p:nvSpPr>
        <p:spPr bwMode="auto">
          <a:xfrm>
            <a:off x="609600" y="381000"/>
            <a:ext cx="8077200" cy="366713"/>
          </a:xfrm>
          <a:prstGeom prst="rect">
            <a:avLst/>
          </a:prstGeom>
          <a:noFill/>
          <a:ln w="9525">
            <a:noFill/>
            <a:miter lim="800000"/>
            <a:headEnd/>
            <a:tailEnd/>
          </a:ln>
          <a:effectLst/>
        </p:spPr>
        <p:txBody>
          <a:bodyPr>
            <a:spAutoFit/>
          </a:bodyPr>
          <a:lstStyle/>
          <a:p>
            <a:pPr algn="r">
              <a:spcBef>
                <a:spcPct val="50000"/>
              </a:spcBef>
            </a:pPr>
            <a:r>
              <a:rPr lang="en-US"/>
              <a:t>    </a:t>
            </a:r>
          </a:p>
        </p:txBody>
      </p:sp>
      <p:sp>
        <p:nvSpPr>
          <p:cNvPr id="3" name="مستطيل 2"/>
          <p:cNvSpPr/>
          <p:nvPr/>
        </p:nvSpPr>
        <p:spPr>
          <a:xfrm>
            <a:off x="1619672" y="404664"/>
            <a:ext cx="6444208" cy="120032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ar-SA" sz="3600" b="1" dirty="0" smtClean="0"/>
              <a:t>تبذل حكومة خادم الحرمين الشريفين جهودا كبيرة من أجل حماية البيئة </a:t>
            </a:r>
            <a:endParaRPr lang="ar-SA" sz="3600" dirty="0"/>
          </a:p>
        </p:txBody>
      </p:sp>
      <p:sp>
        <p:nvSpPr>
          <p:cNvPr id="4" name="مستطيل 3"/>
          <p:cNvSpPr/>
          <p:nvPr/>
        </p:nvSpPr>
        <p:spPr>
          <a:xfrm>
            <a:off x="2228508" y="1844824"/>
            <a:ext cx="4992072" cy="400110"/>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r>
              <a:rPr lang="ar-SA" sz="2000" b="1" dirty="0" smtClean="0"/>
              <a:t>ومن ذلك </a:t>
            </a:r>
            <a:r>
              <a:rPr lang="ar-SA" sz="2000" b="1" dirty="0" err="1" smtClean="0"/>
              <a:t>قيامها</a:t>
            </a:r>
            <a:r>
              <a:rPr lang="ar-SA" sz="2000" b="1" dirty="0" smtClean="0"/>
              <a:t> بإنشاء هيئة خاصة بحماية الحياة الفطرية </a:t>
            </a:r>
            <a:endParaRPr lang="ar-SA" sz="2000" dirty="0"/>
          </a:p>
        </p:txBody>
      </p:sp>
      <p:sp>
        <p:nvSpPr>
          <p:cNvPr id="5" name="مستطيل 4"/>
          <p:cNvSpPr/>
          <p:nvPr/>
        </p:nvSpPr>
        <p:spPr>
          <a:xfrm>
            <a:off x="2411760" y="2492896"/>
            <a:ext cx="4608954" cy="400110"/>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r>
              <a:rPr lang="ar-SA" sz="2000" b="1" dirty="0" smtClean="0"/>
              <a:t>وهي هيئة مستقلة ترتبط إداريا برئيس مجلس الوزراء</a:t>
            </a:r>
            <a:endParaRPr lang="ar-SA" sz="2000" dirty="0"/>
          </a:p>
        </p:txBody>
      </p:sp>
      <p:sp>
        <p:nvSpPr>
          <p:cNvPr id="6" name="مستطيل 5"/>
          <p:cNvSpPr/>
          <p:nvPr/>
        </p:nvSpPr>
        <p:spPr>
          <a:xfrm>
            <a:off x="2411760" y="3212976"/>
            <a:ext cx="4572000" cy="369332"/>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r>
              <a:rPr lang="ar-SA" b="1" dirty="0" smtClean="0"/>
              <a:t>وتهتم بتصحيح السلبيات التي تعرضت لها الأماكن الطبيعية</a:t>
            </a:r>
            <a:endParaRPr lang="ar-SA" dirty="0"/>
          </a:p>
        </p:txBody>
      </p:sp>
      <p:sp>
        <p:nvSpPr>
          <p:cNvPr id="7" name="مستطيل 6"/>
          <p:cNvSpPr/>
          <p:nvPr/>
        </p:nvSpPr>
        <p:spPr>
          <a:xfrm>
            <a:off x="2915816" y="3789040"/>
            <a:ext cx="3576620" cy="369332"/>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r>
              <a:rPr lang="ar-SA" b="1" dirty="0" smtClean="0"/>
              <a:t>ومن ثم المحافظة على الحياة الفطرية وإنمائها</a:t>
            </a:r>
            <a:endParaRPr lang="ar-SA" dirty="0"/>
          </a:p>
        </p:txBody>
      </p:sp>
      <p:pic>
        <p:nvPicPr>
          <p:cNvPr id="38914" name="Picture 2" descr="http://t2.gstatic.com/images?q=tbn:ANd9GcSTTV3QQrpEquT287q0n3D6Jb_ss8taNjHIUtnYqsBZ3hdt6DEJ"/>
          <p:cNvPicPr>
            <a:picLocks noChangeAspect="1" noChangeArrowheads="1"/>
          </p:cNvPicPr>
          <p:nvPr/>
        </p:nvPicPr>
        <p:blipFill>
          <a:blip r:embed="rId2" cstate="print"/>
          <a:srcRect/>
          <a:stretch>
            <a:fillRect/>
          </a:stretch>
        </p:blipFill>
        <p:spPr bwMode="auto">
          <a:xfrm>
            <a:off x="7308304" y="1700808"/>
            <a:ext cx="1835696" cy="1080120"/>
          </a:xfrm>
          <a:prstGeom prst="rect">
            <a:avLst/>
          </a:prstGeom>
          <a:ln>
            <a:noFill/>
          </a:ln>
          <a:effectLst>
            <a:softEdge rad="112500"/>
          </a:effectLst>
        </p:spPr>
      </p:pic>
      <p:pic>
        <p:nvPicPr>
          <p:cNvPr id="38916" name="Picture 4" descr="http://t3.gstatic.com/images?q=tbn:ANd9GcQ9THQi2yexmDIh5YOzscMVzql8TZLtQ9CJZ2bKhNlm_xRamSh0pA"/>
          <p:cNvPicPr>
            <a:picLocks noChangeAspect="1" noChangeArrowheads="1"/>
          </p:cNvPicPr>
          <p:nvPr/>
        </p:nvPicPr>
        <p:blipFill>
          <a:blip r:embed="rId3" cstate="print"/>
          <a:srcRect/>
          <a:stretch>
            <a:fillRect/>
          </a:stretch>
        </p:blipFill>
        <p:spPr bwMode="auto">
          <a:xfrm>
            <a:off x="323528" y="1772816"/>
            <a:ext cx="1835696" cy="1008112"/>
          </a:xfrm>
          <a:prstGeom prst="rect">
            <a:avLst/>
          </a:prstGeom>
          <a:ln>
            <a:noFill/>
          </a:ln>
          <a:effectLst>
            <a:softEdge rad="112500"/>
          </a:effectLst>
        </p:spPr>
      </p:pic>
      <p:pic>
        <p:nvPicPr>
          <p:cNvPr id="38918" name="Picture 6" descr="http://t3.gstatic.com/images?q=tbn:ANd9GcQzGuNA-pJhQz8yNUTeD7AgiLb8RoAc68A051o_r4nECFos54WQ"/>
          <p:cNvPicPr>
            <a:picLocks noChangeAspect="1" noChangeArrowheads="1"/>
          </p:cNvPicPr>
          <p:nvPr/>
        </p:nvPicPr>
        <p:blipFill>
          <a:blip r:embed="rId4" cstate="print"/>
          <a:srcRect/>
          <a:stretch>
            <a:fillRect/>
          </a:stretch>
        </p:blipFill>
        <p:spPr bwMode="auto">
          <a:xfrm>
            <a:off x="3779912" y="4725144"/>
            <a:ext cx="1866900" cy="1809751"/>
          </a:xfrm>
          <a:prstGeom prst="rect">
            <a:avLst/>
          </a:prstGeom>
          <a:noFill/>
        </p:spPr>
      </p:pic>
      <p:pic>
        <p:nvPicPr>
          <p:cNvPr id="38920" name="Picture 8" descr="http://t1.gstatic.com/images?q=tbn:ANd9GcQgyhsrTrN-PJ6p2ASPWgy7hrsFcZGL0HifUOdgNaUUiNXBiq2j"/>
          <p:cNvPicPr>
            <a:picLocks noChangeAspect="1" noChangeArrowheads="1"/>
          </p:cNvPicPr>
          <p:nvPr/>
        </p:nvPicPr>
        <p:blipFill>
          <a:blip r:embed="rId5" cstate="print"/>
          <a:srcRect/>
          <a:stretch>
            <a:fillRect/>
          </a:stretch>
        </p:blipFill>
        <p:spPr bwMode="auto">
          <a:xfrm>
            <a:off x="6967537" y="3645024"/>
            <a:ext cx="2176463" cy="2886076"/>
          </a:xfrm>
          <a:prstGeom prst="rect">
            <a:avLst/>
          </a:prstGeom>
          <a:ln>
            <a:noFill/>
          </a:ln>
          <a:effectLst>
            <a:softEdge rad="112500"/>
          </a:effectLst>
        </p:spPr>
      </p:pic>
      <p:pic>
        <p:nvPicPr>
          <p:cNvPr id="38922" name="Picture 10" descr="http://t3.gstatic.com/images?q=tbn:ANd9GcQsm-kUps2NUF7Jt3e7ARvwYIjVkE6IbUAGv_IwGH6E6Vz8DCgH"/>
          <p:cNvPicPr>
            <a:picLocks noChangeAspect="1" noChangeArrowheads="1"/>
          </p:cNvPicPr>
          <p:nvPr/>
        </p:nvPicPr>
        <p:blipFill>
          <a:blip r:embed="rId6" cstate="print"/>
          <a:srcRect/>
          <a:stretch>
            <a:fillRect/>
          </a:stretch>
        </p:blipFill>
        <p:spPr bwMode="auto">
          <a:xfrm>
            <a:off x="395536" y="3645024"/>
            <a:ext cx="2123728" cy="2736304"/>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6948264" y="620688"/>
            <a:ext cx="1641795" cy="369332"/>
          </a:xfrm>
          <a:prstGeom prst="rect">
            <a:avLst/>
          </a:prstGeom>
        </p:spPr>
        <p:txBody>
          <a:bodyPr wrap="none">
            <a:spAutoFit/>
          </a:bodyPr>
          <a:lstStyle/>
          <a:p>
            <a:r>
              <a:rPr lang="ar-SA" b="1" dirty="0" smtClean="0"/>
              <a:t>وتعمل الهيئة </a:t>
            </a:r>
            <a:r>
              <a:rPr lang="ar-SA" b="1" dirty="0" err="1" smtClean="0"/>
              <a:t>على :</a:t>
            </a:r>
            <a:endParaRPr lang="ar-SA" dirty="0"/>
          </a:p>
        </p:txBody>
      </p:sp>
      <p:sp>
        <p:nvSpPr>
          <p:cNvPr id="3" name="مستطيل 2"/>
          <p:cNvSpPr/>
          <p:nvPr/>
        </p:nvSpPr>
        <p:spPr>
          <a:xfrm>
            <a:off x="3779912" y="1484784"/>
            <a:ext cx="4572000" cy="646331"/>
          </a:xfrm>
          <a:prstGeom prst="rect">
            <a:avLst/>
          </a:prstGeom>
        </p:spPr>
        <p:txBody>
          <a:bodyPr>
            <a:spAutoFit/>
          </a:bodyPr>
          <a:lstStyle/>
          <a:p>
            <a:r>
              <a:rPr lang="ar-SA" b="1" dirty="0" smtClean="0"/>
              <a:t>- تحديد إقامة المناطق المحمية واستصدار التشريعات الخاصة بالحماية</a:t>
            </a:r>
            <a:endParaRPr lang="en-US" dirty="0" smtClean="0"/>
          </a:p>
        </p:txBody>
      </p:sp>
      <p:sp>
        <p:nvSpPr>
          <p:cNvPr id="4" name="مستطيل 3"/>
          <p:cNvSpPr/>
          <p:nvPr/>
        </p:nvSpPr>
        <p:spPr>
          <a:xfrm>
            <a:off x="3707904" y="2564904"/>
            <a:ext cx="4572000" cy="1200329"/>
          </a:xfrm>
          <a:prstGeom prst="rect">
            <a:avLst/>
          </a:prstGeom>
        </p:spPr>
        <p:txBody>
          <a:bodyPr>
            <a:spAutoFit/>
          </a:bodyPr>
          <a:lstStyle/>
          <a:p>
            <a:r>
              <a:rPr lang="ar-SA" b="1" dirty="0" smtClean="0"/>
              <a:t>- الاهتمام بالقضايا البيئية المتعلقة بالحياة الفطرية ومحاولة إيجاد حلول مناسبة لها عن طريق عقد اللقاءات والندوات والمؤتمرات المحلية لمناقشتها من قبل المتخصصين في هذه المجالات</a:t>
            </a:r>
            <a:endParaRPr lang="ar-EG" b="1" dirty="0" smtClean="0"/>
          </a:p>
        </p:txBody>
      </p:sp>
      <p:pic>
        <p:nvPicPr>
          <p:cNvPr id="5" name="Picture 2"/>
          <p:cNvPicPr>
            <a:picLocks noChangeAspect="1" noChangeArrowheads="1"/>
          </p:cNvPicPr>
          <p:nvPr/>
        </p:nvPicPr>
        <p:blipFill>
          <a:blip r:embed="rId2" cstate="print"/>
          <a:srcRect/>
          <a:stretch>
            <a:fillRect/>
          </a:stretch>
        </p:blipFill>
        <p:spPr bwMode="auto">
          <a:xfrm>
            <a:off x="785786" y="571480"/>
            <a:ext cx="7734331" cy="5786478"/>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Dell\Pictures\My Pictures\بطاقات اسلاميه\adab-3otas0001.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323528" y="476672"/>
            <a:ext cx="8467742" cy="6120680"/>
          </a:xfrm>
          <a:prstGeom prst="rect">
            <a:avLst/>
          </a:prstGeom>
          <a:ln w="88900" cap="sq" cmpd="thickThin">
            <a:solidFill>
              <a:schemeClr val="tx1">
                <a:lumMod val="85000"/>
                <a:lumOff val="15000"/>
              </a:schemeClr>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187624" y="2564904"/>
            <a:ext cx="6606480" cy="156966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defRPr/>
            </a:pPr>
            <a:r>
              <a:rPr lang="ar-EG" sz="9600" b="1" dirty="0" smtClean="0">
                <a:solidFill>
                  <a:schemeClr val="tx2">
                    <a:lumMod val="75000"/>
                  </a:schemeClr>
                </a:solidFill>
              </a:rPr>
              <a:t>مخاطر</a:t>
            </a:r>
            <a:r>
              <a:rPr lang="ar-SA" sz="9600" b="1" dirty="0" smtClean="0">
                <a:solidFill>
                  <a:schemeClr val="tx2">
                    <a:lumMod val="75000"/>
                  </a:schemeClr>
                </a:solidFill>
              </a:rPr>
              <a:t> </a:t>
            </a:r>
            <a:r>
              <a:rPr lang="ar-EG" sz="9600" b="1" dirty="0" smtClean="0">
                <a:solidFill>
                  <a:schemeClr val="tx2">
                    <a:lumMod val="75000"/>
                  </a:schemeClr>
                </a:solidFill>
              </a:rPr>
              <a:t>طبيعية</a:t>
            </a:r>
            <a:endParaRPr lang="ar-EG" sz="9600" b="1" dirty="0">
              <a:solidFill>
                <a:schemeClr val="tx2">
                  <a:lumMod val="75000"/>
                </a:schemeClr>
              </a:solidFill>
            </a:endParaRPr>
          </a:p>
        </p:txBody>
      </p:sp>
      <p:pic>
        <p:nvPicPr>
          <p:cNvPr id="35842" name="Picture 2" descr="http://t3.gstatic.com/images?q=tbn:ANd9GcTbFzKFmnp2Q2YDg-oLx1_BzfIUNg6du-K8H5zwU7ILEdF8zoe7"/>
          <p:cNvPicPr>
            <a:picLocks noChangeAspect="1" noChangeArrowheads="1"/>
          </p:cNvPicPr>
          <p:nvPr/>
        </p:nvPicPr>
        <p:blipFill>
          <a:blip r:embed="rId2" cstate="print"/>
          <a:srcRect/>
          <a:stretch>
            <a:fillRect/>
          </a:stretch>
        </p:blipFill>
        <p:spPr bwMode="auto">
          <a:xfrm>
            <a:off x="6516216" y="404664"/>
            <a:ext cx="2195736" cy="1340768"/>
          </a:xfrm>
          <a:prstGeom prst="rect">
            <a:avLst/>
          </a:prstGeom>
          <a:solidFill>
            <a:srgbClr val="FFFFFF">
              <a:shade val="85000"/>
            </a:srgbClr>
          </a:solidFill>
          <a:ln w="88900" cap="sq">
            <a:solidFill>
              <a:schemeClr val="tx2">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5844" name="Picture 4" descr="http://t1.gstatic.com/images?q=tbn:ANd9GcSxkuDADnyXzdoHA1qk7gpiJKAY6PEGAijJftDv9uYv3Lem1mDH"/>
          <p:cNvPicPr>
            <a:picLocks noChangeAspect="1" noChangeArrowheads="1"/>
          </p:cNvPicPr>
          <p:nvPr/>
        </p:nvPicPr>
        <p:blipFill>
          <a:blip r:embed="rId3" cstate="print"/>
          <a:srcRect/>
          <a:stretch>
            <a:fillRect/>
          </a:stretch>
        </p:blipFill>
        <p:spPr bwMode="auto">
          <a:xfrm>
            <a:off x="3995936" y="404664"/>
            <a:ext cx="2160240" cy="1368152"/>
          </a:xfrm>
          <a:prstGeom prst="rect">
            <a:avLst/>
          </a:prstGeom>
          <a:solidFill>
            <a:srgbClr val="FFFFFF">
              <a:shade val="85000"/>
            </a:srgbClr>
          </a:solidFill>
          <a:ln w="88900" cap="sq">
            <a:solidFill>
              <a:schemeClr val="tx2">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5846" name="Picture 6" descr="http://data1.raya.ps/image/424X300/02084555299607117386250222817181.jpg"/>
          <p:cNvPicPr>
            <a:picLocks noChangeAspect="1" noChangeArrowheads="1"/>
          </p:cNvPicPr>
          <p:nvPr/>
        </p:nvPicPr>
        <p:blipFill>
          <a:blip r:embed="rId4" cstate="print"/>
          <a:srcRect/>
          <a:stretch>
            <a:fillRect/>
          </a:stretch>
        </p:blipFill>
        <p:spPr bwMode="auto">
          <a:xfrm>
            <a:off x="1547664" y="404664"/>
            <a:ext cx="2160240" cy="1296144"/>
          </a:xfrm>
          <a:prstGeom prst="rect">
            <a:avLst/>
          </a:prstGeom>
          <a:solidFill>
            <a:srgbClr val="FFFFFF">
              <a:shade val="85000"/>
            </a:srgbClr>
          </a:solidFill>
          <a:ln w="88900" cap="sq">
            <a:solidFill>
              <a:schemeClr val="tx2">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5848" name="Picture 8" descr="http://t2.gstatic.com/images?q=tbn:ANd9GcRpwFPkklWk2w2EY5NFq_AwiNP9EBbNtPOg7ZVl_pQ3cP1WDStT"/>
          <p:cNvPicPr>
            <a:picLocks noChangeAspect="1" noChangeArrowheads="1"/>
          </p:cNvPicPr>
          <p:nvPr/>
        </p:nvPicPr>
        <p:blipFill>
          <a:blip r:embed="rId5" cstate="print"/>
          <a:srcRect/>
          <a:stretch>
            <a:fillRect/>
          </a:stretch>
        </p:blipFill>
        <p:spPr bwMode="auto">
          <a:xfrm>
            <a:off x="6516216" y="4365104"/>
            <a:ext cx="2150765" cy="1440160"/>
          </a:xfrm>
          <a:prstGeom prst="rect">
            <a:avLst/>
          </a:prstGeom>
          <a:solidFill>
            <a:srgbClr val="FFFFFF">
              <a:shade val="85000"/>
            </a:srgbClr>
          </a:solidFill>
          <a:ln w="88900" cap="sq">
            <a:solidFill>
              <a:schemeClr val="tx2">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5850" name="Picture 10" descr="http://t3.gstatic.com/images?q=tbn:ANd9GcS-PNSGopKg_0kGF3f0vLSWFg6xaGTT2PjI7IaO4wykiLN2n73d"/>
          <p:cNvPicPr>
            <a:picLocks noChangeAspect="1" noChangeArrowheads="1"/>
          </p:cNvPicPr>
          <p:nvPr/>
        </p:nvPicPr>
        <p:blipFill>
          <a:blip r:embed="rId6" cstate="print"/>
          <a:srcRect/>
          <a:stretch>
            <a:fillRect/>
          </a:stretch>
        </p:blipFill>
        <p:spPr bwMode="auto">
          <a:xfrm>
            <a:off x="1043608" y="4581128"/>
            <a:ext cx="2214017" cy="1511077"/>
          </a:xfrm>
          <a:prstGeom prst="rect">
            <a:avLst/>
          </a:prstGeom>
          <a:solidFill>
            <a:srgbClr val="FFFFFF">
              <a:shade val="85000"/>
            </a:srgbClr>
          </a:solidFill>
          <a:ln w="88900" cap="sq">
            <a:solidFill>
              <a:schemeClr val="tx2">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5852" name="Picture 12" descr="http://gate.ahram.org.eg/Media/MalafatContentGalleryMedia/2010-634280155077264436-726.jpg"/>
          <p:cNvPicPr>
            <a:picLocks noChangeAspect="1" noChangeArrowheads="1"/>
          </p:cNvPicPr>
          <p:nvPr/>
        </p:nvPicPr>
        <p:blipFill>
          <a:blip r:embed="rId7" cstate="print"/>
          <a:srcRect/>
          <a:stretch>
            <a:fillRect/>
          </a:stretch>
        </p:blipFill>
        <p:spPr bwMode="auto">
          <a:xfrm>
            <a:off x="3995936" y="4509120"/>
            <a:ext cx="2137420" cy="1445146"/>
          </a:xfrm>
          <a:prstGeom prst="rect">
            <a:avLst/>
          </a:prstGeom>
          <a:solidFill>
            <a:srgbClr val="FFFFFF">
              <a:shade val="85000"/>
            </a:srgbClr>
          </a:solidFill>
          <a:ln w="88900" cap="sq">
            <a:solidFill>
              <a:schemeClr val="tx2">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635896" y="2492896"/>
            <a:ext cx="4752528" cy="378565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ar-SA" sz="6000" b="1" dirty="0" smtClean="0"/>
              <a:t>ويقصد </a:t>
            </a:r>
            <a:r>
              <a:rPr lang="ar-SA" sz="6000" b="1" dirty="0" err="1" smtClean="0"/>
              <a:t>بها</a:t>
            </a:r>
            <a:r>
              <a:rPr lang="ar-SA" sz="6000" b="1" dirty="0" smtClean="0"/>
              <a:t> أي حدث ربما يتسبب في كارثة للإنسان أو البيئة </a:t>
            </a:r>
            <a:r>
              <a:rPr lang="ar-SA" sz="6000" b="1" dirty="0" err="1" smtClean="0"/>
              <a:t>مثل :</a:t>
            </a:r>
            <a:r>
              <a:rPr lang="ar-SA" sz="6000" b="1" dirty="0" smtClean="0"/>
              <a:t> </a:t>
            </a:r>
            <a:endParaRPr lang="ar-SA" sz="6000" dirty="0"/>
          </a:p>
        </p:txBody>
      </p:sp>
      <p:sp>
        <p:nvSpPr>
          <p:cNvPr id="3" name="مستطيل 2"/>
          <p:cNvSpPr/>
          <p:nvPr/>
        </p:nvSpPr>
        <p:spPr>
          <a:xfrm>
            <a:off x="5640214" y="1340768"/>
            <a:ext cx="2534668" cy="707886"/>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a:defRPr/>
            </a:pPr>
            <a:r>
              <a:rPr lang="ar-EG"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مخاطر</a:t>
            </a:r>
            <a:r>
              <a:rPr lang="ar-SA"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ar-EG"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طبيعية</a:t>
            </a:r>
            <a:endParaRPr lang="ar-EG" sz="4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34818" name="Picture 2" descr="http://t3.gstatic.com/images?q=tbn:ANd9GcQGEqn9uQGIRADrgfrUjYNzzqY0IV4VOy34T8r6sV_1eeTxgggh"/>
          <p:cNvPicPr>
            <a:picLocks noChangeAspect="1" noChangeArrowheads="1"/>
          </p:cNvPicPr>
          <p:nvPr/>
        </p:nvPicPr>
        <p:blipFill>
          <a:blip r:embed="rId2" cstate="print"/>
          <a:srcRect/>
          <a:stretch>
            <a:fillRect/>
          </a:stretch>
        </p:blipFill>
        <p:spPr bwMode="auto">
          <a:xfrm>
            <a:off x="251520" y="332656"/>
            <a:ext cx="2628900" cy="1743076"/>
          </a:xfrm>
          <a:prstGeom prst="rect">
            <a:avLst/>
          </a:prstGeom>
          <a:noFill/>
        </p:spPr>
      </p:pic>
      <p:pic>
        <p:nvPicPr>
          <p:cNvPr id="34820" name="Picture 4" descr="http://t2.gstatic.com/images?q=tbn:ANd9GcS9EbhuyEEae8WaxKfCMuk9eazkz0D5M3YWutOLQ7mdlRc8Xipw"/>
          <p:cNvPicPr>
            <a:picLocks noChangeAspect="1" noChangeArrowheads="1"/>
          </p:cNvPicPr>
          <p:nvPr/>
        </p:nvPicPr>
        <p:blipFill>
          <a:blip r:embed="rId3" cstate="print"/>
          <a:srcRect/>
          <a:stretch>
            <a:fillRect/>
          </a:stretch>
        </p:blipFill>
        <p:spPr bwMode="auto">
          <a:xfrm>
            <a:off x="323528" y="2276872"/>
            <a:ext cx="2619375" cy="1743076"/>
          </a:xfrm>
          <a:prstGeom prst="rect">
            <a:avLst/>
          </a:prstGeom>
          <a:noFill/>
        </p:spPr>
      </p:pic>
      <p:pic>
        <p:nvPicPr>
          <p:cNvPr id="34822" name="Picture 6" descr="http://t1.gstatic.com/images?q=tbn:ANd9GcS0CL03XGkv6j-Et4qo75oJ68-XFzgMQUX-hhpK05DML9-59Um9"/>
          <p:cNvPicPr>
            <a:picLocks noChangeAspect="1" noChangeArrowheads="1"/>
          </p:cNvPicPr>
          <p:nvPr/>
        </p:nvPicPr>
        <p:blipFill>
          <a:blip r:embed="rId4" cstate="print"/>
          <a:srcRect/>
          <a:stretch>
            <a:fillRect/>
          </a:stretch>
        </p:blipFill>
        <p:spPr bwMode="auto">
          <a:xfrm>
            <a:off x="323529" y="4149080"/>
            <a:ext cx="2592288" cy="16002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67544" y="5085184"/>
            <a:ext cx="2265364" cy="1200329"/>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r>
              <a:rPr lang="ar-SA" sz="7200" b="1" dirty="0" smtClean="0">
                <a:solidFill>
                  <a:schemeClr val="accent1">
                    <a:lumMod val="75000"/>
                  </a:schemeClr>
                </a:solidFill>
              </a:rPr>
              <a:t>الزلازل</a:t>
            </a:r>
            <a:endParaRPr lang="ar-SA" sz="7200" dirty="0">
              <a:solidFill>
                <a:schemeClr val="accent1">
                  <a:lumMod val="75000"/>
                </a:schemeClr>
              </a:solidFill>
            </a:endParaRPr>
          </a:p>
        </p:txBody>
      </p:sp>
      <p:pic>
        <p:nvPicPr>
          <p:cNvPr id="33794" name="Picture 2" descr="http://t1.gstatic.com/images?q=tbn:ANd9GcR20PwVwJULfNO7bmU8k4pzX6Sus2wd6FvcsAyU5d_b2IYZQcgG"/>
          <p:cNvPicPr>
            <a:picLocks noChangeAspect="1" noChangeArrowheads="1"/>
          </p:cNvPicPr>
          <p:nvPr/>
        </p:nvPicPr>
        <p:blipFill>
          <a:blip r:embed="rId2" cstate="print"/>
          <a:srcRect/>
          <a:stretch>
            <a:fillRect/>
          </a:stretch>
        </p:blipFill>
        <p:spPr bwMode="auto">
          <a:xfrm>
            <a:off x="2699792" y="548680"/>
            <a:ext cx="5328592" cy="4536504"/>
          </a:xfrm>
          <a:prstGeom prst="rect">
            <a:avLst/>
          </a:prstGeom>
          <a:solidFill>
            <a:srgbClr val="FFFFFF">
              <a:shade val="85000"/>
            </a:srgbClr>
          </a:solidFill>
          <a:ln w="88900" cap="sq">
            <a:solidFill>
              <a:schemeClr val="accent5">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95536" y="5373216"/>
            <a:ext cx="2178802" cy="1015663"/>
          </a:xfrm>
          <a:prstGeom prst="rect">
            <a:avLst/>
          </a:prstGeom>
          <a:solidFill>
            <a:srgbClr val="FFFF00"/>
          </a:solidFill>
        </p:spPr>
        <p:style>
          <a:lnRef idx="1">
            <a:schemeClr val="accent4"/>
          </a:lnRef>
          <a:fillRef idx="2">
            <a:schemeClr val="accent4"/>
          </a:fillRef>
          <a:effectRef idx="1">
            <a:schemeClr val="accent4"/>
          </a:effectRef>
          <a:fontRef idx="minor">
            <a:schemeClr val="dk1"/>
          </a:fontRef>
        </p:style>
        <p:txBody>
          <a:bodyPr wrap="none">
            <a:spAutoFit/>
          </a:bodyPr>
          <a:lstStyle/>
          <a:p>
            <a:r>
              <a:rPr lang="ar-SA" sz="6000" b="1" dirty="0" smtClean="0">
                <a:solidFill>
                  <a:sysClr val="windowText" lastClr="000000"/>
                </a:solidFill>
              </a:rPr>
              <a:t>الحرائق</a:t>
            </a:r>
            <a:r>
              <a:rPr lang="ar-SA" b="1" dirty="0" smtClean="0">
                <a:solidFill>
                  <a:schemeClr val="accent4">
                    <a:lumMod val="75000"/>
                  </a:schemeClr>
                </a:solidFill>
              </a:rPr>
              <a:t> </a:t>
            </a:r>
            <a:endParaRPr lang="ar-SA" dirty="0">
              <a:solidFill>
                <a:schemeClr val="accent4">
                  <a:lumMod val="75000"/>
                </a:schemeClr>
              </a:solidFill>
            </a:endParaRPr>
          </a:p>
        </p:txBody>
      </p:sp>
      <p:pic>
        <p:nvPicPr>
          <p:cNvPr id="32770" name="Picture 2" descr="http://t3.gstatic.com/images?q=tbn:ANd9GcRBeZmdFouxpjk7AYhNiSKo6A8_nQ6S-O6Wb0-DPuJ4dy9SGU0Gtg"/>
          <p:cNvPicPr>
            <a:picLocks noChangeAspect="1" noChangeArrowheads="1"/>
          </p:cNvPicPr>
          <p:nvPr/>
        </p:nvPicPr>
        <p:blipFill>
          <a:blip r:embed="rId2" cstate="print"/>
          <a:srcRect/>
          <a:stretch>
            <a:fillRect/>
          </a:stretch>
        </p:blipFill>
        <p:spPr bwMode="auto">
          <a:xfrm>
            <a:off x="2555776" y="548680"/>
            <a:ext cx="6048672" cy="4896544"/>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67544" y="5085184"/>
            <a:ext cx="2771913" cy="1446550"/>
          </a:xfrm>
          <a:prstGeom prst="rect">
            <a:avLst/>
          </a:prstGeom>
          <a:solidFill>
            <a:schemeClr val="bg2">
              <a:lumMod val="75000"/>
            </a:schemeClr>
          </a:solidFill>
        </p:spPr>
        <p:style>
          <a:lnRef idx="1">
            <a:schemeClr val="accent2"/>
          </a:lnRef>
          <a:fillRef idx="2">
            <a:schemeClr val="accent2"/>
          </a:fillRef>
          <a:effectRef idx="1">
            <a:schemeClr val="accent2"/>
          </a:effectRef>
          <a:fontRef idx="minor">
            <a:schemeClr val="dk1"/>
          </a:fontRef>
        </p:style>
        <p:txBody>
          <a:bodyPr wrap="none">
            <a:spAutoFit/>
          </a:bodyPr>
          <a:lstStyle/>
          <a:p>
            <a:r>
              <a:rPr lang="ar-SA" sz="8800" b="1" dirty="0" smtClean="0">
                <a:solidFill>
                  <a:sysClr val="windowText" lastClr="000000"/>
                </a:solidFill>
              </a:rPr>
              <a:t>الجفاف</a:t>
            </a:r>
            <a:endParaRPr lang="ar-SA" sz="8800" dirty="0">
              <a:solidFill>
                <a:sysClr val="windowText" lastClr="000000"/>
              </a:solidFill>
            </a:endParaRPr>
          </a:p>
        </p:txBody>
      </p:sp>
      <p:pic>
        <p:nvPicPr>
          <p:cNvPr id="31746" name="Picture 2" descr="http://t2.gstatic.com/images?q=tbn:ANd9GcQ1XdBT4vadUJK06oJIqSTOLC5ZvvPJYjFXkJqcdF13-nHxBFCk"/>
          <p:cNvPicPr>
            <a:picLocks noChangeAspect="1" noChangeArrowheads="1"/>
          </p:cNvPicPr>
          <p:nvPr/>
        </p:nvPicPr>
        <p:blipFill>
          <a:blip r:embed="rId2" cstate="print"/>
          <a:srcRect/>
          <a:stretch>
            <a:fillRect/>
          </a:stretch>
        </p:blipFill>
        <p:spPr bwMode="auto">
          <a:xfrm>
            <a:off x="3275856" y="548680"/>
            <a:ext cx="5400600" cy="4563219"/>
          </a:xfrm>
          <a:prstGeom prst="rect">
            <a:avLst/>
          </a:prstGeom>
          <a:solidFill>
            <a:srgbClr val="FFFFFF">
              <a:shade val="85000"/>
            </a:srgbClr>
          </a:solidFill>
          <a:ln w="88900" cap="sq">
            <a:solidFill>
              <a:schemeClr val="bg2">
                <a:lumMod val="5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23528" y="5733256"/>
            <a:ext cx="2645275" cy="707886"/>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ar-SA" sz="4000" b="1" dirty="0" smtClean="0">
                <a:solidFill>
                  <a:schemeClr val="accent3">
                    <a:lumMod val="75000"/>
                  </a:schemeClr>
                </a:solidFill>
              </a:rPr>
              <a:t>هجمات الآفات </a:t>
            </a:r>
            <a:endParaRPr lang="ar-SA" sz="4000" dirty="0">
              <a:solidFill>
                <a:schemeClr val="accent3">
                  <a:lumMod val="75000"/>
                </a:schemeClr>
              </a:solidFill>
            </a:endParaRPr>
          </a:p>
        </p:txBody>
      </p:sp>
      <p:pic>
        <p:nvPicPr>
          <p:cNvPr id="30722" name="Picture 2" descr="http://t2.gstatic.com/images?q=tbn:ANd9GcTi1ETbR8rONZEsdXzA0CMEt2M751C-VrkTyHLCXLAk3u7gIQaP"/>
          <p:cNvPicPr>
            <a:picLocks noChangeAspect="1" noChangeArrowheads="1"/>
          </p:cNvPicPr>
          <p:nvPr/>
        </p:nvPicPr>
        <p:blipFill>
          <a:blip r:embed="rId2" cstate="print"/>
          <a:srcRect/>
          <a:stretch>
            <a:fillRect/>
          </a:stretch>
        </p:blipFill>
        <p:spPr bwMode="auto">
          <a:xfrm>
            <a:off x="2915816" y="404664"/>
            <a:ext cx="5688632" cy="5285954"/>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95536" y="5733256"/>
            <a:ext cx="3102131" cy="707886"/>
          </a:xfrm>
          <a:prstGeom prst="rect">
            <a:avLst/>
          </a:prstGeom>
          <a:solidFill>
            <a:schemeClr val="accent6">
              <a:lumMod val="60000"/>
              <a:lumOff val="40000"/>
            </a:schemeClr>
          </a:solidFill>
        </p:spPr>
        <p:style>
          <a:lnRef idx="1">
            <a:schemeClr val="accent5"/>
          </a:lnRef>
          <a:fillRef idx="2">
            <a:schemeClr val="accent5"/>
          </a:fillRef>
          <a:effectRef idx="1">
            <a:schemeClr val="accent5"/>
          </a:effectRef>
          <a:fontRef idx="minor">
            <a:schemeClr val="dk1"/>
          </a:fontRef>
        </p:style>
        <p:txBody>
          <a:bodyPr wrap="none">
            <a:spAutoFit/>
          </a:bodyPr>
          <a:lstStyle/>
          <a:p>
            <a:r>
              <a:rPr lang="ar-SA" sz="4000" b="1" dirty="0" err="1" smtClean="0">
                <a:solidFill>
                  <a:sysClr val="windowText" lastClr="000000"/>
                </a:solidFill>
              </a:rPr>
              <a:t>انفجارات</a:t>
            </a:r>
            <a:r>
              <a:rPr lang="ar-SA" sz="4000" b="1" dirty="0" smtClean="0">
                <a:solidFill>
                  <a:sysClr val="windowText" lastClr="000000"/>
                </a:solidFill>
              </a:rPr>
              <a:t> البراكين</a:t>
            </a:r>
            <a:endParaRPr lang="ar-SA" sz="4000" dirty="0">
              <a:solidFill>
                <a:sysClr val="windowText" lastClr="000000"/>
              </a:solidFill>
            </a:endParaRPr>
          </a:p>
        </p:txBody>
      </p:sp>
      <p:pic>
        <p:nvPicPr>
          <p:cNvPr id="29700" name="Picture 4" descr="http://upload.arabia4serv.com/images/44537821069059496362.jpg"/>
          <p:cNvPicPr>
            <a:picLocks noChangeAspect="1" noChangeArrowheads="1"/>
          </p:cNvPicPr>
          <p:nvPr/>
        </p:nvPicPr>
        <p:blipFill>
          <a:blip r:embed="rId2" cstate="print"/>
          <a:srcRect/>
          <a:stretch>
            <a:fillRect/>
          </a:stretch>
        </p:blipFill>
        <p:spPr bwMode="auto">
          <a:xfrm>
            <a:off x="3203848" y="476672"/>
            <a:ext cx="5472608" cy="5266532"/>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23528" y="5589240"/>
            <a:ext cx="2468946" cy="923330"/>
          </a:xfrm>
          <a:prstGeom prst="rect">
            <a:avLst/>
          </a:prstGeom>
        </p:spPr>
        <p:style>
          <a:lnRef idx="1">
            <a:schemeClr val="dk1"/>
          </a:lnRef>
          <a:fillRef idx="2">
            <a:schemeClr val="dk1"/>
          </a:fillRef>
          <a:effectRef idx="1">
            <a:schemeClr val="dk1"/>
          </a:effectRef>
          <a:fontRef idx="minor">
            <a:schemeClr val="dk1"/>
          </a:fontRef>
        </p:style>
        <p:txBody>
          <a:bodyPr wrap="none">
            <a:spAutoFit/>
          </a:bodyPr>
          <a:lstStyle/>
          <a:p>
            <a:r>
              <a:rPr lang="ar-SA" sz="5400" b="1" dirty="0" smtClean="0">
                <a:solidFill>
                  <a:sysClr val="windowText" lastClr="000000"/>
                </a:solidFill>
              </a:rPr>
              <a:t>الفيضانات</a:t>
            </a:r>
            <a:r>
              <a:rPr lang="ar-SA" b="1" dirty="0" smtClean="0">
                <a:solidFill>
                  <a:srgbClr val="C00000"/>
                </a:solidFill>
              </a:rPr>
              <a:t> </a:t>
            </a:r>
            <a:endParaRPr lang="ar-SA" dirty="0">
              <a:solidFill>
                <a:srgbClr val="C00000"/>
              </a:solidFill>
            </a:endParaRPr>
          </a:p>
        </p:txBody>
      </p:sp>
      <p:pic>
        <p:nvPicPr>
          <p:cNvPr id="28674" name="Picture 2" descr="http://t1.gstatic.com/images?q=tbn:ANd9GcQYDvlLQ_N7x8PnOYT3V-XEAIG58_Om0nS0BdqDaXdq2giRkyOY"/>
          <p:cNvPicPr>
            <a:picLocks noChangeAspect="1" noChangeArrowheads="1"/>
          </p:cNvPicPr>
          <p:nvPr/>
        </p:nvPicPr>
        <p:blipFill>
          <a:blip r:embed="rId2" cstate="print"/>
          <a:srcRect/>
          <a:stretch>
            <a:fillRect/>
          </a:stretch>
        </p:blipFill>
        <p:spPr bwMode="auto">
          <a:xfrm>
            <a:off x="2339752" y="620688"/>
            <a:ext cx="5976664" cy="4968975"/>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95536" y="5877272"/>
            <a:ext cx="2767104" cy="523220"/>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ar-SA" sz="2800" b="1" dirty="0" smtClean="0">
                <a:solidFill>
                  <a:schemeClr val="accent4">
                    <a:lumMod val="75000"/>
                  </a:schemeClr>
                </a:solidFill>
              </a:rPr>
              <a:t>موجات المد المحيطية </a:t>
            </a:r>
            <a:endParaRPr lang="ar-SA" sz="2800" dirty="0">
              <a:solidFill>
                <a:schemeClr val="accent4">
                  <a:lumMod val="75000"/>
                </a:schemeClr>
              </a:solidFill>
            </a:endParaRPr>
          </a:p>
        </p:txBody>
      </p:sp>
      <p:pic>
        <p:nvPicPr>
          <p:cNvPr id="27650" name="Picture 2" descr="http://38.121.76.242/memoadmin/media/_new_%D8%B3%D9%88%D9%86%D9%85%D9%8A.jpg"/>
          <p:cNvPicPr>
            <a:picLocks noChangeAspect="1" noChangeArrowheads="1"/>
          </p:cNvPicPr>
          <p:nvPr/>
        </p:nvPicPr>
        <p:blipFill>
          <a:blip r:embed="rId2" cstate="print"/>
          <a:srcRect/>
          <a:stretch>
            <a:fillRect/>
          </a:stretch>
        </p:blipFill>
        <p:spPr bwMode="auto">
          <a:xfrm>
            <a:off x="2195736" y="836712"/>
            <a:ext cx="6513165" cy="4968552"/>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4"/>
          <p:cNvSpPr txBox="1">
            <a:spLocks noChangeArrowheads="1"/>
          </p:cNvSpPr>
          <p:nvPr/>
        </p:nvSpPr>
        <p:spPr bwMode="auto">
          <a:xfrm>
            <a:off x="609600" y="381000"/>
            <a:ext cx="8077200" cy="366713"/>
          </a:xfrm>
          <a:prstGeom prst="rect">
            <a:avLst/>
          </a:prstGeom>
          <a:noFill/>
          <a:ln w="9525">
            <a:noFill/>
            <a:miter lim="800000"/>
            <a:headEnd/>
            <a:tailEnd/>
          </a:ln>
          <a:effectLst/>
        </p:spPr>
        <p:txBody>
          <a:bodyPr>
            <a:spAutoFit/>
          </a:bodyPr>
          <a:lstStyle/>
          <a:p>
            <a:pPr algn="r">
              <a:spcBef>
                <a:spcPct val="50000"/>
              </a:spcBef>
            </a:pPr>
            <a:r>
              <a:rPr lang="en-US"/>
              <a:t>    </a:t>
            </a:r>
          </a:p>
        </p:txBody>
      </p:sp>
      <p:pic>
        <p:nvPicPr>
          <p:cNvPr id="3" name="Picture 2"/>
          <p:cNvPicPr>
            <a:picLocks noChangeAspect="1" noChangeArrowheads="1"/>
          </p:cNvPicPr>
          <p:nvPr/>
        </p:nvPicPr>
        <p:blipFill>
          <a:blip r:embed="rId2" cstate="print"/>
          <a:srcRect/>
          <a:stretch>
            <a:fillRect/>
          </a:stretch>
        </p:blipFill>
        <p:spPr bwMode="auto">
          <a:xfrm>
            <a:off x="428596" y="428628"/>
            <a:ext cx="8343330" cy="6143644"/>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23528" y="5733256"/>
            <a:ext cx="3783408" cy="769441"/>
          </a:xfrm>
          <a:prstGeom prst="rect">
            <a:avLst/>
          </a:prstGeom>
          <a:solidFill>
            <a:schemeClr val="bg2">
              <a:lumMod val="75000"/>
            </a:schemeClr>
          </a:solidFill>
        </p:spPr>
        <p:style>
          <a:lnRef idx="1">
            <a:schemeClr val="dk1"/>
          </a:lnRef>
          <a:fillRef idx="2">
            <a:schemeClr val="dk1"/>
          </a:fillRef>
          <a:effectRef idx="1">
            <a:schemeClr val="dk1"/>
          </a:effectRef>
          <a:fontRef idx="minor">
            <a:schemeClr val="dk1"/>
          </a:fontRef>
        </p:style>
        <p:txBody>
          <a:bodyPr wrap="none">
            <a:spAutoFit/>
          </a:bodyPr>
          <a:lstStyle/>
          <a:p>
            <a:r>
              <a:rPr lang="ar-SA" sz="4400" b="1" dirty="0" smtClean="0"/>
              <a:t>الانهيارات الصخرية</a:t>
            </a:r>
            <a:endParaRPr lang="ar-SA" sz="4400" dirty="0"/>
          </a:p>
        </p:txBody>
      </p:sp>
      <p:pic>
        <p:nvPicPr>
          <p:cNvPr id="26626" name="Picture 2" descr="http://www.svu.edu.eg/arabic/News/News=pic/764.jpg"/>
          <p:cNvPicPr>
            <a:picLocks noChangeAspect="1" noChangeArrowheads="1"/>
          </p:cNvPicPr>
          <p:nvPr/>
        </p:nvPicPr>
        <p:blipFill>
          <a:blip r:embed="rId2" cstate="print"/>
          <a:srcRect/>
          <a:stretch>
            <a:fillRect/>
          </a:stretch>
        </p:blipFill>
        <p:spPr bwMode="auto">
          <a:xfrm>
            <a:off x="2555776" y="332656"/>
            <a:ext cx="6336704" cy="5329386"/>
          </a:xfrm>
          <a:prstGeom prst="rect">
            <a:avLst/>
          </a:prstGeom>
          <a:solidFill>
            <a:srgbClr val="FFFFFF">
              <a:shade val="85000"/>
            </a:srgbClr>
          </a:solidFill>
          <a:ln w="88900" cap="sq">
            <a:solidFill>
              <a:schemeClr val="bg2">
                <a:lumMod val="5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23528" y="5445224"/>
            <a:ext cx="2683748" cy="1107996"/>
          </a:xfrm>
          <a:prstGeom prst="rect">
            <a:avLst/>
          </a:prstGeom>
        </p:spPr>
        <p:style>
          <a:lnRef idx="1">
            <a:schemeClr val="dk1"/>
          </a:lnRef>
          <a:fillRef idx="2">
            <a:schemeClr val="dk1"/>
          </a:fillRef>
          <a:effectRef idx="1">
            <a:schemeClr val="dk1"/>
          </a:effectRef>
          <a:fontRef idx="minor">
            <a:schemeClr val="dk1"/>
          </a:fontRef>
        </p:style>
        <p:txBody>
          <a:bodyPr wrap="none">
            <a:spAutoFit/>
          </a:bodyPr>
          <a:lstStyle/>
          <a:p>
            <a:r>
              <a:rPr lang="ar-SA" sz="6600" b="1" dirty="0" smtClean="0">
                <a:solidFill>
                  <a:sysClr val="windowText" lastClr="000000"/>
                </a:solidFill>
              </a:rPr>
              <a:t>الأعاصير</a:t>
            </a:r>
            <a:endParaRPr lang="ar-SA" sz="6600" dirty="0">
              <a:solidFill>
                <a:sysClr val="windowText" lastClr="000000"/>
              </a:solidFill>
            </a:endParaRPr>
          </a:p>
        </p:txBody>
      </p:sp>
      <p:pic>
        <p:nvPicPr>
          <p:cNvPr id="25602" name="Picture 2" descr="http://www.studentals.net/stu/imgcache/895.imgcache.imgcache"/>
          <p:cNvPicPr>
            <a:picLocks noChangeAspect="1" noChangeArrowheads="1"/>
          </p:cNvPicPr>
          <p:nvPr/>
        </p:nvPicPr>
        <p:blipFill>
          <a:blip r:embed="rId2" cstate="print"/>
          <a:srcRect/>
          <a:stretch>
            <a:fillRect/>
          </a:stretch>
        </p:blipFill>
        <p:spPr bwMode="auto">
          <a:xfrm>
            <a:off x="1835696" y="332656"/>
            <a:ext cx="6912768" cy="5067275"/>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23528" y="5661248"/>
            <a:ext cx="2098651" cy="830997"/>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p>
            <a:r>
              <a:rPr lang="ar-SA" sz="4800" b="1" dirty="0" smtClean="0">
                <a:solidFill>
                  <a:schemeClr val="accent6">
                    <a:lumMod val="75000"/>
                  </a:schemeClr>
                </a:solidFill>
              </a:rPr>
              <a:t>العواصف</a:t>
            </a:r>
            <a:r>
              <a:rPr lang="ar-SA" b="1" dirty="0" smtClean="0">
                <a:solidFill>
                  <a:schemeClr val="accent6">
                    <a:lumMod val="75000"/>
                  </a:schemeClr>
                </a:solidFill>
              </a:rPr>
              <a:t> </a:t>
            </a:r>
            <a:endParaRPr lang="ar-SA" dirty="0">
              <a:solidFill>
                <a:schemeClr val="accent6">
                  <a:lumMod val="75000"/>
                </a:schemeClr>
              </a:solidFill>
            </a:endParaRPr>
          </a:p>
        </p:txBody>
      </p:sp>
      <p:pic>
        <p:nvPicPr>
          <p:cNvPr id="24578" name="Picture 2" descr="http://s.alriyadh.com/2010/05/06/img/292526197006.jpg"/>
          <p:cNvPicPr>
            <a:picLocks noChangeAspect="1" noChangeArrowheads="1"/>
          </p:cNvPicPr>
          <p:nvPr/>
        </p:nvPicPr>
        <p:blipFill>
          <a:blip r:embed="rId2" cstate="print"/>
          <a:srcRect/>
          <a:stretch>
            <a:fillRect/>
          </a:stretch>
        </p:blipFill>
        <p:spPr bwMode="auto">
          <a:xfrm>
            <a:off x="1979712" y="476672"/>
            <a:ext cx="6696744" cy="5067275"/>
          </a:xfrm>
          <a:prstGeom prst="rect">
            <a:avLst/>
          </a:prstGeom>
          <a:solidFill>
            <a:srgbClr val="FFFFFF">
              <a:shade val="85000"/>
            </a:srgbClr>
          </a:solidFill>
          <a:ln w="88900" cap="sq">
            <a:solidFill>
              <a:schemeClr val="accent6">
                <a:lumMod val="20000"/>
                <a:lumOff val="8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95536" y="5733256"/>
            <a:ext cx="3456395" cy="707886"/>
          </a:xfrm>
          <a:prstGeom prst="rect">
            <a:avLst/>
          </a:prstGeom>
          <a:solidFill>
            <a:schemeClr val="bg2">
              <a:lumMod val="75000"/>
            </a:schemeClr>
          </a:solidFill>
        </p:spPr>
        <p:style>
          <a:lnRef idx="1">
            <a:schemeClr val="accent5"/>
          </a:lnRef>
          <a:fillRef idx="2">
            <a:schemeClr val="accent5"/>
          </a:fillRef>
          <a:effectRef idx="1">
            <a:schemeClr val="accent5"/>
          </a:effectRef>
          <a:fontRef idx="minor">
            <a:schemeClr val="dk1"/>
          </a:fontRef>
        </p:style>
        <p:txBody>
          <a:bodyPr wrap="none">
            <a:spAutoFit/>
          </a:bodyPr>
          <a:lstStyle/>
          <a:p>
            <a:r>
              <a:rPr lang="ar-SA" sz="4000" b="1" dirty="0" smtClean="0">
                <a:solidFill>
                  <a:sysClr val="windowText" lastClr="000000"/>
                </a:solidFill>
              </a:rPr>
              <a:t>الانهيارات</a:t>
            </a:r>
            <a:r>
              <a:rPr lang="ar-SA" sz="4000" b="1" dirty="0" smtClean="0">
                <a:solidFill>
                  <a:schemeClr val="accent5">
                    <a:lumMod val="75000"/>
                  </a:schemeClr>
                </a:solidFill>
              </a:rPr>
              <a:t> </a:t>
            </a:r>
            <a:r>
              <a:rPr lang="ar-SA" sz="4000" b="1" dirty="0" smtClean="0">
                <a:solidFill>
                  <a:sysClr val="windowText" lastClr="000000"/>
                </a:solidFill>
              </a:rPr>
              <a:t>الأرضية</a:t>
            </a:r>
            <a:r>
              <a:rPr lang="ar-SA" sz="4000" b="1" dirty="0" smtClean="0">
                <a:solidFill>
                  <a:schemeClr val="accent5">
                    <a:lumMod val="75000"/>
                  </a:schemeClr>
                </a:solidFill>
              </a:rPr>
              <a:t> </a:t>
            </a:r>
            <a:endParaRPr lang="ar-SA" sz="4000" dirty="0">
              <a:solidFill>
                <a:schemeClr val="accent5">
                  <a:lumMod val="75000"/>
                </a:schemeClr>
              </a:solidFill>
            </a:endParaRPr>
          </a:p>
        </p:txBody>
      </p:sp>
      <p:pic>
        <p:nvPicPr>
          <p:cNvPr id="23554" name="Picture 2" descr="http://www.imn.iq/upload/2010/01/02/811068357r.jpg"/>
          <p:cNvPicPr>
            <a:picLocks noChangeAspect="1" noChangeArrowheads="1"/>
          </p:cNvPicPr>
          <p:nvPr/>
        </p:nvPicPr>
        <p:blipFill>
          <a:blip r:embed="rId2" cstate="print"/>
          <a:srcRect/>
          <a:stretch>
            <a:fillRect/>
          </a:stretch>
        </p:blipFill>
        <p:spPr bwMode="auto">
          <a:xfrm>
            <a:off x="899592" y="332656"/>
            <a:ext cx="7886650" cy="5400600"/>
          </a:xfrm>
          <a:prstGeom prst="rect">
            <a:avLst/>
          </a:prstGeom>
          <a:solidFill>
            <a:srgbClr val="FFFFFF">
              <a:shade val="85000"/>
            </a:srgbClr>
          </a:solidFill>
          <a:ln w="88900" cap="sq">
            <a:solidFill>
              <a:schemeClr val="bg2">
                <a:lumMod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314337" y="500042"/>
            <a:ext cx="8543943" cy="5857916"/>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p:nvPr/>
        </p:nvSpPr>
        <p:spPr>
          <a:xfrm>
            <a:off x="428596" y="1753735"/>
            <a:ext cx="8001088" cy="3970318"/>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600" b="1" dirty="0" smtClean="0">
                <a:solidFill>
                  <a:srgbClr val="C00000"/>
                </a:solidFill>
              </a:rPr>
              <a:t>المملكة العربية السعودية بحمد الله وتوفيقه في منأى عن كثير من المخاطر الطبيعية، ومع ذلك هناك عدد من المخاطر من أبرزها السيول، مثل السيول التي ضربت مكة خلال العام أكثر من مرة مسببة خسائر مادية جسيمة، وكذلك موجات البرد كالتي ضربت الرياض عام 1416 هـ ، كما أن تاريخ المملكة يذكرنا بهجمات الآفات كالجراد وغيره</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Dell\Pictures\منوعات\imagesCA220B3W.jpg"/>
          <p:cNvPicPr>
            <a:picLocks noChangeAspect="1" noChangeArrowheads="1"/>
          </p:cNvPicPr>
          <p:nvPr/>
        </p:nvPicPr>
        <p:blipFill>
          <a:blip r:embed="rId2" cstate="print"/>
          <a:srcRect/>
          <a:stretch>
            <a:fillRect/>
          </a:stretch>
        </p:blipFill>
        <p:spPr bwMode="auto">
          <a:xfrm>
            <a:off x="0" y="0"/>
            <a:ext cx="9143999" cy="6857999"/>
          </a:xfrm>
          <a:prstGeom prst="rect">
            <a:avLst/>
          </a:prstGeom>
          <a:ln>
            <a:noFill/>
          </a:ln>
          <a:effectLst>
            <a:softEdge rad="112500"/>
          </a:effectLst>
        </p:spPr>
      </p:pic>
      <p:sp>
        <p:nvSpPr>
          <p:cNvPr id="2" name="مستطيل 1"/>
          <p:cNvSpPr/>
          <p:nvPr/>
        </p:nvSpPr>
        <p:spPr>
          <a:xfrm>
            <a:off x="1475656" y="2780928"/>
            <a:ext cx="5745484" cy="1754326"/>
          </a:xfrm>
          <a:prstGeom prst="rect">
            <a:avLst/>
          </a:prstGeom>
        </p:spPr>
        <p:txBody>
          <a:bodyPr wrap="none">
            <a:spAutoFit/>
          </a:bodyPr>
          <a:lstStyle/>
          <a:p>
            <a:r>
              <a:rPr lang="ar-SA" sz="5400" b="1" dirty="0" smtClean="0">
                <a:solidFill>
                  <a:srgbClr val="996633"/>
                </a:solidFill>
              </a:rPr>
              <a:t>تختلف المخاطر الطبيعية </a:t>
            </a:r>
          </a:p>
          <a:p>
            <a:r>
              <a:rPr lang="ar-SA" sz="5400" b="1" dirty="0" smtClean="0">
                <a:solidFill>
                  <a:srgbClr val="996633"/>
                </a:solidFill>
              </a:rPr>
              <a:t>حسب الطبيعة الجغرافية </a:t>
            </a:r>
            <a:endParaRPr lang="ar-SA" sz="5400" dirty="0">
              <a:solidFill>
                <a:srgbClr val="996633"/>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6372200" y="1268760"/>
            <a:ext cx="2286000" cy="483209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ar-SA" sz="2800" b="1" dirty="0" smtClean="0"/>
              <a:t>فالمناطق الساحلية عرضة لمخاطر الغرق </a:t>
            </a:r>
            <a:r>
              <a:rPr lang="ar-SA" sz="2800" b="1" dirty="0" err="1" smtClean="0"/>
              <a:t>والانجرافات</a:t>
            </a:r>
            <a:r>
              <a:rPr lang="ar-SA" sz="2800" b="1" dirty="0" smtClean="0"/>
              <a:t> الناتجة عن العواصف والأعاصير والأمواج التي تنشأ بعرض البحار أو المحيطات </a:t>
            </a:r>
            <a:endParaRPr lang="ar-SA" sz="1600" dirty="0"/>
          </a:p>
        </p:txBody>
      </p:sp>
      <p:pic>
        <p:nvPicPr>
          <p:cNvPr id="20482" name="Picture 2" descr="http://t1.gstatic.com/images?q=tbn:ANd9GcTGiSaH4TjLKnqzypI8HhdhqyPZbaMYadfysXugZ4BJhvAacXAo"/>
          <p:cNvPicPr>
            <a:picLocks noChangeAspect="1" noChangeArrowheads="1"/>
          </p:cNvPicPr>
          <p:nvPr/>
        </p:nvPicPr>
        <p:blipFill>
          <a:blip r:embed="rId2" cstate="print"/>
          <a:srcRect/>
          <a:stretch>
            <a:fillRect/>
          </a:stretch>
        </p:blipFill>
        <p:spPr bwMode="auto">
          <a:xfrm>
            <a:off x="467544" y="404664"/>
            <a:ext cx="5793085" cy="6048672"/>
          </a:xfrm>
          <a:prstGeom prst="rect">
            <a:avLst/>
          </a:prstGeom>
          <a:solidFill>
            <a:srgbClr val="FFFFFF">
              <a:shade val="85000"/>
            </a:srgbClr>
          </a:solidFill>
          <a:ln w="88900" cap="sq">
            <a:solidFill>
              <a:schemeClr val="bg2">
                <a:lumMod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6444208" y="1412776"/>
            <a:ext cx="2358008" cy="3539430"/>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ar-SA" sz="3200" b="1" dirty="0" smtClean="0"/>
              <a:t>بينما المناطق الجبلية عرضة لمخاطر الانهيارات الصخرية </a:t>
            </a:r>
            <a:r>
              <a:rPr lang="ar-SA" sz="2000" b="1" dirty="0" smtClean="0"/>
              <a:t>وانزلا قات</a:t>
            </a:r>
            <a:r>
              <a:rPr lang="ar-SA" sz="3200" b="1" dirty="0" smtClean="0"/>
              <a:t> التربة والزلازل والبراكين </a:t>
            </a:r>
            <a:endParaRPr lang="ar-SA" sz="3200" dirty="0"/>
          </a:p>
        </p:txBody>
      </p:sp>
      <p:pic>
        <p:nvPicPr>
          <p:cNvPr id="19458" name="Picture 2" descr="http://t3.gstatic.com/images?q=tbn:ANd9GcTBnO6X-hOWxAjKZ3eiZ0NaGZDFVn4708DKxaYDpcAQcchV6AjQaw"/>
          <p:cNvPicPr>
            <a:picLocks noChangeAspect="1" noChangeArrowheads="1"/>
          </p:cNvPicPr>
          <p:nvPr/>
        </p:nvPicPr>
        <p:blipFill>
          <a:blip r:embed="rId2" cstate="print"/>
          <a:srcRect/>
          <a:stretch>
            <a:fillRect/>
          </a:stretch>
        </p:blipFill>
        <p:spPr bwMode="auto">
          <a:xfrm>
            <a:off x="539552" y="404664"/>
            <a:ext cx="5721077" cy="5832648"/>
          </a:xfrm>
          <a:prstGeom prst="rect">
            <a:avLst/>
          </a:prstGeom>
          <a:noFill/>
          <a:ln>
            <a:solidFill>
              <a:schemeClr val="bg1">
                <a:lumMod val="50000"/>
              </a:schemeClr>
            </a:solidFill>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6444208" y="1628800"/>
            <a:ext cx="2358008" cy="3785652"/>
          </a:xfrm>
          <a:prstGeom prst="rect">
            <a:avLst/>
          </a:prstGeom>
          <a:solidFill>
            <a:schemeClr val="bg2">
              <a:lumMod val="75000"/>
            </a:schemeClr>
          </a:solidFill>
        </p:spPr>
        <p:style>
          <a:lnRef idx="3">
            <a:schemeClr val="lt1"/>
          </a:lnRef>
          <a:fillRef idx="1">
            <a:schemeClr val="accent4"/>
          </a:fillRef>
          <a:effectRef idx="1">
            <a:schemeClr val="accent4"/>
          </a:effectRef>
          <a:fontRef idx="minor">
            <a:schemeClr val="lt1"/>
          </a:fontRef>
        </p:style>
        <p:txBody>
          <a:bodyPr wrap="square">
            <a:spAutoFit/>
          </a:bodyPr>
          <a:lstStyle/>
          <a:p>
            <a:r>
              <a:rPr lang="ar-SA"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أما المناطق الصحراوية فهي غالبا ما تكون عرضة للجفاف والتصحر</a:t>
            </a:r>
            <a:endParaRPr lang="ar-SA" sz="4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18434" name="Picture 2" descr="http://t2.gstatic.com/images?q=tbn:ANd9GcSSo08VZH8RCzCNdGDKZwptPPf6DWWz39R8rJ7CAfI0wmyAapLy"/>
          <p:cNvPicPr>
            <a:picLocks noChangeAspect="1" noChangeArrowheads="1"/>
          </p:cNvPicPr>
          <p:nvPr/>
        </p:nvPicPr>
        <p:blipFill>
          <a:blip r:embed="rId2" cstate="print"/>
          <a:srcRect/>
          <a:stretch>
            <a:fillRect/>
          </a:stretch>
        </p:blipFill>
        <p:spPr bwMode="auto">
          <a:xfrm>
            <a:off x="467544" y="404664"/>
            <a:ext cx="5865093" cy="5904656"/>
          </a:xfrm>
          <a:prstGeom prst="rect">
            <a:avLst/>
          </a:prstGeom>
          <a:noFill/>
          <a:ln>
            <a:solidFill>
              <a:schemeClr val="bg2">
                <a:lumMod val="25000"/>
              </a:schemeClr>
            </a:solidFill>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6228184" y="1484784"/>
            <a:ext cx="2430016" cy="378565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ar-SA" sz="4000" b="1" dirty="0" smtClean="0">
                <a:solidFill>
                  <a:srgbClr val="00B050"/>
                </a:solidFill>
              </a:rPr>
              <a:t>أ</a:t>
            </a:r>
            <a:r>
              <a:rPr lang="ar-SA"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ما مناطق الغابات فتكثر فيها الحرائق التي تعد من الأخطار الطبيعية</a:t>
            </a:r>
            <a:endParaRPr lang="ar-SA" sz="4000" dirty="0">
              <a:solidFill>
                <a:srgbClr val="00B050"/>
              </a:solidFill>
            </a:endParaRPr>
          </a:p>
        </p:txBody>
      </p:sp>
      <p:pic>
        <p:nvPicPr>
          <p:cNvPr id="17410" name="Picture 2" descr="http://t3.gstatic.com/images?q=tbn:ANd9GcQIngi1i_mDdrZU5Tzs6UqeyxIQZmuStXO-zyJoJOR3AGkw6nTODA"/>
          <p:cNvPicPr>
            <a:picLocks noChangeAspect="1" noChangeArrowheads="1"/>
          </p:cNvPicPr>
          <p:nvPr/>
        </p:nvPicPr>
        <p:blipFill>
          <a:blip r:embed="rId2" cstate="print"/>
          <a:srcRect/>
          <a:stretch>
            <a:fillRect/>
          </a:stretch>
        </p:blipFill>
        <p:spPr bwMode="auto">
          <a:xfrm>
            <a:off x="467544" y="332656"/>
            <a:ext cx="5649069" cy="5832648"/>
          </a:xfrm>
          <a:prstGeom prst="rect">
            <a:avLst/>
          </a:prstGeom>
          <a:solidFill>
            <a:srgbClr val="FFFFFF">
              <a:shade val="85000"/>
            </a:srgbClr>
          </a:solidFill>
          <a:ln w="88900" cap="sq">
            <a:solidFill>
              <a:schemeClr val="bg2">
                <a:lumMod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Dell\Pictures\My Pictures\بطاقات فارغه\13xb8.jpg"/>
          <p:cNvPicPr>
            <a:picLocks noChangeAspect="1" noChangeArrowheads="1"/>
          </p:cNvPicPr>
          <p:nvPr/>
        </p:nvPicPr>
        <p:blipFill>
          <a:blip r:embed="rId2" cstate="print"/>
          <a:srcRect/>
          <a:stretch>
            <a:fillRect/>
          </a:stretch>
        </p:blipFill>
        <p:spPr bwMode="auto">
          <a:xfrm>
            <a:off x="467544" y="332656"/>
            <a:ext cx="8352928" cy="6264696"/>
          </a:xfrm>
          <a:prstGeom prst="rect">
            <a:avLst/>
          </a:prstGeom>
          <a:noFill/>
        </p:spPr>
      </p:pic>
      <p:sp>
        <p:nvSpPr>
          <p:cNvPr id="5" name="مستطيل 4"/>
          <p:cNvSpPr/>
          <p:nvPr/>
        </p:nvSpPr>
        <p:spPr>
          <a:xfrm rot="442792">
            <a:off x="2675963" y="1511183"/>
            <a:ext cx="3911648" cy="2123658"/>
          </a:xfrm>
          <a:prstGeom prst="rect">
            <a:avLst/>
          </a:prstGeom>
          <a:ln>
            <a:noFill/>
          </a:ln>
        </p:spPr>
        <p:txBody>
          <a:bodyPr wrap="none">
            <a:spAutoFit/>
          </a:bodyPr>
          <a:lstStyle/>
          <a:p>
            <a:pPr>
              <a:defRPr/>
            </a:pPr>
            <a:r>
              <a:rPr lang="ar-SA" sz="5400" b="1" dirty="0" smtClean="0">
                <a:solidFill>
                  <a:srgbClr val="0000FF"/>
                </a:solidFill>
              </a:rPr>
              <a:t>  </a:t>
            </a:r>
            <a:r>
              <a:rPr lang="ar-EG" sz="6600" b="1" dirty="0" smtClean="0">
                <a:solidFill>
                  <a:srgbClr val="0000FF"/>
                </a:solidFill>
              </a:rPr>
              <a:t>مكونات </a:t>
            </a:r>
            <a:endParaRPr lang="ar-SA" sz="6600" b="1" dirty="0" smtClean="0">
              <a:solidFill>
                <a:srgbClr val="0000FF"/>
              </a:solidFill>
            </a:endParaRPr>
          </a:p>
          <a:p>
            <a:pPr>
              <a:defRPr/>
            </a:pPr>
            <a:r>
              <a:rPr lang="ar-EG" sz="6600" b="1" dirty="0" smtClean="0">
                <a:solidFill>
                  <a:srgbClr val="0000FF"/>
                </a:solidFill>
              </a:rPr>
              <a:t>البيئة الرئيسة</a:t>
            </a:r>
            <a:endParaRPr lang="ar-EG" sz="6600" b="1" dirty="0">
              <a:solidFill>
                <a:srgbClr val="0000FF"/>
              </a:solidFill>
            </a:endParaRPr>
          </a:p>
        </p:txBody>
      </p:sp>
      <p:pic>
        <p:nvPicPr>
          <p:cNvPr id="1028" name="Picture 4" descr="C:\Users\Dell\Pictures\My Pictures\ورود\miscellaneous_229.gif"/>
          <p:cNvPicPr>
            <a:picLocks noChangeAspect="1" noChangeArrowheads="1" noCrop="1"/>
          </p:cNvPicPr>
          <p:nvPr/>
        </p:nvPicPr>
        <p:blipFill>
          <a:blip r:embed="rId3" cstate="print"/>
          <a:srcRect/>
          <a:stretch>
            <a:fillRect/>
          </a:stretch>
        </p:blipFill>
        <p:spPr bwMode="auto">
          <a:xfrm rot="492026">
            <a:off x="700039" y="3901348"/>
            <a:ext cx="6819452" cy="2739137"/>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Dell\Pictures\تجميع\i244843216_73888_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مستطيل 1"/>
          <p:cNvSpPr/>
          <p:nvPr/>
        </p:nvSpPr>
        <p:spPr>
          <a:xfrm>
            <a:off x="2411760" y="1412776"/>
            <a:ext cx="4721165" cy="2646878"/>
          </a:xfrm>
          <a:prstGeom prst="rect">
            <a:avLst/>
          </a:prstGeom>
          <a:ln>
            <a:noFill/>
          </a:ln>
        </p:spPr>
        <p:txBody>
          <a:bodyPr wrap="none">
            <a:spAutoFit/>
          </a:bodyPr>
          <a:lstStyle/>
          <a:p>
            <a:pPr algn="ctr"/>
            <a:r>
              <a:rPr lang="ar-EG" sz="16600" b="1" dirty="0" smtClean="0">
                <a:ln>
                  <a:solidFill>
                    <a:srgbClr val="996633"/>
                  </a:solidFill>
                </a:ln>
                <a:solidFill>
                  <a:schemeClr val="bg2">
                    <a:lumMod val="50000"/>
                  </a:schemeClr>
                </a:solidFill>
                <a:cs typeface="Arabic Transparent" pitchFamily="2" charset="-78"/>
              </a:rPr>
              <a:t>التقويم</a:t>
            </a:r>
            <a:endParaRPr lang="en-US" sz="16600" b="1" dirty="0">
              <a:ln>
                <a:solidFill>
                  <a:srgbClr val="996633"/>
                </a:solidFill>
              </a:ln>
              <a:solidFill>
                <a:schemeClr val="bg2">
                  <a:lumMod val="50000"/>
                </a:schemeClr>
              </a:solidFill>
              <a:cs typeface="Arabic Transparent" pitchFamily="2" charset="-78"/>
            </a:endParaRPr>
          </a:p>
        </p:txBody>
      </p:sp>
      <p:pic>
        <p:nvPicPr>
          <p:cNvPr id="7173" name="Picture 5" descr="C:\Users\Dell\Pictures\My Pictures\حيوانات\3694.gif"/>
          <p:cNvPicPr>
            <a:picLocks noChangeAspect="1" noChangeArrowheads="1" noCrop="1"/>
          </p:cNvPicPr>
          <p:nvPr/>
        </p:nvPicPr>
        <p:blipFill>
          <a:blip r:embed="rId3" cstate="print"/>
          <a:srcRect/>
          <a:stretch>
            <a:fillRect/>
          </a:stretch>
        </p:blipFill>
        <p:spPr bwMode="auto">
          <a:xfrm>
            <a:off x="4788024" y="3212976"/>
            <a:ext cx="1647918" cy="1587186"/>
          </a:xfrm>
          <a:prstGeom prst="rect">
            <a:avLst/>
          </a:prstGeom>
          <a:noFill/>
        </p:spPr>
      </p:pic>
      <p:pic>
        <p:nvPicPr>
          <p:cNvPr id="7174" name="Picture 6" descr="C:\Users\Dell\Pictures\My Pictures\حيوانات\3427.gif"/>
          <p:cNvPicPr>
            <a:picLocks noChangeAspect="1" noChangeArrowheads="1" noCrop="1"/>
          </p:cNvPicPr>
          <p:nvPr/>
        </p:nvPicPr>
        <p:blipFill>
          <a:blip r:embed="rId4" cstate="print"/>
          <a:srcRect/>
          <a:stretch>
            <a:fillRect/>
          </a:stretch>
        </p:blipFill>
        <p:spPr bwMode="auto">
          <a:xfrm rot="17889699">
            <a:off x="7226452" y="4752548"/>
            <a:ext cx="1400175" cy="1143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66FF66"/>
        </a:solidFill>
        <a:effectLst/>
      </p:bgPr>
    </p:bg>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428596" y="260648"/>
            <a:ext cx="8463884" cy="6336704"/>
          </a:xfrm>
          <a:prstGeom prst="rect">
            <a:avLst/>
          </a:prstGeom>
          <a:ln w="88900" cap="sq" cmpd="thickThin">
            <a:solidFill>
              <a:schemeClr val="tx1"/>
            </a:solidFill>
            <a:prstDash val="solid"/>
            <a:miter lim="800000"/>
          </a:ln>
          <a:effectLst>
            <a:innerShdw blurRad="76200">
              <a:srgbClr val="000000"/>
            </a:innerShdw>
          </a:effectLst>
        </p:spPr>
      </p:pic>
      <p:sp>
        <p:nvSpPr>
          <p:cNvPr id="3" name="مربع نص 2"/>
          <p:cNvSpPr txBox="1"/>
          <p:nvPr/>
        </p:nvSpPr>
        <p:spPr>
          <a:xfrm>
            <a:off x="395536" y="2636912"/>
            <a:ext cx="8001088" cy="3046988"/>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200" b="1" dirty="0" smtClean="0">
                <a:ln>
                  <a:solidFill>
                    <a:schemeClr val="tx1"/>
                  </a:solidFill>
                </a:ln>
                <a:solidFill>
                  <a:srgbClr val="66FF66"/>
                </a:solidFill>
              </a:rPr>
              <a:t>العلماء غالباً لا يصنعون هذه المواد الكيميائية إلا في اتجاه سلمي ولمصلحة البشرية وخدمة العلم، والسعي للوصول إلى اكتشافات جديدة تساعد على حياة إنسانية كريمة، وقد يستغلها البعض في عكس ذلك تماماً، وفي حياتناً العامة هناك الكثير من الملوثات الطبيعية التي إذا استخدمت بشكل ما فإنها تؤثر على سلامة وصحة الإنسان</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99FFCC">
            <a:alpha val="55000"/>
          </a:srgbClr>
        </a:solidFill>
        <a:effectLst/>
      </p:bgPr>
    </p:bg>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285720" y="404664"/>
            <a:ext cx="8605855" cy="5976664"/>
          </a:xfrm>
          <a:prstGeom prst="rect">
            <a:avLst/>
          </a:prstGeom>
          <a:ln w="88900" cap="sq" cmpd="thickThin">
            <a:solidFill>
              <a:srgbClr val="66CCFF"/>
            </a:solidFill>
            <a:prstDash val="solid"/>
            <a:miter lim="800000"/>
          </a:ln>
          <a:effectLst>
            <a:innerShdw blurRad="76200">
              <a:srgbClr val="000000"/>
            </a:innerShdw>
          </a:effectLst>
        </p:spPr>
      </p:pic>
      <p:sp>
        <p:nvSpPr>
          <p:cNvPr id="3" name="مربع نص 2"/>
          <p:cNvSpPr txBox="1"/>
          <p:nvPr/>
        </p:nvSpPr>
        <p:spPr>
          <a:xfrm>
            <a:off x="285688" y="2775892"/>
            <a:ext cx="8001088" cy="2554545"/>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4000" b="1" dirty="0" smtClean="0">
                <a:ln>
                  <a:solidFill>
                    <a:schemeClr val="tx1"/>
                  </a:solidFill>
                </a:ln>
                <a:solidFill>
                  <a:srgbClr val="66CCFF"/>
                </a:solidFill>
              </a:rPr>
              <a:t>الإنسان هو صاحب الدور الفاعل في صحة وسلامة البيئة فيحتاج إلى أن يتفهم دوره ككائن حي تشاركه كائنات حية أخرى في هذه الأرض، ويسعى للمحافظة على مكونات البيئة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990099"/>
        </a:solidFill>
        <a:effectLst/>
      </p:bgPr>
    </p:bg>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442927" y="404664"/>
            <a:ext cx="8415353" cy="6048672"/>
          </a:xfrm>
          <a:prstGeom prst="rect">
            <a:avLst/>
          </a:prstGeom>
          <a:ln w="88900" cap="sq" cmpd="thickThin">
            <a:solidFill>
              <a:srgbClr val="FF99FF"/>
            </a:solidFill>
            <a:prstDash val="solid"/>
            <a:miter lim="800000"/>
          </a:ln>
          <a:effectLst>
            <a:innerShdw blurRad="76200">
              <a:srgbClr val="000000"/>
            </a:innerShdw>
          </a:effectLst>
        </p:spPr>
      </p:pic>
      <p:sp>
        <p:nvSpPr>
          <p:cNvPr id="3" name="مربع نص 2"/>
          <p:cNvSpPr txBox="1"/>
          <p:nvPr/>
        </p:nvSpPr>
        <p:spPr>
          <a:xfrm>
            <a:off x="285688" y="2714620"/>
            <a:ext cx="8001088" cy="2554545"/>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200" b="1" dirty="0" smtClean="0">
                <a:solidFill>
                  <a:srgbClr val="990099"/>
                </a:solidFill>
              </a:rPr>
              <a:t>حدث أو عملية تنطوي على إمكانية التسبب في كارثة للإنسان والبيئة ، مثل: الزلازل أو الحرائق أو الفيضانات أو العواصف أو الانهيارات الأرضية أو الانهيارات الصخرية أو الأعاصير أو موجات المد المحيطية أو هجمات الآفات أو الجفاف أو انفجارا</a:t>
            </a:r>
            <a:r>
              <a:rPr lang="ar-SA" sz="3200" b="1" dirty="0" smtClean="0">
                <a:solidFill>
                  <a:srgbClr val="990099"/>
                </a:solidFill>
              </a:rPr>
              <a:t>ت</a:t>
            </a:r>
            <a:r>
              <a:rPr lang="ar-EG" sz="3200" b="1" dirty="0" smtClean="0">
                <a:solidFill>
                  <a:srgbClr val="990099"/>
                </a:solidFill>
              </a:rPr>
              <a:t> البراكين</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to="" calcmode="lin" valueType="num">
                                      <p:cBhvr>
                                        <p:cTn id="7" dur="1" fill="hold"/>
                                        <p:tgtEl>
                                          <p:spTgt spid="1229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C:\Users\Dell\Pictures\My Pictures\حيوانات\3702.gif"/>
          <p:cNvPicPr>
            <a:picLocks noChangeAspect="1" noChangeArrowheads="1" noCrop="1"/>
          </p:cNvPicPr>
          <p:nvPr/>
        </p:nvPicPr>
        <p:blipFill>
          <a:blip r:embed="rId2" cstate="print"/>
          <a:srcRect/>
          <a:stretch>
            <a:fillRect/>
          </a:stretch>
        </p:blipFill>
        <p:spPr bwMode="auto">
          <a:xfrm>
            <a:off x="7092280" y="4437112"/>
            <a:ext cx="2051720" cy="1721346"/>
          </a:xfrm>
          <a:prstGeom prst="rect">
            <a:avLst/>
          </a:prstGeom>
          <a:noFill/>
        </p:spPr>
      </p:pic>
      <p:pic>
        <p:nvPicPr>
          <p:cNvPr id="2" name="Picture 2"/>
          <p:cNvPicPr>
            <a:picLocks noChangeAspect="1" noChangeArrowheads="1"/>
          </p:cNvPicPr>
          <p:nvPr/>
        </p:nvPicPr>
        <p:blipFill>
          <a:blip r:embed="rId3" cstate="print"/>
          <a:srcRect/>
          <a:stretch>
            <a:fillRect/>
          </a:stretch>
        </p:blipFill>
        <p:spPr bwMode="auto">
          <a:xfrm>
            <a:off x="2285984" y="1142984"/>
            <a:ext cx="4843483" cy="448629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147" name="Picture 3" descr="C:\Users\Dell\Pictures\تجميع\addemoticons170.gif"/>
          <p:cNvPicPr>
            <a:picLocks noChangeAspect="1" noChangeArrowheads="1"/>
          </p:cNvPicPr>
          <p:nvPr/>
        </p:nvPicPr>
        <p:blipFill>
          <a:blip r:embed="rId4" cstate="print"/>
          <a:srcRect/>
          <a:stretch>
            <a:fillRect/>
          </a:stretch>
        </p:blipFill>
        <p:spPr bwMode="auto">
          <a:xfrm>
            <a:off x="0" y="5301209"/>
            <a:ext cx="9144000" cy="155679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fmla="#ppt_w*sin(2.5*pi*$)">
                                          <p:val>
                                            <p:fltVal val="0"/>
                                          </p:val>
                                        </p:tav>
                                        <p:tav tm="100000">
                                          <p:val>
                                            <p:fltVal val="1"/>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285720" y="214290"/>
            <a:ext cx="8643998" cy="6357982"/>
          </a:xfrm>
          <a:prstGeom prst="rect">
            <a:avLst/>
          </a:prstGeom>
          <a:ln w="88900" cap="sq" cmpd="thickThin">
            <a:solidFill>
              <a:schemeClr val="accent1">
                <a:lumMod val="75000"/>
              </a:schemeClr>
            </a:solidFill>
            <a:prstDash val="solid"/>
            <a:miter lim="800000"/>
          </a:ln>
          <a:effectLst>
            <a:innerShdw blurRad="76200">
              <a:srgbClr val="000000"/>
            </a:innerShdw>
          </a:effectLst>
        </p:spPr>
      </p:pic>
      <p:sp>
        <p:nvSpPr>
          <p:cNvPr id="3" name="مربع نص 2"/>
          <p:cNvSpPr txBox="1"/>
          <p:nvPr/>
        </p:nvSpPr>
        <p:spPr>
          <a:xfrm>
            <a:off x="285720" y="1208774"/>
            <a:ext cx="8001088" cy="1077218"/>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200" b="1" dirty="0" smtClean="0">
                <a:solidFill>
                  <a:schemeClr val="accent1">
                    <a:lumMod val="75000"/>
                  </a:schemeClr>
                </a:solidFill>
              </a:rPr>
              <a:t>شعور الإنسان بالطمأنينة وعدم الخوف والشعور بالثقة ممن حوله فيطمئن لهم ولا يخونهم ولا يفزعهم بالقول ولا بالعمل</a:t>
            </a:r>
          </a:p>
        </p:txBody>
      </p:sp>
      <p:sp>
        <p:nvSpPr>
          <p:cNvPr id="4" name="مربع نص 3"/>
          <p:cNvSpPr txBox="1"/>
          <p:nvPr/>
        </p:nvSpPr>
        <p:spPr>
          <a:xfrm>
            <a:off x="428596" y="2500306"/>
            <a:ext cx="8001088" cy="1077218"/>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200" b="1" dirty="0" smtClean="0">
                <a:solidFill>
                  <a:schemeClr val="accent1">
                    <a:lumMod val="75000"/>
                  </a:schemeClr>
                </a:solidFill>
              </a:rPr>
              <a:t>السلامة هي مجموعة من الإجراءات والوسائل للوقاية من وقوع الأخطار والحوادث والإصابات في الأرواح والممتلكات</a:t>
            </a:r>
          </a:p>
        </p:txBody>
      </p:sp>
      <p:sp>
        <p:nvSpPr>
          <p:cNvPr id="5" name="مربع نص 4"/>
          <p:cNvSpPr txBox="1"/>
          <p:nvPr/>
        </p:nvSpPr>
        <p:spPr>
          <a:xfrm>
            <a:off x="357158" y="3857628"/>
            <a:ext cx="8001088" cy="1077218"/>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200" b="1" dirty="0" smtClean="0">
                <a:solidFill>
                  <a:schemeClr val="accent1">
                    <a:lumMod val="75000"/>
                  </a:schemeClr>
                </a:solidFill>
              </a:rPr>
              <a:t>الوسط الذي يعيش فيه الإنسان ويمارس فيه كافة أنشطته ويتأثر ويؤثر </a:t>
            </a:r>
            <a:r>
              <a:rPr lang="ar-EG" sz="3200" b="1" dirty="0" err="1" smtClean="0">
                <a:solidFill>
                  <a:schemeClr val="accent1">
                    <a:lumMod val="75000"/>
                  </a:schemeClr>
                </a:solidFill>
              </a:rPr>
              <a:t>بها</a:t>
            </a:r>
            <a:endParaRPr lang="ar-EG" sz="3200" b="1" dirty="0" smtClean="0">
              <a:solidFill>
                <a:schemeClr val="accent1">
                  <a:lumMod val="75000"/>
                </a:schemeClr>
              </a:solidFill>
            </a:endParaRPr>
          </a:p>
        </p:txBody>
      </p:sp>
      <p:sp>
        <p:nvSpPr>
          <p:cNvPr id="6" name="مربع نص 5"/>
          <p:cNvSpPr txBox="1"/>
          <p:nvPr/>
        </p:nvSpPr>
        <p:spPr>
          <a:xfrm>
            <a:off x="214282" y="5137864"/>
            <a:ext cx="8001088" cy="1077218"/>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200" b="1" dirty="0" smtClean="0">
                <a:solidFill>
                  <a:schemeClr val="accent1">
                    <a:lumMod val="75000"/>
                  </a:schemeClr>
                </a:solidFill>
              </a:rPr>
              <a:t>حدث أو عملية تنطوي على إمكانية التسبب في كارثة للإنسان والبيئة</a:t>
            </a:r>
            <a:r>
              <a:rPr lang="ar-EG" sz="3200" b="1" dirty="0" smtClean="0">
                <a:solidFill>
                  <a:srgbClr val="FF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to="" calcmode="lin" valueType="num">
                                      <p:cBhvr>
                                        <p:cTn id="12" dur="1" fill="hold"/>
                                        <p:tgtEl>
                                          <p:spTgt spid="4">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 to="" calcmode="lin" valueType="num">
                                      <p:cBhvr>
                                        <p:cTn id="17" dur="1" fill="hold"/>
                                        <p:tgtEl>
                                          <p:spTgt spid="5">
                                            <p:txEl>
                                              <p:pRg st="0" end="0"/>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to="" calcmode="lin" valueType="num">
                                      <p:cBhvr>
                                        <p:cTn id="22" dur="1" fill="hold"/>
                                        <p:tgtEl>
                                          <p:spTgt spid="6">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352439" y="476672"/>
            <a:ext cx="8577279" cy="6048672"/>
          </a:xfrm>
          <a:prstGeom prst="rect">
            <a:avLst/>
          </a:prstGeom>
          <a:ln w="88900" cap="sq" cmpd="thickThin">
            <a:solidFill>
              <a:srgbClr val="FF99FF"/>
            </a:solidFill>
            <a:prstDash val="solid"/>
            <a:miter lim="800000"/>
          </a:ln>
          <a:effectLst>
            <a:innerShdw blurRad="76200">
              <a:srgbClr val="000000"/>
            </a:innerShdw>
          </a:effectLst>
        </p:spPr>
      </p:pic>
      <p:sp>
        <p:nvSpPr>
          <p:cNvPr id="3" name="مربع نص 2"/>
          <p:cNvSpPr txBox="1"/>
          <p:nvPr/>
        </p:nvSpPr>
        <p:spPr>
          <a:xfrm>
            <a:off x="395536" y="3212976"/>
            <a:ext cx="8001088" cy="2308324"/>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600" b="1" dirty="0" smtClean="0">
                <a:solidFill>
                  <a:srgbClr val="7030A0"/>
                </a:solidFill>
              </a:rPr>
              <a:t>تهتم كثير من المجتمعات بالأمن وتضعه على رأس أولوياتها لأنه حينما يتحقق الأمن يستطيع المرء أن يسعد بحياته ويعبد ربه ويحقق كافة الفروض والواجبات الدينية والدنيوية</a:t>
            </a:r>
          </a:p>
        </p:txBody>
      </p:sp>
      <p:pic>
        <p:nvPicPr>
          <p:cNvPr id="10242" name="Picture 2" descr="C:\Users\Dell\Pictures\My Pictures\حيوانات\3516.gif"/>
          <p:cNvPicPr>
            <a:picLocks noChangeAspect="1" noChangeArrowheads="1" noCrop="1"/>
          </p:cNvPicPr>
          <p:nvPr/>
        </p:nvPicPr>
        <p:blipFill>
          <a:blip r:embed="rId3" cstate="print"/>
          <a:srcRect/>
          <a:stretch>
            <a:fillRect/>
          </a:stretch>
        </p:blipFill>
        <p:spPr bwMode="auto">
          <a:xfrm>
            <a:off x="395536" y="4725144"/>
            <a:ext cx="3312368" cy="1698104"/>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1857356" y="500042"/>
            <a:ext cx="6881832" cy="1571636"/>
          </a:xfrm>
          <a:prstGeom prst="rect">
            <a:avLst/>
          </a:prstGeom>
          <a:ln w="88900" cap="sq" cmpd="thickThin">
            <a:solidFill>
              <a:schemeClr val="bg2">
                <a:lumMod val="90000"/>
              </a:schemeClr>
            </a:solidFill>
            <a:prstDash val="solid"/>
            <a:miter lim="800000"/>
          </a:ln>
          <a:effectLst>
            <a:innerShdw blurRad="76200">
              <a:srgbClr val="000000"/>
            </a:innerShdw>
          </a:effectLst>
        </p:spPr>
      </p:pic>
      <p:pic>
        <p:nvPicPr>
          <p:cNvPr id="1026" name="Picture 2"/>
          <p:cNvPicPr>
            <a:picLocks noChangeAspect="1" noChangeArrowheads="1"/>
          </p:cNvPicPr>
          <p:nvPr/>
        </p:nvPicPr>
        <p:blipFill>
          <a:blip r:embed="rId3" cstate="print"/>
          <a:srcRect/>
          <a:stretch>
            <a:fillRect/>
          </a:stretch>
        </p:blipFill>
        <p:spPr bwMode="auto">
          <a:xfrm>
            <a:off x="195263" y="2705101"/>
            <a:ext cx="8753475" cy="3438543"/>
          </a:xfrm>
          <a:prstGeom prst="rect">
            <a:avLst/>
          </a:prstGeom>
          <a:ln w="38100" cap="sq">
            <a:solidFill>
              <a:schemeClr val="bg2">
                <a:lumMod val="90000"/>
              </a:schemeClr>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 to="" calcmode="lin" valueType="num">
                                      <p:cBhvr>
                                        <p:cTn id="7" dur="1" fill="hold"/>
                                        <p:tgtEl>
                                          <p:spTgt spid="1638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ppt_x"/>
                                          </p:val>
                                        </p:tav>
                                        <p:tav tm="100000">
                                          <p:val>
                                            <p:strVal val="#ppt_x"/>
                                          </p:val>
                                        </p:tav>
                                      </p:tavLst>
                                    </p:anim>
                                    <p:anim calcmode="lin" valueType="num">
                                      <p:cBhvr additive="base">
                                        <p:cTn id="13"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251520" y="332656"/>
            <a:ext cx="8462978" cy="6120680"/>
          </a:xfrm>
          <a:prstGeom prst="rect">
            <a:avLst/>
          </a:prstGeom>
          <a:ln w="88900" cap="sq" cmpd="thickThin">
            <a:solidFill>
              <a:srgbClr val="FF99FF"/>
            </a:solidFill>
            <a:prstDash val="solid"/>
            <a:miter lim="800000"/>
          </a:ln>
          <a:effectLst>
            <a:innerShdw blurRad="76200">
              <a:srgbClr val="000000"/>
            </a:innerShdw>
          </a:effectLst>
        </p:spPr>
      </p:pic>
      <p:sp>
        <p:nvSpPr>
          <p:cNvPr id="3" name="مربع نص 2"/>
          <p:cNvSpPr txBox="1"/>
          <p:nvPr/>
        </p:nvSpPr>
        <p:spPr>
          <a:xfrm>
            <a:off x="0" y="3356992"/>
            <a:ext cx="8001088" cy="2308324"/>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600" b="1" dirty="0" smtClean="0">
                <a:solidFill>
                  <a:srgbClr val="7030A0"/>
                </a:solidFill>
              </a:rPr>
              <a:t>السلامة المنزلية</a:t>
            </a:r>
            <a:endParaRPr lang="ar-SA" sz="3600" b="1" dirty="0" smtClean="0">
              <a:solidFill>
                <a:srgbClr val="7030A0"/>
              </a:solidFill>
            </a:endParaRPr>
          </a:p>
          <a:p>
            <a:endParaRPr lang="ar-SA" sz="3600" b="1" dirty="0" smtClean="0">
              <a:solidFill>
                <a:srgbClr val="FF0000"/>
              </a:solidFill>
            </a:endParaRPr>
          </a:p>
          <a:p>
            <a:r>
              <a:rPr lang="ar-EG" sz="3600" b="1" dirty="0" smtClean="0">
                <a:solidFill>
                  <a:srgbClr val="FF0000"/>
                </a:solidFill>
              </a:rPr>
              <a:t> </a:t>
            </a:r>
            <a:endParaRPr lang="ar-SA" sz="3600" b="1" dirty="0" smtClean="0">
              <a:solidFill>
                <a:srgbClr val="FF0000"/>
              </a:solidFill>
            </a:endParaRPr>
          </a:p>
          <a:p>
            <a:r>
              <a:rPr lang="ar-EG" sz="3600" b="1" dirty="0" smtClean="0">
                <a:solidFill>
                  <a:srgbClr val="7030A0"/>
                </a:solidFill>
              </a:rPr>
              <a:t>السلامة المرورية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to="" calcmode="lin" valueType="num">
                                      <p:cBhvr>
                                        <p:cTn id="17" dur="1" fill="hold"/>
                                        <p:tgtEl>
                                          <p:spTgt spid="3">
                                            <p:txEl>
                                              <p:pRg st="3" end="3"/>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srcRect/>
          <a:stretch>
            <a:fillRect/>
          </a:stretch>
        </p:blipFill>
        <p:spPr bwMode="auto">
          <a:xfrm>
            <a:off x="323528" y="404664"/>
            <a:ext cx="8562991" cy="6048672"/>
          </a:xfrm>
          <a:prstGeom prst="rect">
            <a:avLst/>
          </a:prstGeom>
          <a:ln w="88900" cap="sq" cmpd="thickThin">
            <a:solidFill>
              <a:schemeClr val="tx1">
                <a:lumMod val="50000"/>
                <a:lumOff val="50000"/>
              </a:schemeClr>
            </a:solidFill>
            <a:prstDash val="solid"/>
            <a:miter lim="800000"/>
          </a:ln>
          <a:effectLst>
            <a:innerShdw blurRad="76200">
              <a:srgbClr val="000000"/>
            </a:innerShdw>
          </a:effectLst>
        </p:spPr>
      </p:pic>
      <p:sp>
        <p:nvSpPr>
          <p:cNvPr id="3" name="مربع نص 2"/>
          <p:cNvSpPr txBox="1"/>
          <p:nvPr/>
        </p:nvSpPr>
        <p:spPr>
          <a:xfrm>
            <a:off x="467544" y="3717032"/>
            <a:ext cx="8001088" cy="2062103"/>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200" b="1" dirty="0" smtClean="0"/>
              <a:t>يعد التدخين من أكبر مصادر التلوث داخل المنازل لأنه مكون من مادة التبغ والتي تحتوي على عشرات المواد الكيميائية تصل إلى أكثر من ( 400 ) مادة وكلها مواد تؤثر على سلامة الإنسان وصحته</a:t>
            </a:r>
          </a:p>
        </p:txBody>
      </p:sp>
      <p:pic>
        <p:nvPicPr>
          <p:cNvPr id="9218" name="Picture 2" descr="C:\Users\Dell\Pictures\My Pictures\حيوانات\5180.gif"/>
          <p:cNvPicPr>
            <a:picLocks noChangeAspect="1" noChangeArrowheads="1" noCrop="1"/>
          </p:cNvPicPr>
          <p:nvPr/>
        </p:nvPicPr>
        <p:blipFill>
          <a:blip r:embed="rId3" cstate="print"/>
          <a:srcRect/>
          <a:stretch>
            <a:fillRect/>
          </a:stretch>
        </p:blipFill>
        <p:spPr bwMode="auto">
          <a:xfrm>
            <a:off x="683568" y="1340768"/>
            <a:ext cx="2339752" cy="2444849"/>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051720" y="2708920"/>
            <a:ext cx="4572000" cy="830997"/>
          </a:xfrm>
          <a:prstGeom prst="rect">
            <a:avLst/>
          </a:prstGeom>
        </p:spPr>
        <p:style>
          <a:lnRef idx="3">
            <a:schemeClr val="lt1"/>
          </a:lnRef>
          <a:fillRef idx="1">
            <a:schemeClr val="accent1"/>
          </a:fillRef>
          <a:effectRef idx="1">
            <a:schemeClr val="accent1"/>
          </a:effectRef>
          <a:fontRef idx="minor">
            <a:schemeClr val="lt1"/>
          </a:fontRef>
        </p:style>
        <p:txBody>
          <a:bodyPr>
            <a:spAutoFit/>
          </a:bodyPr>
          <a:lstStyle/>
          <a:p>
            <a:r>
              <a:rPr lang="ar-SA" sz="2400" b="1" dirty="0" smtClean="0"/>
              <a:t>الوسط الذي يعيش فيه الإنسان ويمارس عليه كافة أنشطته فيتأثر </a:t>
            </a:r>
            <a:r>
              <a:rPr lang="ar-SA" sz="2400" b="1" dirty="0" err="1" smtClean="0"/>
              <a:t>به</a:t>
            </a:r>
            <a:r>
              <a:rPr lang="ar-SA" sz="2400" b="1" dirty="0" smtClean="0"/>
              <a:t> ويؤثر فيه </a:t>
            </a:r>
            <a:endParaRPr lang="ar-SA" sz="2400" dirty="0"/>
          </a:p>
        </p:txBody>
      </p:sp>
      <p:sp>
        <p:nvSpPr>
          <p:cNvPr id="3" name="مستطيل 2"/>
          <p:cNvSpPr/>
          <p:nvPr/>
        </p:nvSpPr>
        <p:spPr>
          <a:xfrm>
            <a:off x="4067944" y="3789040"/>
            <a:ext cx="3879588" cy="461665"/>
          </a:xfrm>
          <a:prstGeom prst="rect">
            <a:avLst/>
          </a:prstGeom>
        </p:spPr>
        <p:style>
          <a:lnRef idx="3">
            <a:schemeClr val="lt1"/>
          </a:lnRef>
          <a:fillRef idx="1">
            <a:schemeClr val="accent3"/>
          </a:fillRef>
          <a:effectRef idx="1">
            <a:schemeClr val="accent3"/>
          </a:effectRef>
          <a:fontRef idx="minor">
            <a:schemeClr val="lt1"/>
          </a:fontRef>
        </p:style>
        <p:txBody>
          <a:bodyPr wrap="none">
            <a:spAutoFit/>
          </a:bodyPr>
          <a:lstStyle/>
          <a:p>
            <a:r>
              <a:rPr lang="ar-SA" sz="2400" b="1" dirty="0" smtClean="0">
                <a:ln>
                  <a:solidFill>
                    <a:schemeClr val="tx1"/>
                  </a:solidFill>
                </a:ln>
                <a:solidFill>
                  <a:schemeClr val="tx1"/>
                </a:solidFill>
              </a:rPr>
              <a:t>تتكون البيئة من عدد من </a:t>
            </a:r>
            <a:r>
              <a:rPr lang="ar-SA" sz="2400" b="1" dirty="0" err="1" smtClean="0">
                <a:ln>
                  <a:solidFill>
                    <a:schemeClr val="tx1"/>
                  </a:solidFill>
                </a:ln>
                <a:solidFill>
                  <a:schemeClr val="tx1"/>
                </a:solidFill>
              </a:rPr>
              <a:t>المكونات :</a:t>
            </a:r>
            <a:endParaRPr lang="ar-SA" sz="2400" dirty="0">
              <a:ln>
                <a:solidFill>
                  <a:schemeClr val="tx1"/>
                </a:solidFill>
              </a:ln>
              <a:solidFill>
                <a:schemeClr val="tx1"/>
              </a:solidFill>
            </a:endParaRPr>
          </a:p>
        </p:txBody>
      </p:sp>
      <p:sp>
        <p:nvSpPr>
          <p:cNvPr id="4" name="مستطيل 3"/>
          <p:cNvSpPr/>
          <p:nvPr/>
        </p:nvSpPr>
        <p:spPr>
          <a:xfrm>
            <a:off x="1547664" y="4365104"/>
            <a:ext cx="4572000" cy="1569660"/>
          </a:xfrm>
          <a:prstGeom prst="rect">
            <a:avLst/>
          </a:prstGeom>
        </p:spPr>
        <p:style>
          <a:lnRef idx="3">
            <a:schemeClr val="lt1"/>
          </a:lnRef>
          <a:fillRef idx="1">
            <a:schemeClr val="accent1"/>
          </a:fillRef>
          <a:effectRef idx="1">
            <a:schemeClr val="accent1"/>
          </a:effectRef>
          <a:fontRef idx="minor">
            <a:schemeClr val="lt1"/>
          </a:fontRef>
        </p:style>
        <p:txBody>
          <a:bodyPr>
            <a:spAutoFit/>
          </a:bodyPr>
          <a:lstStyle/>
          <a:p>
            <a:r>
              <a:rPr lang="ar-SA"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ar-SA"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الماء</a:t>
            </a:r>
            <a:endParaRPr 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r>
              <a:rPr lang="ar-SA"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الهواء</a:t>
            </a:r>
            <a:endParaRPr 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r>
              <a:rPr lang="ar-SA"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التربة</a:t>
            </a:r>
            <a:endParaRPr 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r>
              <a:rPr lang="ar-SA"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الكائنات الحية</a:t>
            </a:r>
            <a:endParaRPr 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مستطيل 4"/>
          <p:cNvSpPr/>
          <p:nvPr/>
        </p:nvSpPr>
        <p:spPr>
          <a:xfrm>
            <a:off x="5940152" y="1196752"/>
            <a:ext cx="2204450" cy="830997"/>
          </a:xfrm>
          <a:prstGeom prst="rect">
            <a:avLst/>
          </a:prstGeom>
        </p:spPr>
        <p:style>
          <a:lnRef idx="3">
            <a:schemeClr val="lt1"/>
          </a:lnRef>
          <a:fillRef idx="1">
            <a:schemeClr val="accent3"/>
          </a:fillRef>
          <a:effectRef idx="1">
            <a:schemeClr val="accent3"/>
          </a:effectRef>
          <a:fontRef idx="minor">
            <a:schemeClr val="lt1"/>
          </a:fontRef>
        </p:style>
        <p:txBody>
          <a:bodyPr wrap="none">
            <a:spAutoFit/>
          </a:bodyPr>
          <a:lstStyle/>
          <a:p>
            <a:r>
              <a:rPr lang="ar-SA" sz="4800" b="1" dirty="0" smtClean="0"/>
              <a:t>البيئة هي </a:t>
            </a:r>
            <a:endParaRPr lang="ar-SA" sz="4800" dirty="0"/>
          </a:p>
        </p:txBody>
      </p:sp>
      <p:sp>
        <p:nvSpPr>
          <p:cNvPr id="6" name="إطار 5"/>
          <p:cNvSpPr/>
          <p:nvPr/>
        </p:nvSpPr>
        <p:spPr>
          <a:xfrm>
            <a:off x="0" y="0"/>
            <a:ext cx="9144000" cy="6858000"/>
          </a:xfrm>
          <a:prstGeom prst="frame">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ar-SA">
              <a:solidFill>
                <a:schemeClr val="tx1"/>
              </a:solidFill>
            </a:endParaRPr>
          </a:p>
        </p:txBody>
      </p:sp>
      <p:pic>
        <p:nvPicPr>
          <p:cNvPr id="4099" name="Picture 3" descr="C:\Users\Dell\Pictures\تجميع\931.gif"/>
          <p:cNvPicPr>
            <a:picLocks noChangeAspect="1" noChangeArrowheads="1" noCrop="1"/>
          </p:cNvPicPr>
          <p:nvPr/>
        </p:nvPicPr>
        <p:blipFill>
          <a:blip r:embed="rId2" cstate="print"/>
          <a:srcRect/>
          <a:stretch>
            <a:fillRect/>
          </a:stretch>
        </p:blipFill>
        <p:spPr bwMode="auto">
          <a:xfrm>
            <a:off x="1259632" y="908720"/>
            <a:ext cx="2088232" cy="1656184"/>
          </a:xfrm>
          <a:prstGeom prst="rect">
            <a:avLst/>
          </a:prstGeom>
          <a:noFill/>
        </p:spPr>
      </p:pic>
      <p:pic>
        <p:nvPicPr>
          <p:cNvPr id="4100" name="Picture 4" descr="C:\Users\Dell\Pictures\تجميع\3720.gif"/>
          <p:cNvPicPr>
            <a:picLocks noChangeAspect="1" noChangeArrowheads="1" noCrop="1"/>
          </p:cNvPicPr>
          <p:nvPr/>
        </p:nvPicPr>
        <p:blipFill>
          <a:blip r:embed="rId3" cstate="print"/>
          <a:srcRect/>
          <a:stretch>
            <a:fillRect/>
          </a:stretch>
        </p:blipFill>
        <p:spPr bwMode="auto">
          <a:xfrm>
            <a:off x="6084168" y="4509120"/>
            <a:ext cx="2304256" cy="148208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1+#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ox(in)">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linds(horizontal)">
                                      <p:cBhvr>
                                        <p:cTn id="2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a:stretch>
            <a:fillRect/>
          </a:stretch>
        </p:blipFill>
        <p:spPr bwMode="auto">
          <a:xfrm>
            <a:off x="285720" y="428604"/>
            <a:ext cx="8643998" cy="6072230"/>
          </a:xfrm>
          <a:prstGeom prst="rect">
            <a:avLst/>
          </a:prstGeom>
          <a:ln w="88900" cap="sq" cmpd="thickThin">
            <a:solidFill>
              <a:srgbClr val="C00000"/>
            </a:solidFill>
            <a:prstDash val="solid"/>
            <a:miter lim="800000"/>
          </a:ln>
          <a:effectLst>
            <a:innerShdw blurRad="76200">
              <a:srgbClr val="000000"/>
            </a:innerShdw>
          </a:effectLst>
        </p:spPr>
      </p:pic>
      <p:sp>
        <p:nvSpPr>
          <p:cNvPr id="3" name="مربع نص 2"/>
          <p:cNvSpPr txBox="1"/>
          <p:nvPr/>
        </p:nvSpPr>
        <p:spPr>
          <a:xfrm>
            <a:off x="285688" y="1746958"/>
            <a:ext cx="8001088" cy="3539430"/>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200" b="1" dirty="0" smtClean="0">
                <a:solidFill>
                  <a:srgbClr val="C00000"/>
                </a:solidFill>
              </a:rPr>
              <a:t>نحافظ على سلامة منازلنا من التلوث من خلال :</a:t>
            </a:r>
          </a:p>
          <a:p>
            <a:r>
              <a:rPr lang="ar-EG" sz="3200" b="1" dirty="0" smtClean="0">
                <a:solidFill>
                  <a:srgbClr val="00B050"/>
                </a:solidFill>
              </a:rPr>
              <a:t>- إزالة مصادر التلوث داخل المنازل.</a:t>
            </a:r>
          </a:p>
          <a:p>
            <a:r>
              <a:rPr lang="ar-EG" sz="3200" b="1" dirty="0" smtClean="0">
                <a:solidFill>
                  <a:srgbClr val="C00000"/>
                </a:solidFill>
              </a:rPr>
              <a:t>- التهوية المستمرة للمنزل.</a:t>
            </a:r>
          </a:p>
          <a:p>
            <a:r>
              <a:rPr lang="ar-EG" sz="3200" b="1" dirty="0" smtClean="0">
                <a:solidFill>
                  <a:srgbClr val="00B050"/>
                </a:solidFill>
              </a:rPr>
              <a:t>- الصيانة الدائمة للأدوات والأجهزة المستخدمة داخل المنازل </a:t>
            </a:r>
            <a:r>
              <a:rPr lang="ar-EG" sz="3200" b="1" dirty="0" smtClean="0">
                <a:solidFill>
                  <a:srgbClr val="C00000"/>
                </a:solidFill>
              </a:rPr>
              <a:t>.</a:t>
            </a:r>
          </a:p>
          <a:p>
            <a:r>
              <a:rPr lang="ar-EG" sz="3200" b="1" dirty="0" smtClean="0">
                <a:solidFill>
                  <a:srgbClr val="C00000"/>
                </a:solidFill>
              </a:rPr>
              <a:t>- الامتناع عن التدخين نهائيا وخصوصاً داخل المنازل والأماكن المغلقة.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to="" calcmode="lin" valueType="num">
                                      <p:cBhvr>
                                        <p:cTn id="22" dur="1" fill="hold"/>
                                        <p:tgtEl>
                                          <p:spTgt spid="3">
                                            <p:txEl>
                                              <p:pRg st="3" end="3"/>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to="" calcmode="lin" valueType="num">
                                      <p:cBhvr>
                                        <p:cTn id="27" dur="1" fill="hold"/>
                                        <p:tgtEl>
                                          <p:spTgt spid="3">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srcRect/>
          <a:stretch>
            <a:fillRect/>
          </a:stretch>
        </p:blipFill>
        <p:spPr bwMode="auto">
          <a:xfrm>
            <a:off x="251520" y="404664"/>
            <a:ext cx="8524891" cy="3571900"/>
          </a:xfrm>
          <a:prstGeom prst="rect">
            <a:avLst/>
          </a:prstGeom>
          <a:ln>
            <a:noFill/>
          </a:ln>
          <a:effectLst>
            <a:outerShdw blurRad="292100" dist="139700" dir="2700000" algn="tl" rotWithShape="0">
              <a:srgbClr val="333333">
                <a:alpha val="65000"/>
              </a:srgbClr>
            </a:outerShdw>
          </a:effectLst>
        </p:spPr>
      </p:pic>
      <p:sp>
        <p:nvSpPr>
          <p:cNvPr id="3" name="مربع نص 2"/>
          <p:cNvSpPr txBox="1"/>
          <p:nvPr/>
        </p:nvSpPr>
        <p:spPr>
          <a:xfrm>
            <a:off x="-468560" y="1484784"/>
            <a:ext cx="8001088" cy="584775"/>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200" b="1" dirty="0" smtClean="0">
                <a:solidFill>
                  <a:srgbClr val="0070C0"/>
                </a:solidFill>
              </a:rPr>
              <a:t>الطريق</a:t>
            </a:r>
          </a:p>
        </p:txBody>
      </p:sp>
      <p:sp>
        <p:nvSpPr>
          <p:cNvPr id="4" name="مربع نص 3"/>
          <p:cNvSpPr txBox="1"/>
          <p:nvPr/>
        </p:nvSpPr>
        <p:spPr>
          <a:xfrm>
            <a:off x="-324544" y="2276872"/>
            <a:ext cx="8001088" cy="584775"/>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200" b="1" dirty="0" smtClean="0">
                <a:solidFill>
                  <a:srgbClr val="0070C0"/>
                </a:solidFill>
              </a:rPr>
              <a:t>المركبة</a:t>
            </a:r>
          </a:p>
        </p:txBody>
      </p:sp>
      <p:sp>
        <p:nvSpPr>
          <p:cNvPr id="5" name="مربع نص 4"/>
          <p:cNvSpPr txBox="1"/>
          <p:nvPr/>
        </p:nvSpPr>
        <p:spPr>
          <a:xfrm>
            <a:off x="-468560" y="2924944"/>
            <a:ext cx="8001088" cy="584775"/>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200" b="1" dirty="0" smtClean="0">
                <a:solidFill>
                  <a:srgbClr val="0070C0"/>
                </a:solidFill>
              </a:rPr>
              <a:t>العنصر البشري</a:t>
            </a:r>
          </a:p>
        </p:txBody>
      </p:sp>
      <p:pic>
        <p:nvPicPr>
          <p:cNvPr id="8194" name="Picture 2" descr="C:\Users\Dell\Pictures\My Pictures\حيوانات\واحة291.gif"/>
          <p:cNvPicPr>
            <a:picLocks noChangeAspect="1" noChangeArrowheads="1" noCrop="1"/>
          </p:cNvPicPr>
          <p:nvPr/>
        </p:nvPicPr>
        <p:blipFill>
          <a:blip r:embed="rId3" cstate="print"/>
          <a:srcRect/>
          <a:stretch>
            <a:fillRect/>
          </a:stretch>
        </p:blipFill>
        <p:spPr bwMode="auto">
          <a:xfrm>
            <a:off x="323528" y="1916832"/>
            <a:ext cx="2947194" cy="2036614"/>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to="" calcmode="lin" valueType="num">
                                      <p:cBhvr>
                                        <p:cTn id="12" dur="1" fill="hold"/>
                                        <p:tgtEl>
                                          <p:spTgt spid="4">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 to="" calcmode="lin" valueType="num">
                                      <p:cBhvr>
                                        <p:cTn id="17" dur="1" fill="hold"/>
                                        <p:tgtEl>
                                          <p:spTgt spid="5">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srcRect/>
          <a:stretch>
            <a:fillRect/>
          </a:stretch>
        </p:blipFill>
        <p:spPr bwMode="auto">
          <a:xfrm>
            <a:off x="309570" y="332656"/>
            <a:ext cx="8548710" cy="6152723"/>
          </a:xfrm>
          <a:prstGeom prst="rect">
            <a:avLst/>
          </a:prstGeom>
          <a:ln w="88900" cap="sq" cmpd="thickThin">
            <a:solidFill>
              <a:schemeClr val="tx2">
                <a:lumMod val="60000"/>
                <a:lumOff val="40000"/>
              </a:schemeClr>
            </a:solidFill>
            <a:prstDash val="solid"/>
            <a:miter lim="800000"/>
          </a:ln>
          <a:effectLst>
            <a:innerShdw blurRad="76200">
              <a:srgbClr val="000000"/>
            </a:innerShdw>
          </a:effectLst>
        </p:spPr>
      </p:pic>
      <p:pic>
        <p:nvPicPr>
          <p:cNvPr id="2050" name="Picture 2"/>
          <p:cNvPicPr>
            <a:picLocks noChangeAspect="1" noChangeArrowheads="1"/>
          </p:cNvPicPr>
          <p:nvPr/>
        </p:nvPicPr>
        <p:blipFill>
          <a:blip r:embed="rId3" cstate="print"/>
          <a:srcRect/>
          <a:stretch>
            <a:fillRect/>
          </a:stretch>
        </p:blipFill>
        <p:spPr bwMode="auto">
          <a:xfrm>
            <a:off x="428596" y="2357430"/>
            <a:ext cx="8286750" cy="3786214"/>
          </a:xfrm>
          <a:prstGeom prst="rect">
            <a:avLst/>
          </a:prstGeom>
          <a:ln w="38100" cap="sq">
            <a:solidFill>
              <a:srgbClr val="FF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 to="" calcmode="lin" valueType="num">
                                      <p:cBhvr>
                                        <p:cTn id="7" dur="1" fill="hold"/>
                                        <p:tgtEl>
                                          <p:spTgt spid="2150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additive="base">
                                        <p:cTn id="12" dur="500" fill="hold"/>
                                        <p:tgtEl>
                                          <p:spTgt spid="2050"/>
                                        </p:tgtEl>
                                        <p:attrNameLst>
                                          <p:attrName>ppt_x</p:attrName>
                                        </p:attrNameLst>
                                      </p:cBhvr>
                                      <p:tavLst>
                                        <p:tav tm="0">
                                          <p:val>
                                            <p:strVal val="#ppt_x"/>
                                          </p:val>
                                        </p:tav>
                                        <p:tav tm="100000">
                                          <p:val>
                                            <p:strVal val="#ppt_x"/>
                                          </p:val>
                                        </p:tav>
                                      </p:tavLst>
                                    </p:anim>
                                    <p:anim calcmode="lin" valueType="num">
                                      <p:cBhvr additive="base">
                                        <p:cTn id="13"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print"/>
          <a:srcRect/>
          <a:stretch>
            <a:fillRect/>
          </a:stretch>
        </p:blipFill>
        <p:spPr bwMode="auto">
          <a:xfrm>
            <a:off x="285720" y="571480"/>
            <a:ext cx="8620143" cy="5857916"/>
          </a:xfrm>
          <a:prstGeom prst="rect">
            <a:avLst/>
          </a:prstGeom>
          <a:ln w="88900" cap="sq" cmpd="thickThin">
            <a:solidFill>
              <a:schemeClr val="bg1"/>
            </a:solidFill>
            <a:prstDash val="solid"/>
            <a:miter lim="800000"/>
          </a:ln>
          <a:effectLst>
            <a:innerShdw blurRad="76200">
              <a:srgbClr val="000000"/>
            </a:innerShdw>
          </a:effectLst>
        </p:spPr>
      </p:pic>
      <p:sp>
        <p:nvSpPr>
          <p:cNvPr id="3" name="مربع نص 2"/>
          <p:cNvSpPr txBox="1"/>
          <p:nvPr/>
        </p:nvSpPr>
        <p:spPr>
          <a:xfrm>
            <a:off x="285720" y="1928802"/>
            <a:ext cx="8001088" cy="1754326"/>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600" b="1" dirty="0" smtClean="0">
                <a:solidFill>
                  <a:srgbClr val="00B050"/>
                </a:solidFill>
              </a:rPr>
              <a:t>يمكن القضاء على ظاهرة </a:t>
            </a:r>
            <a:r>
              <a:rPr lang="ar-EG" sz="3600" b="1" dirty="0" err="1" smtClean="0">
                <a:solidFill>
                  <a:srgbClr val="00B050"/>
                </a:solidFill>
              </a:rPr>
              <a:t>التفحيط</a:t>
            </a:r>
            <a:r>
              <a:rPr lang="ar-EG" sz="3600" b="1" dirty="0" smtClean="0">
                <a:solidFill>
                  <a:srgbClr val="00B050"/>
                </a:solidFill>
              </a:rPr>
              <a:t> بالتوعية المرورية وتبين حرمتها وخطرها على الإنسان ومن حوله، وكذلك البحث عن خيارات وبدائل مناسبة لها</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to="" calcmode="lin" valueType="num">
                                      <p:cBhvr>
                                        <p:cTn id="7" dur="1" fill="hold"/>
                                        <p:tgtEl>
                                          <p:spTgt spid="2253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cstate="print"/>
          <a:srcRect/>
          <a:stretch>
            <a:fillRect/>
          </a:stretch>
        </p:blipFill>
        <p:spPr bwMode="auto">
          <a:xfrm>
            <a:off x="285720" y="357166"/>
            <a:ext cx="8615379" cy="6143668"/>
          </a:xfrm>
          <a:prstGeom prst="rect">
            <a:avLst/>
          </a:prstGeom>
          <a:ln w="88900" cap="sq" cmpd="thickThin">
            <a:solidFill>
              <a:srgbClr val="FFFF00"/>
            </a:solidFill>
            <a:prstDash val="solid"/>
            <a:miter lim="800000"/>
          </a:ln>
          <a:effectLst>
            <a:innerShdw blurRad="76200">
              <a:srgbClr val="000000"/>
            </a:innerShdw>
          </a:effectLst>
        </p:spPr>
      </p:pic>
      <p:sp>
        <p:nvSpPr>
          <p:cNvPr id="3" name="مربع نص 2"/>
          <p:cNvSpPr txBox="1"/>
          <p:nvPr/>
        </p:nvSpPr>
        <p:spPr>
          <a:xfrm>
            <a:off x="5286348" y="2782669"/>
            <a:ext cx="1714544" cy="646331"/>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600" b="1" dirty="0" smtClean="0"/>
              <a:t>الرصاص</a:t>
            </a:r>
          </a:p>
        </p:txBody>
      </p:sp>
      <p:sp>
        <p:nvSpPr>
          <p:cNvPr id="4" name="مربع نص 3"/>
          <p:cNvSpPr txBox="1"/>
          <p:nvPr/>
        </p:nvSpPr>
        <p:spPr>
          <a:xfrm>
            <a:off x="5143504" y="3643314"/>
            <a:ext cx="1714544" cy="646331"/>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600" b="1" dirty="0" err="1" smtClean="0"/>
              <a:t>الزئبق</a:t>
            </a:r>
            <a:endParaRPr lang="ar-EG" sz="3600" b="1" dirty="0" smtClean="0"/>
          </a:p>
        </p:txBody>
      </p:sp>
      <p:sp>
        <p:nvSpPr>
          <p:cNvPr id="5" name="مربع نص 4"/>
          <p:cNvSpPr txBox="1"/>
          <p:nvPr/>
        </p:nvSpPr>
        <p:spPr>
          <a:xfrm>
            <a:off x="5143504" y="4429132"/>
            <a:ext cx="2000264" cy="646331"/>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600" b="1" dirty="0" smtClean="0"/>
              <a:t>النيتروجين</a:t>
            </a:r>
          </a:p>
        </p:txBody>
      </p:sp>
      <p:sp>
        <p:nvSpPr>
          <p:cNvPr id="6" name="مربع نص 5"/>
          <p:cNvSpPr txBox="1"/>
          <p:nvPr/>
        </p:nvSpPr>
        <p:spPr>
          <a:xfrm>
            <a:off x="5143504" y="5214950"/>
            <a:ext cx="2071702" cy="646331"/>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600" b="1" dirty="0" smtClean="0"/>
              <a:t>غاز </a:t>
            </a:r>
            <a:r>
              <a:rPr lang="ar-EG" sz="3600" b="1" dirty="0" err="1" smtClean="0"/>
              <a:t>الأوزن</a:t>
            </a:r>
            <a:endParaRPr lang="ar-EG" sz="3600" b="1" dirty="0" smtClean="0"/>
          </a:p>
        </p:txBody>
      </p:sp>
      <p:sp>
        <p:nvSpPr>
          <p:cNvPr id="7" name="مربع نص 6"/>
          <p:cNvSpPr txBox="1"/>
          <p:nvPr/>
        </p:nvSpPr>
        <p:spPr>
          <a:xfrm>
            <a:off x="1142976" y="2786058"/>
            <a:ext cx="2428924" cy="646331"/>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600" b="1" dirty="0" smtClean="0"/>
              <a:t>مبيدات الآفات</a:t>
            </a:r>
          </a:p>
        </p:txBody>
      </p:sp>
      <p:sp>
        <p:nvSpPr>
          <p:cNvPr id="8" name="مربع نص 7"/>
          <p:cNvSpPr txBox="1"/>
          <p:nvPr/>
        </p:nvSpPr>
        <p:spPr>
          <a:xfrm>
            <a:off x="642910" y="3646703"/>
            <a:ext cx="3357586" cy="646331"/>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600" b="1" dirty="0" smtClean="0"/>
              <a:t>المركبات الصيدلانية</a:t>
            </a:r>
          </a:p>
        </p:txBody>
      </p:sp>
      <p:sp>
        <p:nvSpPr>
          <p:cNvPr id="9" name="مربع نص 8"/>
          <p:cNvSpPr txBox="1"/>
          <p:nvPr/>
        </p:nvSpPr>
        <p:spPr>
          <a:xfrm>
            <a:off x="857224" y="4432521"/>
            <a:ext cx="2714644" cy="646331"/>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600" b="1" dirty="0" smtClean="0"/>
              <a:t>المواد الحافظة</a:t>
            </a:r>
          </a:p>
        </p:txBody>
      </p:sp>
      <p:sp>
        <p:nvSpPr>
          <p:cNvPr id="10" name="مربع نص 9"/>
          <p:cNvSpPr txBox="1"/>
          <p:nvPr/>
        </p:nvSpPr>
        <p:spPr>
          <a:xfrm>
            <a:off x="928662" y="5218339"/>
            <a:ext cx="2714644" cy="646331"/>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3600" b="1" dirty="0" smtClean="0"/>
              <a:t>المياه المكورة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 to="" calcmode="lin" valueType="num">
                                      <p:cBhvr>
                                        <p:cTn id="7" dur="1" fill="hold"/>
                                        <p:tgtEl>
                                          <p:spTgt spid="2355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to="" calcmode="lin" valueType="num">
                                      <p:cBhvr>
                                        <p:cTn id="17" dur="1" fill="hold"/>
                                        <p:tgtEl>
                                          <p:spTgt spid="4">
                                            <p:txEl>
                                              <p:pRg st="0" end="0"/>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 to="" calcmode="lin" valueType="num">
                                      <p:cBhvr>
                                        <p:cTn id="22" dur="1" fill="hold"/>
                                        <p:tgtEl>
                                          <p:spTgt spid="5">
                                            <p:txEl>
                                              <p:pRg st="0" end="0"/>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 to="" calcmode="lin" valueType="num">
                                      <p:cBhvr>
                                        <p:cTn id="27" dur="1" fill="hold"/>
                                        <p:tgtEl>
                                          <p:spTgt spid="6">
                                            <p:txEl>
                                              <p:pRg st="0" end="0"/>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 to="" calcmode="lin" valueType="num">
                                      <p:cBhvr>
                                        <p:cTn id="32" dur="1" fill="hold"/>
                                        <p:tgtEl>
                                          <p:spTgt spid="7">
                                            <p:txEl>
                                              <p:pRg st="0" end="0"/>
                                            </p:txEl>
                                          </p:spTgt>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 to="" calcmode="lin" valueType="num">
                                      <p:cBhvr>
                                        <p:cTn id="37" dur="1" fill="hold"/>
                                        <p:tgtEl>
                                          <p:spTgt spid="8">
                                            <p:txEl>
                                              <p:pRg st="0" end="0"/>
                                            </p:txEl>
                                          </p:spTgt>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 to="" calcmode="lin" valueType="num">
                                      <p:cBhvr>
                                        <p:cTn id="42" dur="1" fill="hold"/>
                                        <p:tgtEl>
                                          <p:spTgt spid="9">
                                            <p:txEl>
                                              <p:pRg st="0" end="0"/>
                                            </p:txEl>
                                          </p:spTgt>
                                        </p:tgtEl>
                                        <p:attrNameLst>
                                          <p:attrName/>
                                        </p:attrNameLst>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 to="" calcmode="lin" valueType="num">
                                      <p:cBhvr>
                                        <p:cTn id="47" dur="1" fill="hold"/>
                                        <p:tgtEl>
                                          <p:spTgt spid="10">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Dell\Pictures\تجميع\thumbnailCAURKQJA.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مستطيل 3"/>
          <p:cNvSpPr/>
          <p:nvPr/>
        </p:nvSpPr>
        <p:spPr>
          <a:xfrm>
            <a:off x="3347864" y="3789040"/>
            <a:ext cx="2323072"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5400" b="1" spc="50" dirty="0" smtClean="0">
                <a:ln w="11430"/>
                <a:solidFill>
                  <a:srgbClr val="FFC000"/>
                </a:solidFill>
                <a:effectLst>
                  <a:outerShdw blurRad="76200" dist="50800" dir="5400000" algn="tl" rotWithShape="0">
                    <a:srgbClr val="000000">
                      <a:alpha val="65000"/>
                    </a:srgbClr>
                  </a:outerShdw>
                </a:effectLst>
              </a:rPr>
              <a:t>إ</a:t>
            </a:r>
            <a:r>
              <a:rPr lang="ar-SA" sz="5400" b="1" cap="none" spc="50" dirty="0" smtClean="0">
                <a:ln w="11430"/>
                <a:solidFill>
                  <a:srgbClr val="FFFF00"/>
                </a:solidFill>
                <a:effectLst>
                  <a:outerShdw blurRad="76200" dist="50800" dir="5400000" algn="tl" rotWithShape="0">
                    <a:srgbClr val="000000">
                      <a:alpha val="65000"/>
                    </a:srgbClr>
                  </a:outerShdw>
                </a:effectLst>
              </a:rPr>
              <a:t>ل</a:t>
            </a:r>
            <a:r>
              <a:rPr lang="ar-SA" sz="5400" b="1" cap="none" spc="50" dirty="0" smtClean="0">
                <a:ln w="11430"/>
                <a:solidFill>
                  <a:schemeClr val="accent2">
                    <a:lumMod val="40000"/>
                    <a:lumOff val="60000"/>
                  </a:schemeClr>
                </a:solidFill>
                <a:effectLst>
                  <a:outerShdw blurRad="76200" dist="50800" dir="5400000" algn="tl" rotWithShape="0">
                    <a:srgbClr val="000000">
                      <a:alpha val="65000"/>
                    </a:srgbClr>
                  </a:outerShdw>
                </a:effectLst>
              </a:rPr>
              <a:t>ى</a:t>
            </a:r>
            <a:r>
              <a:rPr lang="ar-SA"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ar-SA" sz="5400" b="1" cap="none" spc="50" dirty="0" smtClean="0">
                <a:ln w="11430"/>
                <a:solidFill>
                  <a:schemeClr val="accent3">
                    <a:lumMod val="60000"/>
                    <a:lumOff val="40000"/>
                  </a:schemeClr>
                </a:solidFill>
                <a:effectLst>
                  <a:outerShdw blurRad="76200" dist="50800" dir="5400000" algn="tl" rotWithShape="0">
                    <a:srgbClr val="000000">
                      <a:alpha val="65000"/>
                    </a:srgbClr>
                  </a:outerShdw>
                </a:effectLst>
              </a:rPr>
              <a:t>ال</a:t>
            </a:r>
            <a:r>
              <a:rPr lang="ar-SA" sz="5400" b="1" cap="none" spc="50" dirty="0" smtClean="0">
                <a:ln w="11430"/>
                <a:solidFill>
                  <a:schemeClr val="accent6">
                    <a:lumMod val="60000"/>
                    <a:lumOff val="40000"/>
                  </a:schemeClr>
                </a:solidFill>
                <a:effectLst>
                  <a:outerShdw blurRad="76200" dist="50800" dir="5400000" algn="tl" rotWithShape="0">
                    <a:srgbClr val="000000">
                      <a:alpha val="65000"/>
                    </a:srgbClr>
                  </a:outerShdw>
                </a:effectLst>
              </a:rPr>
              <a:t>لق</a:t>
            </a:r>
            <a:r>
              <a:rPr lang="ar-SA" sz="5400" b="1" cap="none" spc="50" dirty="0" smtClean="0">
                <a:ln w="11430"/>
                <a:solidFill>
                  <a:srgbClr val="C00000"/>
                </a:solidFill>
                <a:effectLst>
                  <a:outerShdw blurRad="76200" dist="50800" dir="5400000" algn="tl" rotWithShape="0">
                    <a:srgbClr val="000000">
                      <a:alpha val="65000"/>
                    </a:srgbClr>
                  </a:outerShdw>
                </a:effectLst>
              </a:rPr>
              <a:t>ا</a:t>
            </a:r>
            <a:r>
              <a:rPr lang="ar-SA"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ء</a:t>
            </a:r>
            <a:endParaRPr lang="ar-SA"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5124" name="Picture 4" descr="C:\Users\Dell\Pictures\My Pictures\حيوانات\animala09.gif"/>
          <p:cNvPicPr>
            <a:picLocks noChangeAspect="1" noChangeArrowheads="1" noCrop="1"/>
          </p:cNvPicPr>
          <p:nvPr/>
        </p:nvPicPr>
        <p:blipFill>
          <a:blip r:embed="rId3" cstate="print"/>
          <a:srcRect/>
          <a:stretch>
            <a:fillRect/>
          </a:stretch>
        </p:blipFill>
        <p:spPr bwMode="auto">
          <a:xfrm>
            <a:off x="6660232" y="3356992"/>
            <a:ext cx="962025" cy="752475"/>
          </a:xfrm>
          <a:prstGeom prst="rect">
            <a:avLst/>
          </a:prstGeom>
          <a:noFill/>
        </p:spPr>
      </p:pic>
      <p:pic>
        <p:nvPicPr>
          <p:cNvPr id="5125" name="Picture 5" descr="C:\Users\Dell\Pictures\My Pictures\حيوانات\animala09.gif"/>
          <p:cNvPicPr>
            <a:picLocks noChangeAspect="1" noChangeArrowheads="1" noCrop="1"/>
          </p:cNvPicPr>
          <p:nvPr/>
        </p:nvPicPr>
        <p:blipFill>
          <a:blip r:embed="rId3" cstate="print"/>
          <a:srcRect/>
          <a:stretch>
            <a:fillRect/>
          </a:stretch>
        </p:blipFill>
        <p:spPr bwMode="auto">
          <a:xfrm rot="6468358">
            <a:off x="683568" y="404664"/>
            <a:ext cx="962025" cy="7524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grpId="1" nodeType="clickEffect">
                                  <p:stCondLst>
                                    <p:cond delay="0"/>
                                  </p:stCondLst>
                                  <p:childTnLst>
                                    <p:animRot by="21600000">
                                      <p:cBhvr>
                                        <p:cTn id="11"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http://t3.gstatic.com/images?q=tbn:ANd9GcQBlwO8MY10f3VriRow-eO4zla84Esz6GBX2_G9PwwXmPGQUS4Aqw"/>
          <p:cNvPicPr>
            <a:picLocks noChangeAspect="1" noChangeArrowheads="1"/>
          </p:cNvPicPr>
          <p:nvPr/>
        </p:nvPicPr>
        <p:blipFill>
          <a:blip r:embed="rId2" cstate="print"/>
          <a:srcRect/>
          <a:stretch>
            <a:fillRect/>
          </a:stretch>
        </p:blipFill>
        <p:spPr bwMode="auto">
          <a:xfrm>
            <a:off x="1331640" y="3501008"/>
            <a:ext cx="7236296" cy="2955032"/>
          </a:xfrm>
          <a:prstGeom prst="rect">
            <a:avLst/>
          </a:prstGeom>
          <a:noFill/>
        </p:spPr>
      </p:pic>
      <p:sp>
        <p:nvSpPr>
          <p:cNvPr id="2" name="مربع نص 1"/>
          <p:cNvSpPr txBox="1"/>
          <p:nvPr/>
        </p:nvSpPr>
        <p:spPr>
          <a:xfrm>
            <a:off x="899592" y="620688"/>
            <a:ext cx="6858048" cy="2553891"/>
          </a:xfrm>
          <a:prstGeom prst="roundRect">
            <a:avLst/>
          </a:prstGeom>
          <a:ln>
            <a:solidFill>
              <a:schemeClr val="bg2">
                <a:lumMod val="50000"/>
              </a:schemeClr>
            </a:solidFill>
          </a:ln>
        </p:spPr>
        <p:style>
          <a:lnRef idx="2">
            <a:schemeClr val="accent3"/>
          </a:lnRef>
          <a:fillRef idx="1">
            <a:schemeClr val="lt1"/>
          </a:fillRef>
          <a:effectRef idx="0">
            <a:schemeClr val="accent3"/>
          </a:effectRef>
          <a:fontRef idx="minor">
            <a:schemeClr val="dk1"/>
          </a:fontRef>
        </p:style>
        <p:txBody>
          <a:bodyPr wrap="square" rtlCol="1">
            <a:spAutoFit/>
          </a:bodyPr>
          <a:lstStyle/>
          <a:p>
            <a:pPr>
              <a:defRPr/>
            </a:pPr>
            <a:r>
              <a:rPr lang="ar-EG" sz="7200" b="1" dirty="0" smtClean="0">
                <a:solidFill>
                  <a:srgbClr val="0000FF"/>
                </a:solidFill>
              </a:rPr>
              <a:t>المواد الكيميائية في حياتنا</a:t>
            </a:r>
            <a:endParaRPr lang="ar-EG" sz="7200" b="1" dirty="0">
              <a:solidFill>
                <a:srgbClr val="0000FF"/>
              </a:solidFill>
            </a:endParaRPr>
          </a:p>
        </p:txBody>
      </p:sp>
      <p:pic>
        <p:nvPicPr>
          <p:cNvPr id="12290" name="Picture 2" descr="C:\Users\Dell\Pictures\My Pictures\اشكال متحركه\489.gif"/>
          <p:cNvPicPr>
            <a:picLocks noChangeAspect="1" noChangeArrowheads="1" noCrop="1"/>
          </p:cNvPicPr>
          <p:nvPr/>
        </p:nvPicPr>
        <p:blipFill>
          <a:blip r:embed="rId3" cstate="print"/>
          <a:srcRect/>
          <a:stretch>
            <a:fillRect/>
          </a:stretch>
        </p:blipFill>
        <p:spPr bwMode="auto">
          <a:xfrm>
            <a:off x="467544" y="1988840"/>
            <a:ext cx="1276350" cy="942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339752" y="908720"/>
            <a:ext cx="5364088" cy="830997"/>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ar-SA" sz="2400" b="1" dirty="0" smtClean="0">
                <a:solidFill>
                  <a:schemeClr val="accent1">
                    <a:lumMod val="75000"/>
                  </a:schemeClr>
                </a:solidFill>
              </a:rPr>
              <a:t>فمن مشتقات البترول </a:t>
            </a:r>
            <a:r>
              <a:rPr lang="ar-SA" sz="2400" b="1" dirty="0" err="1" smtClean="0">
                <a:solidFill>
                  <a:schemeClr val="accent1">
                    <a:lumMod val="75000"/>
                  </a:schemeClr>
                </a:solidFill>
              </a:rPr>
              <a:t>والكيروسين </a:t>
            </a:r>
            <a:r>
              <a:rPr lang="ar-SA" sz="2400" b="1" dirty="0" smtClean="0">
                <a:solidFill>
                  <a:schemeClr val="accent1">
                    <a:lumMod val="75000"/>
                  </a:schemeClr>
                </a:solidFill>
              </a:rPr>
              <a:t>( </a:t>
            </a:r>
            <a:r>
              <a:rPr lang="ar-SA" sz="2400" b="1" dirty="0" err="1" smtClean="0">
                <a:solidFill>
                  <a:schemeClr val="accent1">
                    <a:lumMod val="75000"/>
                  </a:schemeClr>
                </a:solidFill>
              </a:rPr>
              <a:t>القاز</a:t>
            </a:r>
            <a:r>
              <a:rPr lang="ar-SA" sz="2400" b="1" dirty="0" smtClean="0">
                <a:solidFill>
                  <a:schemeClr val="accent1">
                    <a:lumMod val="75000"/>
                  </a:schemeClr>
                </a:solidFill>
              </a:rPr>
              <a:t> ) يخترع العلماء بشكل مستمر الآلاف </a:t>
            </a:r>
            <a:endParaRPr lang="ar-SA" sz="2400" dirty="0">
              <a:solidFill>
                <a:schemeClr val="accent1">
                  <a:lumMod val="75000"/>
                </a:schemeClr>
              </a:solidFill>
            </a:endParaRPr>
          </a:p>
        </p:txBody>
      </p:sp>
      <p:pic>
        <p:nvPicPr>
          <p:cNvPr id="50178" name="Picture 2" descr="http://t1.gstatic.com/images?q=tbn:ANd9GcRUPuBT3iUsWQTXtCyjyu3sFV-SV1go8jpuU5q91tFmhEEJCkbVDw"/>
          <p:cNvPicPr>
            <a:picLocks noChangeAspect="1" noChangeArrowheads="1"/>
          </p:cNvPicPr>
          <p:nvPr/>
        </p:nvPicPr>
        <p:blipFill>
          <a:blip r:embed="rId2" cstate="print"/>
          <a:srcRect/>
          <a:stretch>
            <a:fillRect/>
          </a:stretch>
        </p:blipFill>
        <p:spPr bwMode="auto">
          <a:xfrm>
            <a:off x="2915816" y="1916832"/>
            <a:ext cx="4352925" cy="2914650"/>
          </a:xfrm>
          <a:prstGeom prst="rect">
            <a:avLst/>
          </a:prstGeom>
          <a:noFill/>
        </p:spPr>
      </p:pic>
      <p:pic>
        <p:nvPicPr>
          <p:cNvPr id="50180" name="Picture 4" descr="http://kz.all.biz/img/kz/catalog/small/191995.jpeg"/>
          <p:cNvPicPr>
            <a:picLocks noChangeAspect="1" noChangeArrowheads="1"/>
          </p:cNvPicPr>
          <p:nvPr/>
        </p:nvPicPr>
        <p:blipFill>
          <a:blip r:embed="rId3" cstate="print"/>
          <a:srcRect/>
          <a:stretch>
            <a:fillRect/>
          </a:stretch>
        </p:blipFill>
        <p:spPr bwMode="auto">
          <a:xfrm>
            <a:off x="7596336" y="2276872"/>
            <a:ext cx="857250" cy="1143001"/>
          </a:xfrm>
          <a:prstGeom prst="rect">
            <a:avLst/>
          </a:prstGeom>
          <a:noFill/>
        </p:spPr>
      </p:pic>
      <p:pic>
        <p:nvPicPr>
          <p:cNvPr id="50182" name="Picture 6" descr="http://t3.gstatic.com/images?q=tbn:ANd9GcRj-XokGpje9Tsea51lnQOC7pEWa844fqZRIVNCzj33exFzuUwIBQ"/>
          <p:cNvPicPr>
            <a:picLocks noChangeAspect="1" noChangeArrowheads="1"/>
          </p:cNvPicPr>
          <p:nvPr/>
        </p:nvPicPr>
        <p:blipFill>
          <a:blip r:embed="rId4" cstate="print"/>
          <a:srcRect/>
          <a:stretch>
            <a:fillRect/>
          </a:stretch>
        </p:blipFill>
        <p:spPr bwMode="auto">
          <a:xfrm>
            <a:off x="1" y="3068960"/>
            <a:ext cx="2843808" cy="3429001"/>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403648" y="836712"/>
            <a:ext cx="6324167" cy="58477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ar-SA" sz="3200" b="1" dirty="0" smtClean="0">
                <a:ln>
                  <a:solidFill>
                    <a:sysClr val="windowText" lastClr="000000"/>
                  </a:solidFill>
                </a:ln>
                <a:solidFill>
                  <a:sysClr val="windowText" lastClr="000000"/>
                </a:solidFill>
              </a:rPr>
              <a:t>( </a:t>
            </a:r>
            <a:r>
              <a:rPr lang="ar-SA" sz="3200" b="1" dirty="0" err="1" smtClean="0">
                <a:ln>
                  <a:solidFill>
                    <a:sysClr val="windowText" lastClr="000000"/>
                  </a:solidFill>
                </a:ln>
                <a:solidFill>
                  <a:sysClr val="windowText" lastClr="000000"/>
                </a:solidFill>
              </a:rPr>
              <a:t>100 </a:t>
            </a:r>
            <a:r>
              <a:rPr lang="ar-SA" sz="3200" b="1" dirty="0" smtClean="0">
                <a:ln>
                  <a:solidFill>
                    <a:sysClr val="windowText" lastClr="000000"/>
                  </a:solidFill>
                </a:ln>
                <a:solidFill>
                  <a:sysClr val="windowText" lastClr="000000"/>
                </a:solidFill>
              </a:rPr>
              <a:t>) ألف حشرة تهاجم النباتات وتمرضها </a:t>
            </a:r>
            <a:endParaRPr lang="ar-SA" sz="3200" dirty="0">
              <a:ln>
                <a:solidFill>
                  <a:sysClr val="windowText" lastClr="000000"/>
                </a:solidFill>
              </a:ln>
              <a:solidFill>
                <a:sysClr val="windowText" lastClr="000000"/>
              </a:solidFill>
            </a:endParaRPr>
          </a:p>
        </p:txBody>
      </p:sp>
      <p:pic>
        <p:nvPicPr>
          <p:cNvPr id="49154" name="Picture 2" descr="http://t1.gstatic.com/images?q=tbn:ANd9GcQPPy6WZ6WrdVKhrtCQC-FgqCvvK9gZymyl7BzyL-VEvPFgfUY12g"/>
          <p:cNvPicPr>
            <a:picLocks noChangeAspect="1" noChangeArrowheads="1"/>
          </p:cNvPicPr>
          <p:nvPr/>
        </p:nvPicPr>
        <p:blipFill>
          <a:blip r:embed="rId2" cstate="print"/>
          <a:srcRect/>
          <a:stretch>
            <a:fillRect/>
          </a:stretch>
        </p:blipFill>
        <p:spPr bwMode="auto">
          <a:xfrm>
            <a:off x="2339752" y="1988840"/>
            <a:ext cx="5040560" cy="3676651"/>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979712" y="2780928"/>
            <a:ext cx="5436096" cy="830997"/>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ar-SA" sz="2400" b="1" dirty="0" smtClean="0"/>
              <a:t>منذ الحرب العالمية الثانية والمواد الكيميائية يتضاعف وجودها حولنا </a:t>
            </a:r>
            <a:endParaRPr lang="ar-SA" sz="2400" dirty="0"/>
          </a:p>
        </p:txBody>
      </p:sp>
      <p:pic>
        <p:nvPicPr>
          <p:cNvPr id="48130" name="Picture 2" descr="http://upload.wikimedia.org/wikipedia/commons/thumb/8/85/German_losses_after_WWI.svg/240px-German_losses_after_WWI.svg.png"/>
          <p:cNvPicPr>
            <a:picLocks noChangeAspect="1" noChangeArrowheads="1"/>
          </p:cNvPicPr>
          <p:nvPr/>
        </p:nvPicPr>
        <p:blipFill>
          <a:blip r:embed="rId2" cstate="print"/>
          <a:srcRect/>
          <a:stretch>
            <a:fillRect/>
          </a:stretch>
        </p:blipFill>
        <p:spPr bwMode="auto">
          <a:xfrm>
            <a:off x="3707904" y="620688"/>
            <a:ext cx="2286000" cy="1943101"/>
          </a:xfrm>
          <a:prstGeom prst="rect">
            <a:avLst/>
          </a:prstGeom>
          <a:noFill/>
        </p:spPr>
      </p:pic>
      <p:pic>
        <p:nvPicPr>
          <p:cNvPr id="48132" name="Picture 4" descr="http://2.bp.blogspot.com/-gzxtq-jxnh4/ULz54q_4xtI/AAAAAAAAA8E/RykOY_mFq40/s640/imgid125635.jpg"/>
          <p:cNvPicPr>
            <a:picLocks noChangeAspect="1" noChangeArrowheads="1"/>
          </p:cNvPicPr>
          <p:nvPr/>
        </p:nvPicPr>
        <p:blipFill>
          <a:blip r:embed="rId3" cstate="print"/>
          <a:srcRect/>
          <a:stretch>
            <a:fillRect/>
          </a:stretch>
        </p:blipFill>
        <p:spPr bwMode="auto">
          <a:xfrm>
            <a:off x="2771800" y="4005064"/>
            <a:ext cx="4352925" cy="2457451"/>
          </a:xfrm>
          <a:prstGeom prst="rect">
            <a:avLst/>
          </a:prstGeom>
        </p:spPr>
        <p:style>
          <a:lnRef idx="1">
            <a:schemeClr val="accent1"/>
          </a:lnRef>
          <a:fillRef idx="2">
            <a:schemeClr val="accent1"/>
          </a:fillRef>
          <a:effectRef idx="1">
            <a:schemeClr val="accent1"/>
          </a:effectRef>
          <a:fontRef idx="minor">
            <a:schemeClr val="dk1"/>
          </a:fontRef>
        </p:style>
      </p:pic>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349</TotalTime>
  <Words>932</Words>
  <Application>Microsoft Office PowerPoint</Application>
  <PresentationFormat>عرض على الشاشة (3:4)‏</PresentationFormat>
  <Paragraphs>94</Paragraphs>
  <Slides>55</Slides>
  <Notes>0</Notes>
  <HiddenSlides>0</HiddenSlides>
  <MMClips>0</MMClips>
  <ScaleCrop>false</ScaleCrop>
  <HeadingPairs>
    <vt:vector size="4" baseType="variant">
      <vt:variant>
        <vt:lpstr>سمة</vt:lpstr>
      </vt:variant>
      <vt:variant>
        <vt:i4>1</vt:i4>
      </vt:variant>
      <vt:variant>
        <vt:lpstr>عناوين الشرائح</vt:lpstr>
      </vt:variant>
      <vt:variant>
        <vt:i4>55</vt:i4>
      </vt:variant>
    </vt:vector>
  </HeadingPairs>
  <TitlesOfParts>
    <vt:vector size="56"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الشريحة 48</vt:lpstr>
      <vt:lpstr>الشريحة 49</vt:lpstr>
      <vt:lpstr>الشريحة 50</vt:lpstr>
      <vt:lpstr>الشريحة 51</vt:lpstr>
      <vt:lpstr>الشريحة 52</vt:lpstr>
      <vt:lpstr>الشريحة 53</vt:lpstr>
      <vt:lpstr>الشريحة 54</vt:lpstr>
      <vt:lpstr>الشريحة 55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Dell</dc:creator>
  <cp:lastModifiedBy>Dell</cp:lastModifiedBy>
  <cp:revision>95</cp:revision>
  <dcterms:created xsi:type="dcterms:W3CDTF">2013-03-28T08:06:21Z</dcterms:created>
  <dcterms:modified xsi:type="dcterms:W3CDTF">2013-03-30T22:32:11Z</dcterms:modified>
</cp:coreProperties>
</file>