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79" r:id="rId2"/>
    <p:sldId id="256" r:id="rId3"/>
    <p:sldId id="257" r:id="rId4"/>
    <p:sldId id="258" r:id="rId5"/>
    <p:sldId id="259" r:id="rId6"/>
    <p:sldId id="260" r:id="rId7"/>
    <p:sldId id="262" r:id="rId8"/>
    <p:sldId id="261" r:id="rId9"/>
    <p:sldId id="263" r:id="rId10"/>
    <p:sldId id="280" r:id="rId11"/>
    <p:sldId id="265" r:id="rId12"/>
    <p:sldId id="266" r:id="rId13"/>
    <p:sldId id="268" r:id="rId14"/>
    <p:sldId id="286" r:id="rId15"/>
    <p:sldId id="269" r:id="rId16"/>
    <p:sldId id="270" r:id="rId17"/>
    <p:sldId id="267" r:id="rId18"/>
    <p:sldId id="271" r:id="rId19"/>
    <p:sldId id="285" r:id="rId20"/>
    <p:sldId id="272" r:id="rId21"/>
    <p:sldId id="273" r:id="rId22"/>
    <p:sldId id="282" r:id="rId23"/>
    <p:sldId id="283" r:id="rId24"/>
    <p:sldId id="284" r:id="rId25"/>
    <p:sldId id="274" r:id="rId26"/>
    <p:sldId id="275" r:id="rId27"/>
    <p:sldId id="281" r:id="rId28"/>
    <p:sldId id="276" r:id="rId29"/>
    <p:sldId id="277" r:id="rId30"/>
    <p:sldId id="278" r:id="rId3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36" d="100"/>
          <a:sy n="36" d="100"/>
        </p:scale>
        <p:origin x="-78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30/05/34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30/05/34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30/05/34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30/05/34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30/05/34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30/05/34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30/05/34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30/05/34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30/05/34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30/05/34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30/05/34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30/05/34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gif"/><Relationship Id="rId3" Type="http://schemas.openxmlformats.org/officeDocument/2006/relationships/image" Target="../media/image16.gif"/><Relationship Id="rId7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gif"/><Relationship Id="rId5" Type="http://schemas.openxmlformats.org/officeDocument/2006/relationships/image" Target="../media/image18.gif"/><Relationship Id="rId4" Type="http://schemas.openxmlformats.org/officeDocument/2006/relationships/image" Target="../media/image17.jpeg"/><Relationship Id="rId9" Type="http://schemas.openxmlformats.org/officeDocument/2006/relationships/image" Target="../media/image22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1.gstatic.com/images?q=tbn:ANd9GcQvct6rMDCKSFBiSEj54hDpc2wCVtKKVRwGlpXaycHQPIjxK1Eof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ستطيل مستدير الزوايا 2"/>
          <p:cNvSpPr/>
          <p:nvPr/>
        </p:nvSpPr>
        <p:spPr>
          <a:xfrm>
            <a:off x="2267744" y="5805264"/>
            <a:ext cx="2376264" cy="55436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2123728" y="6165304"/>
            <a:ext cx="37798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http://www.education-sa.com/forum/</a:t>
            </a:r>
            <a:endParaRPr lang="ar-SA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t2.gstatic.com/images?q=tbn:ANd9GcR4Ohrso2WIuuaNSK_w0USHW1qpTvEQ1dBpT8bUoj6_ImVqF4LNd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44008" cy="6858000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2915816" y="404664"/>
            <a:ext cx="5836854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SA" sz="2400" b="1" dirty="0" smtClean="0"/>
              <a:t>عمالة عادية كما في الرعي والزراعة واستخراج المعادن </a:t>
            </a:r>
            <a:endParaRPr lang="ar-SA" sz="2400" dirty="0"/>
          </a:p>
        </p:txBody>
      </p:sp>
      <p:sp>
        <p:nvSpPr>
          <p:cNvPr id="4" name="مستطيل 3"/>
          <p:cNvSpPr/>
          <p:nvPr/>
        </p:nvSpPr>
        <p:spPr>
          <a:xfrm>
            <a:off x="5076056" y="1628800"/>
            <a:ext cx="2376264" cy="15696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sz="3200" b="1" dirty="0" smtClean="0"/>
              <a:t>عمالة ذات خبرة في الصناعة التحويلية </a:t>
            </a:r>
            <a:endParaRPr lang="ar-SA" sz="3200" dirty="0"/>
          </a:p>
        </p:txBody>
      </p:sp>
      <p:sp>
        <p:nvSpPr>
          <p:cNvPr id="5" name="مستطيل 4"/>
          <p:cNvSpPr/>
          <p:nvPr/>
        </p:nvSpPr>
        <p:spPr>
          <a:xfrm>
            <a:off x="6660232" y="3356992"/>
            <a:ext cx="1763071" cy="224676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sz="2800" b="1" dirty="0" smtClean="0"/>
              <a:t>عمالة ذات مهارة مخصصة إلى عالية الإنتاج النهائي للسلع</a:t>
            </a:r>
            <a:endParaRPr lang="ar-SA" sz="2800" dirty="0"/>
          </a:p>
        </p:txBody>
      </p:sp>
      <p:sp>
        <p:nvSpPr>
          <p:cNvPr id="6" name="مستطيل 5"/>
          <p:cNvSpPr/>
          <p:nvPr/>
        </p:nvSpPr>
        <p:spPr>
          <a:xfrm>
            <a:off x="4644008" y="3717032"/>
            <a:ext cx="1835696" cy="267765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sz="2800" b="1" dirty="0" smtClean="0"/>
              <a:t>والعمالة في المجالات الخدمية عمالة متخصصة أو متدربة أو ذات خبرة</a:t>
            </a: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8596332" cy="6215106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مربع نص 2"/>
          <p:cNvSpPr txBox="1"/>
          <p:nvPr/>
        </p:nvSpPr>
        <p:spPr>
          <a:xfrm>
            <a:off x="2428860" y="2500306"/>
            <a:ext cx="150019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ar-EG" sz="4000" b="1" dirty="0" smtClean="0">
                <a:solidFill>
                  <a:srgbClr val="FF0000"/>
                </a:solidFill>
              </a:rPr>
              <a:t>سلعية</a:t>
            </a:r>
          </a:p>
        </p:txBody>
      </p:sp>
      <p:sp>
        <p:nvSpPr>
          <p:cNvPr id="4" name="مربع نص 3"/>
          <p:cNvSpPr txBox="1"/>
          <p:nvPr/>
        </p:nvSpPr>
        <p:spPr>
          <a:xfrm>
            <a:off x="2357422" y="3506932"/>
            <a:ext cx="150019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ar-EG" sz="4000" b="1" dirty="0" smtClean="0">
                <a:solidFill>
                  <a:srgbClr val="FF0000"/>
                </a:solidFill>
              </a:rPr>
              <a:t>آلية</a:t>
            </a:r>
          </a:p>
        </p:txBody>
      </p:sp>
      <p:sp>
        <p:nvSpPr>
          <p:cNvPr id="5" name="مربع نص 4"/>
          <p:cNvSpPr txBox="1"/>
          <p:nvPr/>
        </p:nvSpPr>
        <p:spPr>
          <a:xfrm>
            <a:off x="2500298" y="4435626"/>
            <a:ext cx="150019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ar-EG" sz="4000" b="1" dirty="0" smtClean="0">
                <a:solidFill>
                  <a:srgbClr val="FF0000"/>
                </a:solidFill>
              </a:rPr>
              <a:t>يدوية</a:t>
            </a:r>
          </a:p>
        </p:txBody>
      </p:sp>
      <p:sp>
        <p:nvSpPr>
          <p:cNvPr id="6" name="مربع نص 5"/>
          <p:cNvSpPr txBox="1"/>
          <p:nvPr/>
        </p:nvSpPr>
        <p:spPr>
          <a:xfrm>
            <a:off x="2571736" y="5292882"/>
            <a:ext cx="150019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ar-EG" sz="4000" b="1" dirty="0" smtClean="0">
                <a:solidFill>
                  <a:srgbClr val="FF0000"/>
                </a:solidFill>
              </a:rPr>
              <a:t>خدمية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Dell\Pictures\My Pictures\اشكال متحركه\واحة28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42792"/>
            <a:ext cx="3096344" cy="3015208"/>
          </a:xfrm>
          <a:prstGeom prst="rect">
            <a:avLst/>
          </a:prstGeom>
          <a:noFill/>
        </p:spPr>
      </p:pic>
      <p:sp>
        <p:nvSpPr>
          <p:cNvPr id="2" name="Cloud"/>
          <p:cNvSpPr>
            <a:spLocks noChangeAspect="1" noEditPoints="1" noChangeArrowheads="1"/>
          </p:cNvSpPr>
          <p:nvPr/>
        </p:nvSpPr>
        <p:spPr bwMode="auto">
          <a:xfrm>
            <a:off x="6372200" y="0"/>
            <a:ext cx="2771800" cy="266429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blipFill>
            <a:blip r:embed="rId4" cstate="print"/>
            <a:tile tx="0" ty="0" sx="100000" sy="100000" flip="none" algn="tl"/>
          </a:blipFill>
          <a:ln w="38100">
            <a:solidFill>
              <a:schemeClr val="bg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anchor="ctr" anchorCtr="1"/>
          <a:lstStyle/>
          <a:p>
            <a:pPr algn="ctr"/>
            <a:r>
              <a:rPr lang="ar-SA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أهم المهن </a:t>
            </a:r>
            <a:endParaRPr lang="en-US" sz="8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Arabic Transparent" pitchFamily="2" charset="-78"/>
            </a:endParaRPr>
          </a:p>
        </p:txBody>
      </p:sp>
      <p:pic>
        <p:nvPicPr>
          <p:cNvPr id="1026" name="Picture 2" descr="C:\Users\Dell\Pictures\My Pictures\اشكال متحركه\1546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9518" y="4087589"/>
            <a:ext cx="2564482" cy="2770411"/>
          </a:xfrm>
          <a:prstGeom prst="rect">
            <a:avLst/>
          </a:prstGeom>
          <a:noFill/>
        </p:spPr>
      </p:pic>
      <p:pic>
        <p:nvPicPr>
          <p:cNvPr id="1027" name="Picture 3" descr="C:\Users\Dell\Pictures\My Pictures\اشكال متحركه\3518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67744" y="0"/>
            <a:ext cx="3573164" cy="1730102"/>
          </a:xfrm>
          <a:prstGeom prst="rect">
            <a:avLst/>
          </a:prstGeom>
          <a:noFill/>
        </p:spPr>
      </p:pic>
      <p:pic>
        <p:nvPicPr>
          <p:cNvPr id="1028" name="Picture 4" descr="C:\Users\Dell\Pictures\My Pictures\اشكال متحركه\3629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475656" cy="1772816"/>
          </a:xfrm>
          <a:prstGeom prst="rect">
            <a:avLst/>
          </a:prstGeom>
          <a:noFill/>
        </p:spPr>
      </p:pic>
      <p:pic>
        <p:nvPicPr>
          <p:cNvPr id="1029" name="Picture 5" descr="C:\Users\Dell\Pictures\My Pictures\اشكال متحركه\واحة7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11760" y="4971306"/>
            <a:ext cx="4752528" cy="1886694"/>
          </a:xfrm>
          <a:prstGeom prst="rect">
            <a:avLst/>
          </a:prstGeom>
          <a:noFill/>
        </p:spPr>
      </p:pic>
      <p:pic>
        <p:nvPicPr>
          <p:cNvPr id="1030" name="Picture 6" descr="C:\Users\Dell\Pictures\My Pictures\اشكال متحركه\واحة264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11960" y="2924944"/>
            <a:ext cx="3384376" cy="18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n 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0" y="2270863"/>
            <a:ext cx="9144000" cy="366713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/>
              <a:t>                                               </a:t>
            </a:r>
            <a:endParaRPr lang="en-US"/>
          </a:p>
        </p:txBody>
      </p:sp>
      <p:sp>
        <p:nvSpPr>
          <p:cNvPr id="4" name="مستطيل 3"/>
          <p:cNvSpPr/>
          <p:nvPr/>
        </p:nvSpPr>
        <p:spPr>
          <a:xfrm>
            <a:off x="1763688" y="476672"/>
            <a:ext cx="5753498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chemeClr val="accent4">
                    <a:lumMod val="50000"/>
                  </a:schemeClr>
                </a:solidFill>
              </a:rPr>
              <a:t>تتكامل المهن لكن لبعضها أهمية ضرورية </a:t>
            </a:r>
            <a:endParaRPr lang="ar-SA" sz="32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195736" y="1916832"/>
            <a:ext cx="5391219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SA" sz="2400" b="1" dirty="0" smtClean="0"/>
              <a:t>الزراعة </a:t>
            </a:r>
            <a:r>
              <a:rPr lang="ar-SA" sz="2400" b="1" dirty="0" smtClean="0"/>
              <a:t>التي تؤمن مخزونا إستراتيجيا وقت الأزمات </a:t>
            </a:r>
            <a:endParaRPr lang="ar-SA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467544" y="1052736"/>
            <a:ext cx="8280920" cy="206210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sz="3200" b="1" dirty="0" smtClean="0"/>
              <a:t>أهمية </a:t>
            </a:r>
            <a:r>
              <a:rPr lang="ar-SA" sz="3200" b="1" dirty="0" err="1" smtClean="0"/>
              <a:t>اقتصادية </a:t>
            </a:r>
            <a:r>
              <a:rPr lang="ar-SA" sz="3200" b="1" dirty="0" err="1" smtClean="0"/>
              <a:t>:</a:t>
            </a:r>
            <a:r>
              <a:rPr lang="ar-SA" sz="3200" b="1" dirty="0" smtClean="0"/>
              <a:t> </a:t>
            </a:r>
            <a:endParaRPr lang="ar-SA" sz="3200" b="1" dirty="0" smtClean="0"/>
          </a:p>
          <a:p>
            <a:r>
              <a:rPr lang="ar-SA" sz="3200" b="1" dirty="0" smtClean="0"/>
              <a:t>كصناعة </a:t>
            </a:r>
            <a:r>
              <a:rPr lang="ar-SA" sz="3200" b="1" dirty="0" smtClean="0"/>
              <a:t>التقنية والإلكترونيات كما أن لبعضها أهمية خدمية </a:t>
            </a:r>
            <a:r>
              <a:rPr lang="ar-SA" sz="3200" b="1" dirty="0" err="1" smtClean="0"/>
              <a:t>محلية </a:t>
            </a:r>
            <a:r>
              <a:rPr lang="ar-SA" sz="3200" b="1" dirty="0" smtClean="0"/>
              <a:t>: كمكاتب المحاماة والسفريات وكلها تناسب الشباب السعودي الجاد المتدرب وتوفر فرض العمل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89" y="285728"/>
            <a:ext cx="8329615" cy="6215106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424935" cy="6120680"/>
          </a:xfrm>
          <a:prstGeom prst="rect">
            <a:avLst/>
          </a:prstGeom>
          <a:ln w="88900" cap="sq" cmpd="thickThin">
            <a:solidFill>
              <a:schemeClr val="tx1">
                <a:lumMod val="95000"/>
                <a:lumOff val="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مربع نص 2"/>
          <p:cNvSpPr txBox="1"/>
          <p:nvPr/>
        </p:nvSpPr>
        <p:spPr>
          <a:xfrm>
            <a:off x="0" y="3861048"/>
            <a:ext cx="150019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ar-EG" sz="4800" b="1" dirty="0" smtClean="0">
                <a:solidFill>
                  <a:srgbClr val="FF0000"/>
                </a:solidFill>
                <a:latin typeface="Agency FB"/>
              </a:rPr>
              <a:t>√</a:t>
            </a:r>
            <a:endParaRPr lang="ar-EG" sz="48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t1.gstatic.com/images?q=tbn:ANd9GcRT5tpR4pfaNlDa0BCyaNxj5YCCfUr7TEyQ834Iarm3pbvW90_V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Cloud"/>
          <p:cNvSpPr>
            <a:spLocks noChangeAspect="1" noEditPoints="1" noChangeArrowheads="1"/>
          </p:cNvSpPr>
          <p:nvPr/>
        </p:nvSpPr>
        <p:spPr bwMode="auto">
          <a:xfrm>
            <a:off x="1547664" y="3573016"/>
            <a:ext cx="3746832" cy="2817813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 anchorCtr="1"/>
          <a:lstStyle/>
          <a:p>
            <a:pPr algn="ctr"/>
            <a:r>
              <a:rPr lang="ar-SA" sz="6600" b="1" dirty="0" smtClean="0"/>
              <a:t>السعودة</a:t>
            </a:r>
            <a:r>
              <a:rPr lang="ar-SA" sz="9600" b="1" dirty="0" smtClean="0"/>
              <a:t> </a:t>
            </a:r>
            <a:endParaRPr lang="en-US" sz="11500" b="1" dirty="0">
              <a:cs typeface="Arabic Transparen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n 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مستطيل 3"/>
          <p:cNvSpPr/>
          <p:nvPr/>
        </p:nvSpPr>
        <p:spPr>
          <a:xfrm rot="21085307">
            <a:off x="1734708" y="1311866"/>
            <a:ext cx="256672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400" b="1" dirty="0" smtClean="0">
                <a:solidFill>
                  <a:schemeClr val="bg2">
                    <a:lumMod val="25000"/>
                  </a:schemeClr>
                </a:solidFill>
              </a:rPr>
              <a:t>قرار السعودة</a:t>
            </a:r>
            <a:endParaRPr lang="ar-SA" sz="4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 rot="20927505">
            <a:off x="1150181" y="2094044"/>
            <a:ext cx="4194131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b="1" dirty="0" smtClean="0">
                <a:solidFill>
                  <a:schemeClr val="bg2">
                    <a:lumMod val="25000"/>
                  </a:schemeClr>
                </a:solidFill>
              </a:rPr>
              <a:t>أن تتاح فرصة العمل للسعوديين</a:t>
            </a:r>
          </a:p>
          <a:p>
            <a:r>
              <a:rPr lang="ar-SA" sz="3200" b="1" dirty="0" smtClean="0">
                <a:solidFill>
                  <a:schemeClr val="bg2">
                    <a:lumMod val="25000"/>
                  </a:schemeClr>
                </a:solidFill>
              </a:rPr>
              <a:t>في القطاعين  العام والخاص </a:t>
            </a:r>
            <a:endParaRPr lang="ar-SA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ar-SA" sz="32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t3.gstatic.com/images?q=tbn:ANd9GcQZnEIJ-4ds7CBufp3YfX05Qm0_T47V-mDVYAiUGxEPsXbn1fv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3717032"/>
            <a:ext cx="5652120" cy="3140968"/>
          </a:xfrm>
          <a:prstGeom prst="rect">
            <a:avLst/>
          </a:prstGeom>
          <a:noFill/>
        </p:spPr>
      </p:pic>
      <p:sp>
        <p:nvSpPr>
          <p:cNvPr id="4" name="مستطيل مستدير الزوايا 3"/>
          <p:cNvSpPr/>
          <p:nvPr/>
        </p:nvSpPr>
        <p:spPr>
          <a:xfrm>
            <a:off x="3419872" y="5877272"/>
            <a:ext cx="3672408" cy="62636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مستدير الزوايا 4"/>
          <p:cNvSpPr/>
          <p:nvPr/>
        </p:nvSpPr>
        <p:spPr>
          <a:xfrm rot="1384964">
            <a:off x="5160776" y="5094101"/>
            <a:ext cx="2425744" cy="419206"/>
          </a:xfrm>
          <a:prstGeom prst="round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ستطيل 1"/>
          <p:cNvSpPr/>
          <p:nvPr/>
        </p:nvSpPr>
        <p:spPr>
          <a:xfrm rot="1323150">
            <a:off x="4923354" y="5038634"/>
            <a:ext cx="29225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توصيات قرار </a:t>
            </a:r>
            <a:r>
              <a:rPr lang="ar-SA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السعودة </a:t>
            </a:r>
            <a:r>
              <a:rPr lang="ar-SA" sz="1400" b="1" dirty="0" err="1" smtClean="0">
                <a:solidFill>
                  <a:srgbClr val="FF0000"/>
                </a:solidFill>
              </a:rPr>
              <a:t>:</a:t>
            </a:r>
            <a:endParaRPr lang="ar-SA" sz="1400" dirty="0"/>
          </a:p>
        </p:txBody>
      </p:sp>
      <p:sp>
        <p:nvSpPr>
          <p:cNvPr id="6" name="تمرير عمودي 5"/>
          <p:cNvSpPr/>
          <p:nvPr/>
        </p:nvSpPr>
        <p:spPr>
          <a:xfrm>
            <a:off x="539552" y="404664"/>
            <a:ext cx="4644008" cy="6093296"/>
          </a:xfrm>
          <a:prstGeom prst="verticalScroll">
            <a:avLst/>
          </a:prstGeom>
          <a:solidFill>
            <a:schemeClr val="accent2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6"/>
          <p:cNvSpPr/>
          <p:nvPr/>
        </p:nvSpPr>
        <p:spPr>
          <a:xfrm>
            <a:off x="1259632" y="1268760"/>
            <a:ext cx="32941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ar-SA" sz="2800" b="1" dirty="0" smtClean="0">
                <a:solidFill>
                  <a:schemeClr val="bg1"/>
                </a:solidFill>
              </a:rPr>
              <a:t>إلزام كل منشأة تستخدم </a:t>
            </a:r>
          </a:p>
          <a:p>
            <a:pPr>
              <a:buFontTx/>
              <a:buChar char="-"/>
            </a:pPr>
            <a:r>
              <a:rPr lang="ar-SA" sz="2800" b="1" dirty="0" smtClean="0">
                <a:solidFill>
                  <a:schemeClr val="bg1"/>
                </a:solidFill>
              </a:rPr>
              <a:t>( </a:t>
            </a:r>
            <a:r>
              <a:rPr lang="ar-SA" sz="2800" b="1" dirty="0" err="1" smtClean="0">
                <a:solidFill>
                  <a:schemeClr val="bg1"/>
                </a:solidFill>
              </a:rPr>
              <a:t>20 </a:t>
            </a:r>
            <a:r>
              <a:rPr lang="ar-SA" sz="2800" b="1" dirty="0" smtClean="0">
                <a:solidFill>
                  <a:schemeClr val="bg1"/>
                </a:solidFill>
              </a:rPr>
              <a:t>) شخصا فأكثر بزيادة العمالة الوطنية لديها بما لا يقل عن 5% سنويا</a:t>
            </a:r>
            <a:endParaRPr lang="en-US" sz="2800" dirty="0" smtClean="0">
              <a:solidFill>
                <a:schemeClr val="bg1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403648" y="4149080"/>
            <a:ext cx="30780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b="1" dirty="0" smtClean="0">
                <a:solidFill>
                  <a:schemeClr val="bg1"/>
                </a:solidFill>
              </a:rPr>
              <a:t>- عدم استخدام المنشآت لغير السعوديين في مهام </a:t>
            </a:r>
            <a:r>
              <a:rPr lang="ar-SA" sz="2400" b="1" dirty="0" err="1" smtClean="0">
                <a:solidFill>
                  <a:schemeClr val="bg1"/>
                </a:solidFill>
              </a:rPr>
              <a:t>مسؤولي</a:t>
            </a:r>
            <a:r>
              <a:rPr lang="ar-SA" sz="2400" b="1" dirty="0" smtClean="0">
                <a:solidFill>
                  <a:schemeClr val="bg1"/>
                </a:solidFill>
              </a:rPr>
              <a:t> التوظيف ووظائف الاستقبال والمعقبين وأمناء الصندوق والحراس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44036" name="Picture 4" descr="http://t2.gstatic.com/images?q=tbn:ANd9GcTH-f-7YvsxF6-IPxra2OZVcr8ODjcT35fBK3Tm4zB9HKHGiLCbL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1124744"/>
            <a:ext cx="3096344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t1.gstatic.com/images?q=tbn:ANd9GcRuUAoIzJiuh4bAyQ1DgT9KKbJPyld9LY7ciItKO1Y1lUuTP881Y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ستطيل مستدير الزوايا 3"/>
          <p:cNvSpPr/>
          <p:nvPr/>
        </p:nvSpPr>
        <p:spPr>
          <a:xfrm rot="20059894">
            <a:off x="2442754" y="2043529"/>
            <a:ext cx="3056386" cy="72854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" name="مستطيل 1"/>
          <p:cNvSpPr/>
          <p:nvPr/>
        </p:nvSpPr>
        <p:spPr>
          <a:xfrm rot="20046693">
            <a:off x="2517159" y="2051501"/>
            <a:ext cx="30460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dirty="0" smtClean="0"/>
              <a:t>مجالات العمل في المملكة</a:t>
            </a:r>
            <a:endParaRPr lang="ar-SA" sz="2800" dirty="0"/>
          </a:p>
        </p:txBody>
      </p:sp>
      <p:sp>
        <p:nvSpPr>
          <p:cNvPr id="5" name="مستطيل 4"/>
          <p:cNvSpPr/>
          <p:nvPr/>
        </p:nvSpPr>
        <p:spPr>
          <a:xfrm rot="2017880">
            <a:off x="308646" y="5281436"/>
            <a:ext cx="37798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http://www.education-sa.com/forum/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04"/>
            <a:ext cx="8434422" cy="6143668"/>
          </a:xfrm>
          <a:prstGeom prst="rect">
            <a:avLst/>
          </a:prstGeom>
          <a:ln w="88900" cap="sq" cmpd="thickThin">
            <a:solidFill>
              <a:schemeClr val="accent5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0" y="2270863"/>
            <a:ext cx="9144000" cy="366713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/>
              <a:t>                                               </a:t>
            </a:r>
            <a:endParaRPr lang="en-US"/>
          </a:p>
        </p:txBody>
      </p:sp>
      <p:sp>
        <p:nvSpPr>
          <p:cNvPr id="4" name="مستطيل 3"/>
          <p:cNvSpPr/>
          <p:nvPr/>
        </p:nvSpPr>
        <p:spPr>
          <a:xfrm>
            <a:off x="2555776" y="2996952"/>
            <a:ext cx="4160113" cy="110799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SA" sz="6600" b="1" dirty="0" smtClean="0">
                <a:solidFill>
                  <a:schemeClr val="accent1">
                    <a:lumMod val="75000"/>
                  </a:schemeClr>
                </a:solidFill>
              </a:rPr>
              <a:t>فوائد السعودة </a:t>
            </a:r>
            <a:endParaRPr lang="ar-SA" sz="6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170" name="Picture 2" descr="http://an7a.com/wp-content/uploads/2011/10/sawada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4869160"/>
            <a:ext cx="2695575" cy="19888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174" name="Picture 6" descr="http://www.pp11.com/upfiles/s5g226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293096"/>
            <a:ext cx="2695575" cy="1676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2" name="Picture 8" descr="http://www.yageen.com/contents/albumsm/4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4149080"/>
            <a:ext cx="2695575" cy="19240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178" name="Picture 10" descr="http://t1.gstatic.com/images?q=tbn:ANd9GcS7UIz7RdWfD_rTZCVuuKUvGrveF7odfYVdkU4F18ZsFgSKb71Tz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292494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467544" y="692696"/>
            <a:ext cx="8064896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ar-SA" sz="3600" b="1" dirty="0" smtClean="0"/>
              <a:t>القضاء على المشاكل الاجتماعية مثل </a:t>
            </a:r>
          </a:p>
          <a:p>
            <a:pPr>
              <a:buFontTx/>
              <a:buChar char="-"/>
            </a:pPr>
            <a:r>
              <a:rPr lang="ar-SA" sz="3600" b="1" dirty="0" smtClean="0"/>
              <a:t>السرقة والجريمة</a:t>
            </a:r>
            <a:endParaRPr lang="en-US" sz="3600" dirty="0" smtClean="0"/>
          </a:p>
        </p:txBody>
      </p:sp>
      <p:pic>
        <p:nvPicPr>
          <p:cNvPr id="40962" name="Picture 2" descr="http://t3.gstatic.com/images?q=tbn:ANd9GcT7hmPYfsem0I5JBAALClSeLwwz_FjlObSXWmqt__tbiAkhyDX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492896"/>
            <a:ext cx="7920880" cy="38164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www.aleqt.com/a/660277_2115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780928"/>
            <a:ext cx="8064896" cy="35028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مستطيل 1"/>
          <p:cNvSpPr/>
          <p:nvPr/>
        </p:nvSpPr>
        <p:spPr>
          <a:xfrm>
            <a:off x="1043608" y="548680"/>
            <a:ext cx="7128792" cy="138499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sz="2800" b="1" dirty="0" smtClean="0"/>
              <a:t>- تأمين مصادر رزق وزيادة دخل الفرد وهو ما يعني بطريق غير مباشر زيادة القوة الشرائية التي تصب خانة الشركات والمؤسسات</a:t>
            </a: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683568" y="548680"/>
            <a:ext cx="7992888" cy="156966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sz="3200" b="1" dirty="0" smtClean="0"/>
              <a:t>- ضمان الجودة للشركة في المنتج فالمواطن العامل لا يغش نفسه وأهله في إخراج منتجات سلبية على صحة المواطن أو البيئة أو إخراج سلع متهالكة خاسرة</a:t>
            </a:r>
            <a:endParaRPr lang="en-US" sz="3200" dirty="0"/>
          </a:p>
        </p:txBody>
      </p:sp>
      <p:pic>
        <p:nvPicPr>
          <p:cNvPr id="43012" name="Picture 4" descr="http://t2.gstatic.com/images?q=tbn:ANd9GcRCKGfLUpx66OAu0nkVG9QMoH9dzYeXcuYaMNf-6_ctJocYP-au2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564904"/>
            <a:ext cx="6840760" cy="3600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4">
                <a:lumMod val="5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467544" y="3212976"/>
            <a:ext cx="8072494" cy="304698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ar-EG" sz="4800" b="1" dirty="0" smtClean="0">
                <a:solidFill>
                  <a:schemeClr val="accent2">
                    <a:lumMod val="75000"/>
                  </a:schemeClr>
                </a:solidFill>
                <a:latin typeface="Agency FB"/>
              </a:rPr>
              <a:t>معوقات تتعلق بأصحاب العمل مثل:</a:t>
            </a:r>
            <a:endParaRPr lang="ar-SA" sz="4800" b="1" dirty="0" smtClean="0">
              <a:solidFill>
                <a:schemeClr val="accent2">
                  <a:lumMod val="75000"/>
                </a:schemeClr>
              </a:solidFill>
              <a:latin typeface="Agency FB"/>
            </a:endParaRPr>
          </a:p>
          <a:p>
            <a:r>
              <a:rPr lang="ar-EG" sz="4800" b="1" dirty="0" smtClean="0">
                <a:solidFill>
                  <a:schemeClr val="accent2">
                    <a:lumMod val="75000"/>
                  </a:schemeClr>
                </a:solidFill>
                <a:latin typeface="Agency FB"/>
              </a:rPr>
              <a:t> </a:t>
            </a:r>
            <a:r>
              <a:rPr lang="ar-EG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gency FB"/>
              </a:rPr>
              <a:t>قلة الأجر، طول ساعات </a:t>
            </a:r>
            <a:r>
              <a:rPr lang="ar-EG" sz="48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gency FB"/>
              </a:rPr>
              <a:t>العمل،</a:t>
            </a:r>
            <a:r>
              <a:rPr lang="ar-EG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gency FB"/>
              </a:rPr>
              <a:t> </a:t>
            </a:r>
            <a:endParaRPr lang="ar-SA" sz="4800" b="1" dirty="0" smtClean="0">
              <a:solidFill>
                <a:schemeClr val="tx1">
                  <a:lumMod val="95000"/>
                  <a:lumOff val="5000"/>
                </a:schemeClr>
              </a:solidFill>
              <a:latin typeface="Agency FB"/>
            </a:endParaRPr>
          </a:p>
          <a:p>
            <a:r>
              <a:rPr lang="ar-EG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gency FB"/>
              </a:rPr>
              <a:t> </a:t>
            </a:r>
            <a:r>
              <a:rPr lang="ar-SA" sz="4800" b="1" dirty="0" smtClean="0">
                <a:solidFill>
                  <a:schemeClr val="accent2">
                    <a:lumMod val="75000"/>
                  </a:schemeClr>
                </a:solidFill>
                <a:latin typeface="Agency FB"/>
              </a:rPr>
              <a:t>معوقات</a:t>
            </a:r>
            <a:r>
              <a:rPr lang="ar-EG" sz="4800" b="1" dirty="0" smtClean="0">
                <a:solidFill>
                  <a:schemeClr val="accent2">
                    <a:lumMod val="75000"/>
                  </a:schemeClr>
                </a:solidFill>
                <a:latin typeface="Agency FB"/>
              </a:rPr>
              <a:t> </a:t>
            </a:r>
            <a:r>
              <a:rPr lang="ar-SA" sz="4800" b="1" dirty="0" err="1" smtClean="0">
                <a:solidFill>
                  <a:schemeClr val="accent2">
                    <a:lumMod val="75000"/>
                  </a:schemeClr>
                </a:solidFill>
                <a:latin typeface="Agency FB"/>
              </a:rPr>
              <a:t>تت</a:t>
            </a:r>
            <a:r>
              <a:rPr lang="ar-EG" sz="4800" b="1" dirty="0" smtClean="0">
                <a:solidFill>
                  <a:schemeClr val="accent2">
                    <a:lumMod val="75000"/>
                  </a:schemeClr>
                </a:solidFill>
                <a:latin typeface="Agency FB"/>
              </a:rPr>
              <a:t>علق بالعامل </a:t>
            </a:r>
            <a:r>
              <a:rPr lang="ar-EG" sz="4800" b="1" dirty="0" err="1" smtClean="0">
                <a:solidFill>
                  <a:schemeClr val="accent2">
                    <a:lumMod val="75000"/>
                  </a:schemeClr>
                </a:solidFill>
                <a:latin typeface="Agency FB"/>
              </a:rPr>
              <a:t>مثل:</a:t>
            </a:r>
            <a:r>
              <a:rPr lang="ar-EG" sz="4800" b="1" dirty="0" smtClean="0">
                <a:solidFill>
                  <a:schemeClr val="accent2">
                    <a:lumMod val="75000"/>
                  </a:schemeClr>
                </a:solidFill>
                <a:latin typeface="Agency FB"/>
              </a:rPr>
              <a:t> </a:t>
            </a:r>
            <a:endParaRPr lang="ar-SA" sz="4800" b="1" dirty="0" smtClean="0">
              <a:solidFill>
                <a:schemeClr val="accent2">
                  <a:lumMod val="75000"/>
                </a:schemeClr>
              </a:solidFill>
              <a:latin typeface="Agency FB"/>
            </a:endParaRPr>
          </a:p>
          <a:p>
            <a:r>
              <a:rPr lang="ar-EG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gency FB"/>
              </a:rPr>
              <a:t>عدم الجدية، حب الراحة</a:t>
            </a:r>
            <a:endParaRPr lang="ar-EG" sz="4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6" name="صورة 5" descr="صورة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3356992"/>
          </a:xfrm>
          <a:prstGeom prst="rect">
            <a:avLst/>
          </a:prstGeom>
        </p:spPr>
      </p:pic>
      <p:sp>
        <p:nvSpPr>
          <p:cNvPr id="7" name="مستطيل 6"/>
          <p:cNvSpPr/>
          <p:nvPr/>
        </p:nvSpPr>
        <p:spPr>
          <a:xfrm rot="21090216">
            <a:off x="2399654" y="841445"/>
            <a:ext cx="34052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EG" sz="6000" b="1" dirty="0" smtClean="0">
                <a:solidFill>
                  <a:schemeClr val="bg1">
                    <a:lumMod val="50000"/>
                  </a:schemeClr>
                </a:solidFill>
                <a:latin typeface="Agency FB"/>
              </a:rPr>
              <a:t>م</a:t>
            </a:r>
            <a:r>
              <a:rPr lang="ar-SA" sz="6000" b="1" dirty="0" smtClean="0">
                <a:solidFill>
                  <a:schemeClr val="bg1">
                    <a:lumMod val="50000"/>
                  </a:schemeClr>
                </a:solidFill>
                <a:latin typeface="Agency FB"/>
              </a:rPr>
              <a:t>ــ</a:t>
            </a:r>
            <a:r>
              <a:rPr lang="ar-EG" sz="6000" b="1" dirty="0" err="1" smtClean="0">
                <a:solidFill>
                  <a:schemeClr val="bg1">
                    <a:lumMod val="50000"/>
                  </a:schemeClr>
                </a:solidFill>
                <a:latin typeface="Agency FB"/>
              </a:rPr>
              <a:t>عوقات</a:t>
            </a:r>
            <a:endParaRPr lang="ar-SA" sz="60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t1.gstatic.com/images?q=tbn:ANd9GcRfzosP8qGMKVSEI9xuR2ajujg5ZvlAeZ-e5Mnblz7DXMM7c04W_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شكل بيضاوي 3"/>
          <p:cNvSpPr/>
          <p:nvPr/>
        </p:nvSpPr>
        <p:spPr>
          <a:xfrm>
            <a:off x="3995936" y="1124744"/>
            <a:ext cx="1368152" cy="936104"/>
          </a:xfrm>
          <a:prstGeom prst="ellipse">
            <a:avLst/>
          </a:prstGeom>
          <a:solidFill>
            <a:srgbClr val="FFFF0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4"/>
          <p:cNvSpPr/>
          <p:nvPr/>
        </p:nvSpPr>
        <p:spPr>
          <a:xfrm>
            <a:off x="3991381" y="1124744"/>
            <a:ext cx="138852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400" b="1" cap="all" spc="0" dirty="0" smtClean="0">
                <a:ln w="9000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التقويم</a:t>
            </a:r>
            <a:endParaRPr lang="ar-SA" sz="4400" b="1" cap="all" spc="0" dirty="0">
              <a:ln w="9000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0" y="6381328"/>
            <a:ext cx="2339752" cy="476672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t2.gstatic.com/images?q=tbn:ANd9GcTCaHcDJfM7QSGTRvnH0g32CtGWCGqLsL0W3T5e7f0TcpXdRmb3G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76672"/>
            <a:ext cx="8434403" cy="29289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sp>
        <p:nvSpPr>
          <p:cNvPr id="3" name="مربع نص 2"/>
          <p:cNvSpPr txBox="1"/>
          <p:nvPr/>
        </p:nvSpPr>
        <p:spPr>
          <a:xfrm>
            <a:off x="539552" y="2060848"/>
            <a:ext cx="807249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ar-EG" sz="5400" b="1" dirty="0" smtClean="0">
                <a:solidFill>
                  <a:schemeClr val="accent4">
                    <a:lumMod val="75000"/>
                  </a:schemeClr>
                </a:solidFill>
                <a:latin typeface="Agency FB"/>
              </a:rPr>
              <a:t>عمالة سلعية، عمالة خدمية</a:t>
            </a:r>
            <a:endParaRPr lang="ar-EG" sz="5400" b="1" dirty="0" smtClean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098" name="Picture 2" descr="http://t2.gstatic.com/images?q=tbn:ANd9GcSipS03RhY5Gmy-zlIUt9IOUfyjG_FNJJ_tlMtRKLtd01Tn-ktY6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4005064"/>
            <a:ext cx="2667000" cy="1714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100" name="Picture 4" descr="http://www.altadreeb.net/images/articles/707insid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524250"/>
            <a:ext cx="5220072" cy="33337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92696"/>
            <a:ext cx="8415353" cy="5760640"/>
          </a:xfrm>
          <a:prstGeom prst="rect">
            <a:avLst/>
          </a:prstGeom>
          <a:ln w="88900" cap="sq" cmpd="thickThin">
            <a:solidFill>
              <a:schemeClr val="accent5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مربع نص 2"/>
          <p:cNvSpPr txBox="1"/>
          <p:nvPr/>
        </p:nvSpPr>
        <p:spPr>
          <a:xfrm>
            <a:off x="323528" y="2924944"/>
            <a:ext cx="842968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ar-EG" sz="3200" b="1" dirty="0" smtClean="0">
                <a:solidFill>
                  <a:srgbClr val="FF0000"/>
                </a:solidFill>
                <a:latin typeface="Agency FB"/>
              </a:rPr>
              <a:t>1</a:t>
            </a:r>
            <a:r>
              <a:rPr lang="ar-EG" sz="3200" b="1" dirty="0" smtClean="0">
                <a:solidFill>
                  <a:schemeClr val="accent4">
                    <a:lumMod val="75000"/>
                  </a:schemeClr>
                </a:solidFill>
                <a:latin typeface="Agency FB"/>
              </a:rPr>
              <a:t>- القضاء على المشكلات الاجتماعية مثل: السرقة والجريمة</a:t>
            </a:r>
            <a:endParaRPr lang="ar-EG" sz="3200" b="1" dirty="0" smtClean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395536" y="4941168"/>
            <a:ext cx="842968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ar-EG" sz="2800" b="1" dirty="0" smtClean="0">
                <a:solidFill>
                  <a:srgbClr val="FF0000"/>
                </a:solidFill>
                <a:latin typeface="Agency FB"/>
              </a:rPr>
              <a:t>2- </a:t>
            </a:r>
            <a:r>
              <a:rPr lang="ar-EG" sz="2800" b="1" dirty="0" smtClean="0">
                <a:solidFill>
                  <a:schemeClr val="accent4">
                    <a:lumMod val="75000"/>
                  </a:schemeClr>
                </a:solidFill>
                <a:latin typeface="Agency FB"/>
              </a:rPr>
              <a:t>تأمين مصادر رزق وزيادة دخل الفرد وهو ما يعين بطريق غير مباشرة زيادة القوة الشرائية التي تصب في خانة الشركات والمؤسسات</a:t>
            </a:r>
            <a:endParaRPr lang="ar-EG" sz="2800" b="1" dirty="0" smtClean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3074" name="Picture 2" descr="http://t3.gstatic.com/images?q=tbn:ANd9GcRJEPMFqJpmyL25l5Z0xD018S4sQZMGAnOsCxaDKk7XEgoH_-H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645024"/>
            <a:ext cx="8136904" cy="129614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ell\Desktop\مناهج\ثالث متوسط\ترم ثاني\الوحدة التاسعة قضايا وطنية العمل والعمال\adab-tareeq0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t2.gstatic.com/images?q=tbn:ANd9GcQ_RcOCKTT-cZ6B5QFKKKD7GRhHgaA5oxWzCydPYLjpWathwZ_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323528" y="692696"/>
            <a:ext cx="8496944" cy="126188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ar-SA" sz="3600" b="1" dirty="0" smtClean="0"/>
              <a:t>  ما الذي ساعد على تنوع مجالات العمل في </a:t>
            </a:r>
            <a:r>
              <a:rPr lang="ar-SA" sz="3600" b="1" dirty="0" err="1" smtClean="0"/>
              <a:t>بلادنا ؟</a:t>
            </a:r>
            <a:endParaRPr lang="en-US" sz="3600" dirty="0" smtClean="0"/>
          </a:p>
          <a:p>
            <a:endParaRPr lang="ar-SA" sz="4000" b="1" dirty="0" smtClean="0"/>
          </a:p>
        </p:txBody>
      </p:sp>
      <p:pic>
        <p:nvPicPr>
          <p:cNvPr id="22530" name="Picture 2" descr="http://t1.gstatic.com/images?q=tbn:ANd9GcTNZvQZYU5qvchQd3lbJci12PnKRmfdz2KVDmC7waZiVZ_RrKZ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708920"/>
            <a:ext cx="8136904" cy="3744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1619672" y="2060848"/>
            <a:ext cx="6462464" cy="2062103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3200" b="1" dirty="0" smtClean="0">
                <a:solidFill>
                  <a:schemeClr val="bg2">
                    <a:lumMod val="50000"/>
                  </a:schemeClr>
                </a:solidFill>
              </a:rPr>
              <a:t>تعد بلادنا المملكة العربية السعودية من الدول النامية وأرضها غنية بالخيرات وتطلعات حكامنا كبيرة ولهذا فنشاطها الاقتصادي واسع ومجالات العمل متنوعة في القطاعين الخاص والعام</a:t>
            </a:r>
            <a:endParaRPr lang="en-US" sz="3200" b="1" dirty="0">
              <a:solidFill>
                <a:schemeClr val="bg2">
                  <a:lumMod val="50000"/>
                </a:schemeClr>
              </a:solidFill>
              <a:cs typeface="Arabic Transparent" pitchFamily="2" charset="-78"/>
            </a:endParaRPr>
          </a:p>
        </p:txBody>
      </p:sp>
      <p:pic>
        <p:nvPicPr>
          <p:cNvPr id="21506" name="Picture 2" descr="http://t2.gstatic.com/images?q=tbn:ANd9GcRDPHutxtYQcrnIx6jOTXxt7N88CyK23rtqANMtAJSzuNfSP1kuA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34200" y="0"/>
            <a:ext cx="2209800" cy="1866901"/>
          </a:xfrm>
          <a:prstGeom prst="rect">
            <a:avLst/>
          </a:prstGeom>
          <a:noFill/>
        </p:spPr>
      </p:pic>
      <p:sp>
        <p:nvSpPr>
          <p:cNvPr id="4" name="مستطيل 3"/>
          <p:cNvSpPr/>
          <p:nvPr/>
        </p:nvSpPr>
        <p:spPr>
          <a:xfrm>
            <a:off x="5364088" y="4797152"/>
            <a:ext cx="145905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الزراعة</a:t>
            </a:r>
            <a:endParaRPr lang="ar-SA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1508" name="Picture 4" descr="http://t3.gstatic.com/images?q=tbn:ANd9GcQf_J_JLSvMCz7FsQnWBKdUXTKF8XA7kp8jDAzUfbfobgTdvUl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4941168"/>
            <a:ext cx="2267744" cy="19168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مستطيل 5"/>
          <p:cNvSpPr/>
          <p:nvPr/>
        </p:nvSpPr>
        <p:spPr>
          <a:xfrm>
            <a:off x="2164224" y="4941168"/>
            <a:ext cx="156164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الصناعة</a:t>
            </a:r>
            <a:endParaRPr lang="ar-SA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1516" name="Picture 12" descr="http://t3.gstatic.com/images?q=tbn:ANd9GcRE0JBBmb-_qXhLE88t3cMUTtIkDBIm_iCY-UQSdIdDh2Sr2wKIU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339752" cy="19168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مستطيل 11"/>
          <p:cNvSpPr/>
          <p:nvPr/>
        </p:nvSpPr>
        <p:spPr>
          <a:xfrm>
            <a:off x="5508104" y="764704"/>
            <a:ext cx="134203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التجارة</a:t>
            </a:r>
            <a:endParaRPr lang="ar-SA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1520" name="Picture 16" descr="http://t3.gstatic.com/images?q=tbn:ANd9GcS57bqfbHpgnRDxd0fBBXuj0091JxpDHQXyEbXoEtTRbzcwg16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365104"/>
            <a:ext cx="2267744" cy="2492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مستطيل 13"/>
          <p:cNvSpPr/>
          <p:nvPr/>
        </p:nvSpPr>
        <p:spPr>
          <a:xfrm>
            <a:off x="2483768" y="836712"/>
            <a:ext cx="121058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الرعي</a:t>
            </a:r>
            <a:endParaRPr lang="ar-SA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8572560" cy="6296659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343917" cy="1728192"/>
          </a:xfrm>
          <a:prstGeom prst="rect">
            <a:avLst/>
          </a:prstGeom>
          <a:ln w="88900" cap="sq" cmpd="thickThin">
            <a:solidFill>
              <a:schemeClr val="tx1">
                <a:lumMod val="95000"/>
                <a:lumOff val="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مربع نص 2"/>
          <p:cNvSpPr txBox="1"/>
          <p:nvPr/>
        </p:nvSpPr>
        <p:spPr>
          <a:xfrm>
            <a:off x="395536" y="1052736"/>
            <a:ext cx="828680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ar-EG" sz="4000" b="1" dirty="0" smtClean="0">
                <a:solidFill>
                  <a:srgbClr val="FF0000"/>
                </a:solidFill>
              </a:rPr>
              <a:t>الزراعة والصناعة والمكاتب العقارية وغيرها</a:t>
            </a:r>
          </a:p>
        </p:txBody>
      </p:sp>
      <p:pic>
        <p:nvPicPr>
          <p:cNvPr id="19458" name="Picture 2" descr="http://t1.gstatic.com/images?q=tbn:ANd9GcQgFcfS13Uf2L5T4IkLITkpFJkoKe3jWi2PTw53MkIMQuvKqNtTn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420888"/>
            <a:ext cx="8454305" cy="44371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95000"/>
                <a:lumOff val="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t1.gstatic.com/images?q=tbn:ANd9GcRBj_mE3d2thFn4wX8Zrh3DwTJgDyFoAKoVrows_O7e18Qt5xJ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30017"/>
            <a:ext cx="9144000" cy="4427984"/>
          </a:xfrm>
          <a:prstGeom prst="rect">
            <a:avLst/>
          </a:prstGeom>
          <a:noFill/>
        </p:spPr>
      </p:pic>
      <p:sp>
        <p:nvSpPr>
          <p:cNvPr id="2" name="Cloud"/>
          <p:cNvSpPr>
            <a:spLocks noChangeAspect="1" noEditPoints="1" noChangeArrowheads="1"/>
          </p:cNvSpPr>
          <p:nvPr/>
        </p:nvSpPr>
        <p:spPr bwMode="auto">
          <a:xfrm>
            <a:off x="611560" y="692696"/>
            <a:ext cx="7929618" cy="1728192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>
            <a:solidFill>
              <a:schemeClr val="tx1">
                <a:lumMod val="95000"/>
                <a:lumOff val="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 anchorCtr="1"/>
          <a:lstStyle/>
          <a:p>
            <a:pPr algn="ctr"/>
            <a:r>
              <a:rPr lang="ar-EG" sz="8800" b="1" dirty="0" smtClean="0">
                <a:cs typeface="DecoType Thuluth" pitchFamily="2" charset="-78"/>
              </a:rPr>
              <a:t>مجالات العمل </a:t>
            </a:r>
            <a:endParaRPr lang="en-US" sz="8800" b="1" dirty="0">
              <a:cs typeface="DecoType Thuluth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n 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0" y="2057400"/>
            <a:ext cx="9144000" cy="366713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/>
              <a:t>                                               </a:t>
            </a:r>
            <a:endParaRPr lang="en-US"/>
          </a:p>
        </p:txBody>
      </p:sp>
      <p:sp>
        <p:nvSpPr>
          <p:cNvPr id="5" name="Text Box 14"/>
          <p:cNvSpPr txBox="1">
            <a:spLocks noChangeArrowheads="1"/>
          </p:cNvSpPr>
          <p:nvPr/>
        </p:nvSpPr>
        <p:spPr bwMode="auto">
          <a:xfrm>
            <a:off x="357158" y="357166"/>
            <a:ext cx="8415366" cy="3477875"/>
          </a:xfrm>
          <a:prstGeom prst="rect">
            <a:avLst/>
          </a:prstGeom>
          <a:solidFill>
            <a:srgbClr val="CCFFFF">
              <a:alpha val="40000"/>
            </a:srgbClr>
          </a:solidFill>
          <a:ln w="76200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ar-SA" sz="4400" b="1" dirty="0" smtClean="0"/>
              <a:t>حدد نظام العمل والعمال عدد الوظائف والمهن بالمملكة بحوالي ( 1200 ) مهنة ووظيفة والعمالة في بلادنا ما بين متخصصة أو ماهرة إلى عادية وللتصنيف العمالي عدة معايير منها التصنيف حسب المنتج</a:t>
            </a:r>
            <a:endParaRPr lang="en-US" sz="4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143380"/>
            <a:ext cx="8424887" cy="2500330"/>
          </a:xfrm>
          <a:prstGeom prst="rect">
            <a:avLst/>
          </a:prstGeom>
          <a:ln w="88900" cap="sq" cmpd="thickThin">
            <a:solidFill>
              <a:schemeClr val="tx1">
                <a:lumMod val="95000"/>
                <a:lumOff val="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0055 - صدى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347</Words>
  <Application>Microsoft Office PowerPoint</Application>
  <PresentationFormat>عرض على الشاشة (3:4)‏</PresentationFormat>
  <Paragraphs>51</Paragraphs>
  <Slides>30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30</vt:i4>
      </vt:variant>
    </vt:vector>
  </HeadingPairs>
  <TitlesOfParts>
    <vt:vector size="31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Dell</dc:creator>
  <cp:lastModifiedBy>Dell</cp:lastModifiedBy>
  <cp:revision>58</cp:revision>
  <dcterms:created xsi:type="dcterms:W3CDTF">2013-03-29T20:34:20Z</dcterms:created>
  <dcterms:modified xsi:type="dcterms:W3CDTF">2013-04-10T06:14:53Z</dcterms:modified>
</cp:coreProperties>
</file>