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972" r:id="rId1"/>
  </p:sldMasterIdLst>
  <p:notesMasterIdLst>
    <p:notesMasterId r:id="rId24"/>
  </p:notesMasterIdLst>
  <p:sldIdLst>
    <p:sldId id="363" r:id="rId2"/>
    <p:sldId id="407" r:id="rId3"/>
    <p:sldId id="394" r:id="rId4"/>
    <p:sldId id="365" r:id="rId5"/>
    <p:sldId id="381" r:id="rId6"/>
    <p:sldId id="382" r:id="rId7"/>
    <p:sldId id="354" r:id="rId8"/>
    <p:sldId id="383" r:id="rId9"/>
    <p:sldId id="352" r:id="rId10"/>
    <p:sldId id="398" r:id="rId11"/>
    <p:sldId id="408" r:id="rId12"/>
    <p:sldId id="409" r:id="rId13"/>
    <p:sldId id="410" r:id="rId14"/>
    <p:sldId id="384" r:id="rId15"/>
    <p:sldId id="405" r:id="rId16"/>
    <p:sldId id="412" r:id="rId17"/>
    <p:sldId id="411" r:id="rId18"/>
    <p:sldId id="362" r:id="rId19"/>
    <p:sldId id="413" r:id="rId20"/>
    <p:sldId id="406" r:id="rId21"/>
    <p:sldId id="414" r:id="rId22"/>
    <p:sldId id="377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99DB"/>
    <a:srgbClr val="E87EBD"/>
    <a:srgbClr val="F8EA82"/>
    <a:srgbClr val="C2C2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نمط متوسط 2 - تميي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985" autoAdjust="0"/>
    <p:restoredTop sz="94301" autoAdjust="0"/>
  </p:normalViewPr>
  <p:slideViewPr>
    <p:cSldViewPr snapToGrid="0">
      <p:cViewPr varScale="1">
        <p:scale>
          <a:sx n="69" d="100"/>
          <a:sy n="69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7A2B79E-2BCA-4199-A264-D47C9B6938CE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A145F4C-F7EC-4C13-A904-C1C39343026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70690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1A605-6EE9-4D40-8DF8-C32042283249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0422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662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015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685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491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28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4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3857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1700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F81A605-6EE9-4D40-8DF8-C32042283249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581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499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3613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353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44472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23972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65406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470599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10541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20891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93898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7345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7710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1A605-6EE9-4D40-8DF8-C32042283249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6089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307206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858991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353856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210826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88573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143357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016625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09867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173098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475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63876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17893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05677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89623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430128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208565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120739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7659291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3716527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5" name="عنوان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5753100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3" name="عنوان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6825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8849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3" name="عنوان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9198623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3" name="عنوان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4915977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1065526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أعمدة صو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226855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1A605-6EE9-4D40-8DF8-C32042283249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718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477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679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906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2.jp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5">
            <a:alphaModFix amt="71000"/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879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4010" r:id="rId8"/>
    <p:sldLayoutId id="2147483997" r:id="rId9"/>
    <p:sldLayoutId id="2147483995" r:id="rId10"/>
    <p:sldLayoutId id="2147483993" r:id="rId11"/>
    <p:sldLayoutId id="2147484014" r:id="rId12"/>
    <p:sldLayoutId id="2147484013" r:id="rId13"/>
    <p:sldLayoutId id="2147484011" r:id="rId14"/>
    <p:sldLayoutId id="2147484000" r:id="rId15"/>
    <p:sldLayoutId id="2147483999" r:id="rId16"/>
    <p:sldLayoutId id="2147483980" r:id="rId17"/>
    <p:sldLayoutId id="2147483981" r:id="rId18"/>
    <p:sldLayoutId id="2147483982" r:id="rId19"/>
    <p:sldLayoutId id="2147483983" r:id="rId20"/>
    <p:sldLayoutId id="2147483984" r:id="rId21"/>
    <p:sldLayoutId id="2147484016" r:id="rId22"/>
    <p:sldLayoutId id="2147484015" r:id="rId23"/>
    <p:sldLayoutId id="2147484012" r:id="rId24"/>
    <p:sldLayoutId id="2147484009" r:id="rId25"/>
    <p:sldLayoutId id="2147484008" r:id="rId26"/>
    <p:sldLayoutId id="2147484007" r:id="rId27"/>
    <p:sldLayoutId id="2147484006" r:id="rId28"/>
    <p:sldLayoutId id="2147484005" r:id="rId29"/>
    <p:sldLayoutId id="2147484004" r:id="rId30"/>
    <p:sldLayoutId id="2147484003" r:id="rId31"/>
    <p:sldLayoutId id="2147484002" r:id="rId32"/>
    <p:sldLayoutId id="2147484001" r:id="rId33"/>
    <p:sldLayoutId id="2147483998" r:id="rId34"/>
    <p:sldLayoutId id="2147483996" r:id="rId35"/>
    <p:sldLayoutId id="2147483994" r:id="rId36"/>
    <p:sldLayoutId id="2147483992" r:id="rId37"/>
    <p:sldLayoutId id="2147483991" r:id="rId38"/>
    <p:sldLayoutId id="2147483990" r:id="rId39"/>
    <p:sldLayoutId id="2147483989" r:id="rId40"/>
    <p:sldLayoutId id="2147483988" r:id="rId41"/>
    <p:sldLayoutId id="2147483987" r:id="rId42"/>
    <p:sldLayoutId id="2147483986" r:id="rId43"/>
    <p:sldLayoutId id="2147483985" r:id="rId44"/>
    <p:sldLayoutId id="2147483939" r:id="rId45"/>
    <p:sldLayoutId id="2147483953" r:id="rId46"/>
    <p:sldLayoutId id="2147483940" r:id="rId47"/>
    <p:sldLayoutId id="2147483942" r:id="rId48"/>
    <p:sldLayoutId id="2147483946" r:id="rId49"/>
    <p:sldLayoutId id="2147483947" r:id="rId50"/>
    <p:sldLayoutId id="2147483948" r:id="rId51"/>
    <p:sldLayoutId id="2147483949" r:id="rId52"/>
    <p:sldLayoutId id="2147483950" r:id="rId53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th/%E0%B8%9E%E0%B8%B7%E0%B9%89%E0%B8%99%E0%B8%AB%E0%B8%A5%E0%B8%B1%E0%B8%87-%E0%B8%AB%E0%B8%8D%E0%B9%89%E0%B8%B2-%E0%B8%98%E0%B8%A3%E0%B8%A3%E0%B8%A1%E0%B8%8A%E0%B8%B2%E0%B8%95%E0%B8%B4-313701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7" Type="http://schemas.openxmlformats.org/officeDocument/2006/relationships/image" Target="../media/image45.png"/><Relationship Id="rId2" Type="http://schemas.microsoft.com/office/2007/relationships/media" Target="../media/media4.mp4"/><Relationship Id="rId1" Type="http://schemas.openxmlformats.org/officeDocument/2006/relationships/tags" Target="../tags/tag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7" Type="http://schemas.openxmlformats.org/officeDocument/2006/relationships/image" Target="../media/image47.png"/><Relationship Id="rId2" Type="http://schemas.microsoft.com/office/2007/relationships/media" Target="../media/media5.mp4"/><Relationship Id="rId1" Type="http://schemas.openxmlformats.org/officeDocument/2006/relationships/tags" Target="../tags/tag5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7" Type="http://schemas.openxmlformats.org/officeDocument/2006/relationships/image" Target="../media/image49.png"/><Relationship Id="rId2" Type="http://schemas.microsoft.com/office/2007/relationships/media" Target="../media/media6.mp4"/><Relationship Id="rId1" Type="http://schemas.openxmlformats.org/officeDocument/2006/relationships/tags" Target="../tags/tag6.xml"/><Relationship Id="rId6" Type="http://schemas.openxmlformats.org/officeDocument/2006/relationships/image" Target="../media/image48.png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video" Target="../media/media7.mp4"/><Relationship Id="rId7" Type="http://schemas.openxmlformats.org/officeDocument/2006/relationships/image" Target="../media/image51.png"/><Relationship Id="rId2" Type="http://schemas.microsoft.com/office/2007/relationships/media" Target="../media/media7.mp4"/><Relationship Id="rId1" Type="http://schemas.openxmlformats.org/officeDocument/2006/relationships/tags" Target="../tags/tag7.xml"/><Relationship Id="rId6" Type="http://schemas.openxmlformats.org/officeDocument/2006/relationships/image" Target="../media/image50.png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blackboard-chalk-school-chalkboard-2712823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سهم: خماسي 5">
            <a:extLst>
              <a:ext uri="{FF2B5EF4-FFF2-40B4-BE49-F238E27FC236}">
                <a16:creationId xmlns:a16="http://schemas.microsoft.com/office/drawing/2014/main" id="{CCE64D30-BE93-46D1-8ED7-58A56455A7F5}"/>
              </a:ext>
            </a:extLst>
          </p:cNvPr>
          <p:cNvSpPr/>
          <p:nvPr/>
        </p:nvSpPr>
        <p:spPr>
          <a:xfrm rot="5400000">
            <a:off x="7672814" y="-769399"/>
            <a:ext cx="1524000" cy="3100324"/>
          </a:xfrm>
          <a:prstGeom prst="homePlat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BA6F4916-887A-4039-8508-279D830141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2011"/>
          <a:stretch/>
        </p:blipFill>
        <p:spPr>
          <a:xfrm>
            <a:off x="6636327" y="5943983"/>
            <a:ext cx="3345032" cy="895254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BE36809-2C6D-4846-B9E9-B7ACB0240880}"/>
              </a:ext>
            </a:extLst>
          </p:cNvPr>
          <p:cNvSpPr txBox="1"/>
          <p:nvPr/>
        </p:nvSpPr>
        <p:spPr>
          <a:xfrm>
            <a:off x="7376378" y="65013"/>
            <a:ext cx="282632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المهارات الحياتية و الأسرية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035D63A-0A49-4FCD-8939-C9665CC0A4F0}"/>
              </a:ext>
            </a:extLst>
          </p:cNvPr>
          <p:cNvSpPr txBox="1"/>
          <p:nvPr/>
        </p:nvSpPr>
        <p:spPr>
          <a:xfrm>
            <a:off x="3525945" y="1053385"/>
            <a:ext cx="3694671" cy="83099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SA" sz="48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الصف الثالث</a:t>
            </a: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AE0CB874-7E12-473E-8226-E1B2D7D65E7B}"/>
              </a:ext>
            </a:extLst>
          </p:cNvPr>
          <p:cNvGrpSpPr/>
          <p:nvPr/>
        </p:nvGrpSpPr>
        <p:grpSpPr>
          <a:xfrm>
            <a:off x="7149634" y="2618196"/>
            <a:ext cx="2894360" cy="726926"/>
            <a:chOff x="7768188" y="2274294"/>
            <a:chExt cx="2894360" cy="726926"/>
          </a:xfrm>
        </p:grpSpPr>
        <p:sp>
          <p:nvSpPr>
            <p:cNvPr id="2" name="سهم: خماسي 1">
              <a:extLst>
                <a:ext uri="{FF2B5EF4-FFF2-40B4-BE49-F238E27FC236}">
                  <a16:creationId xmlns:a16="http://schemas.microsoft.com/office/drawing/2014/main" id="{DDE2465D-71E3-4B3C-B6ED-064CD6B4E491}"/>
                </a:ext>
              </a:extLst>
            </p:cNvPr>
            <p:cNvSpPr/>
            <p:nvPr/>
          </p:nvSpPr>
          <p:spPr>
            <a:xfrm flipH="1">
              <a:off x="7768188" y="2274294"/>
              <a:ext cx="2848303" cy="726926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5429199A-C062-43DB-BE0D-C761D260EA9B}"/>
                </a:ext>
              </a:extLst>
            </p:cNvPr>
            <p:cNvSpPr txBox="1"/>
            <p:nvPr/>
          </p:nvSpPr>
          <p:spPr>
            <a:xfrm>
              <a:off x="8922327" y="2296845"/>
              <a:ext cx="174022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SA" sz="3200" b="1" dirty="0">
                  <a:solidFill>
                    <a:schemeClr val="bg1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 Amine" panose="00000400000000000000" pitchFamily="2" charset="-78"/>
                </a:rPr>
                <a:t>التاريخ:</a:t>
              </a:r>
            </a:p>
          </p:txBody>
        </p:sp>
      </p:grp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2B11C226-0283-411F-992F-D3BDE1C80348}"/>
              </a:ext>
            </a:extLst>
          </p:cNvPr>
          <p:cNvGrpSpPr/>
          <p:nvPr/>
        </p:nvGrpSpPr>
        <p:grpSpPr>
          <a:xfrm>
            <a:off x="7125438" y="3660812"/>
            <a:ext cx="2848303" cy="726926"/>
            <a:chOff x="5181600" y="3175570"/>
            <a:chExt cx="2848303" cy="726926"/>
          </a:xfrm>
        </p:grpSpPr>
        <p:sp>
          <p:nvSpPr>
            <p:cNvPr id="24" name="سهم: خماسي 23">
              <a:extLst>
                <a:ext uri="{FF2B5EF4-FFF2-40B4-BE49-F238E27FC236}">
                  <a16:creationId xmlns:a16="http://schemas.microsoft.com/office/drawing/2014/main" id="{043FDD51-DCFD-43EF-AC47-09059657B9A0}"/>
                </a:ext>
              </a:extLst>
            </p:cNvPr>
            <p:cNvSpPr/>
            <p:nvPr/>
          </p:nvSpPr>
          <p:spPr>
            <a:xfrm flipH="1">
              <a:off x="5181600" y="3175570"/>
              <a:ext cx="2848303" cy="726926"/>
            </a:xfrm>
            <a:prstGeom prst="homePlat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12AC8464-0367-446F-8511-B6371B9F7868}"/>
                </a:ext>
              </a:extLst>
            </p:cNvPr>
            <p:cNvSpPr txBox="1"/>
            <p:nvPr/>
          </p:nvSpPr>
          <p:spPr>
            <a:xfrm>
              <a:off x="6263271" y="3257412"/>
              <a:ext cx="174022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SA" sz="3200" b="1" dirty="0">
                  <a:solidFill>
                    <a:schemeClr val="bg1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 Amine" panose="00000400000000000000" pitchFamily="2" charset="-78"/>
                </a:rPr>
                <a:t>اليوم:</a:t>
              </a:r>
            </a:p>
          </p:txBody>
        </p:sp>
      </p:grp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B266C063-0B9B-446B-94E7-D146BFB7C63E}"/>
              </a:ext>
            </a:extLst>
          </p:cNvPr>
          <p:cNvGrpSpPr/>
          <p:nvPr/>
        </p:nvGrpSpPr>
        <p:grpSpPr>
          <a:xfrm>
            <a:off x="7130663" y="4951382"/>
            <a:ext cx="2886243" cy="726926"/>
            <a:chOff x="3521463" y="4120141"/>
            <a:chExt cx="2886243" cy="726926"/>
          </a:xfrm>
        </p:grpSpPr>
        <p:sp>
          <p:nvSpPr>
            <p:cNvPr id="26" name="سهم: خماسي 25">
              <a:extLst>
                <a:ext uri="{FF2B5EF4-FFF2-40B4-BE49-F238E27FC236}">
                  <a16:creationId xmlns:a16="http://schemas.microsoft.com/office/drawing/2014/main" id="{AC0CAC41-9380-47BE-AB55-45C139E92317}"/>
                </a:ext>
              </a:extLst>
            </p:cNvPr>
            <p:cNvSpPr/>
            <p:nvPr/>
          </p:nvSpPr>
          <p:spPr>
            <a:xfrm flipH="1">
              <a:off x="3521463" y="4120141"/>
              <a:ext cx="2848303" cy="726926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693A52B0-782F-44DB-A83D-F444CEB4D8E6}"/>
                </a:ext>
              </a:extLst>
            </p:cNvPr>
            <p:cNvSpPr txBox="1"/>
            <p:nvPr/>
          </p:nvSpPr>
          <p:spPr>
            <a:xfrm>
              <a:off x="4667485" y="4203959"/>
              <a:ext cx="174022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SA" sz="3200" b="1" dirty="0">
                  <a:solidFill>
                    <a:schemeClr val="bg1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 Amine" panose="00000400000000000000" pitchFamily="2" charset="-78"/>
                </a:rPr>
                <a:t>الحصة:</a:t>
              </a:r>
            </a:p>
          </p:txBody>
        </p:sp>
      </p:grpSp>
      <p:sp>
        <p:nvSpPr>
          <p:cNvPr id="20" name="عنوان 1">
            <a:extLst>
              <a:ext uri="{FF2B5EF4-FFF2-40B4-BE49-F238E27FC236}">
                <a16:creationId xmlns:a16="http://schemas.microsoft.com/office/drawing/2014/main" id="{894A7121-C4D4-4158-8EBA-06DD0211259E}"/>
              </a:ext>
            </a:extLst>
          </p:cNvPr>
          <p:cNvSpPr txBox="1">
            <a:spLocks/>
          </p:cNvSpPr>
          <p:nvPr/>
        </p:nvSpPr>
        <p:spPr>
          <a:xfrm>
            <a:off x="448396" y="4006128"/>
            <a:ext cx="3392178" cy="999565"/>
          </a:xfrm>
          <a:prstGeom prst="rect">
            <a:avLst/>
          </a:prstGeom>
          <a:solidFill>
            <a:schemeClr val="bg2"/>
          </a:solidFill>
          <a:effectLst>
            <a:softEdge rad="31750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 cap="none" spc="0" baseline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ar-SA" sz="3600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cs typeface="+mn-cs"/>
              </a:rPr>
              <a:t>الوحدة الأولى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1DAD8F6-2E9D-423A-9D1D-39952A26C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760" y="4788574"/>
            <a:ext cx="2553449" cy="957041"/>
          </a:xfrm>
          <a:prstGeom prst="rect">
            <a:avLst/>
          </a:prstGeom>
        </p:spPr>
      </p:pic>
      <p:sp>
        <p:nvSpPr>
          <p:cNvPr id="21" name="سهم: خماسي 20">
            <a:extLst>
              <a:ext uri="{FF2B5EF4-FFF2-40B4-BE49-F238E27FC236}">
                <a16:creationId xmlns:a16="http://schemas.microsoft.com/office/drawing/2014/main" id="{37B9C86F-5922-468F-9FB1-14A029FFC0D5}"/>
              </a:ext>
            </a:extLst>
          </p:cNvPr>
          <p:cNvSpPr/>
          <p:nvPr/>
        </p:nvSpPr>
        <p:spPr>
          <a:xfrm rot="5400000">
            <a:off x="1528412" y="-785795"/>
            <a:ext cx="1524000" cy="3100324"/>
          </a:xfrm>
          <a:prstGeom prst="homePlat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9E091372-9DE7-4ED5-BAE7-A04912BB3D96}"/>
              </a:ext>
            </a:extLst>
          </p:cNvPr>
          <p:cNvSpPr txBox="1"/>
          <p:nvPr/>
        </p:nvSpPr>
        <p:spPr>
          <a:xfrm>
            <a:off x="1266694" y="-33098"/>
            <a:ext cx="2259251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أهلاً وسهلاً</a:t>
            </a:r>
          </a:p>
          <a:p>
            <a:pPr algn="ctr" rtl="1"/>
            <a:r>
              <a:rPr lang="ar-SA" sz="3200" b="1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صغيراتي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34804A5C-22BC-45BB-A0C3-7C43EB8FD199}"/>
              </a:ext>
            </a:extLst>
          </p:cNvPr>
          <p:cNvSpPr txBox="1"/>
          <p:nvPr/>
        </p:nvSpPr>
        <p:spPr>
          <a:xfrm>
            <a:off x="5198" y="2612309"/>
            <a:ext cx="5508239" cy="1107996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softEdge rad="127000"/>
          </a:effectLst>
        </p:spPr>
        <p:txBody>
          <a:bodyPr wrap="none" rtlCol="1">
            <a:spAutoFit/>
          </a:bodyPr>
          <a:lstStyle/>
          <a:p>
            <a:pPr algn="ctr"/>
            <a:r>
              <a:rPr lang="ar-SA" sz="66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تابع الدرس الثاني</a:t>
            </a:r>
          </a:p>
        </p:txBody>
      </p:sp>
    </p:spTree>
    <p:extLst>
      <p:ext uri="{BB962C8B-B14F-4D97-AF65-F5344CB8AC3E}">
        <p14:creationId xmlns:p14="http://schemas.microsoft.com/office/powerpoint/2010/main" val="7043019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277EB3D9-BA31-4D1F-92A1-1EBCCE24FB3C}"/>
              </a:ext>
            </a:extLst>
          </p:cNvPr>
          <p:cNvSpPr txBox="1"/>
          <p:nvPr/>
        </p:nvSpPr>
        <p:spPr>
          <a:xfrm>
            <a:off x="4095959" y="127755"/>
            <a:ext cx="574067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571500" indent="-571500" algn="r" rtl="1">
              <a:buFont typeface="Wingdings" panose="05000000000000000000" pitchFamily="2" charset="2"/>
              <a:buChar char="v"/>
            </a:pPr>
            <a:r>
              <a:rPr lang="ar-SA" sz="4000" b="1" dirty="0">
                <a:solidFill>
                  <a:srgbClr val="C00000"/>
                </a:solidFill>
              </a:rPr>
              <a:t>اكتشفي الأخطاء بالصور الاتية</a:t>
            </a:r>
          </a:p>
        </p:txBody>
      </p:sp>
      <p:graphicFrame>
        <p:nvGraphicFramePr>
          <p:cNvPr id="10" name="جدول 25">
            <a:extLst>
              <a:ext uri="{FF2B5EF4-FFF2-40B4-BE49-F238E27FC236}">
                <a16:creationId xmlns:a16="http://schemas.microsoft.com/office/drawing/2014/main" id="{6362D9B2-BCFB-4AD3-95DC-C9B7881F57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427495"/>
              </p:ext>
            </p:extLst>
          </p:nvPr>
        </p:nvGraphicFramePr>
        <p:xfrm>
          <a:off x="93937" y="93961"/>
          <a:ext cx="3668523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1601705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66818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الاكتشاف</a:t>
                      </a:r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pic>
        <p:nvPicPr>
          <p:cNvPr id="3" name="صورة 2">
            <a:extLst>
              <a:ext uri="{FF2B5EF4-FFF2-40B4-BE49-F238E27FC236}">
                <a16:creationId xmlns:a16="http://schemas.microsoft.com/office/drawing/2014/main" id="{8BCCF76E-B29E-40F7-AE4A-A0117BBBF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801" y="835641"/>
            <a:ext cx="5245769" cy="47739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6A3BDE3E-2474-408D-947D-701FE7FF8763}"/>
              </a:ext>
            </a:extLst>
          </p:cNvPr>
          <p:cNvSpPr/>
          <p:nvPr/>
        </p:nvSpPr>
        <p:spPr>
          <a:xfrm>
            <a:off x="1944651" y="5806915"/>
            <a:ext cx="772519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u="sng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ترك الادوية بالقرب من متناول الاطفال</a:t>
            </a:r>
          </a:p>
        </p:txBody>
      </p:sp>
    </p:spTree>
    <p:extLst>
      <p:ext uri="{BB962C8B-B14F-4D97-AF65-F5344CB8AC3E}">
        <p14:creationId xmlns:p14="http://schemas.microsoft.com/office/powerpoint/2010/main" val="41433865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277EB3D9-BA31-4D1F-92A1-1EBCCE24FB3C}"/>
              </a:ext>
            </a:extLst>
          </p:cNvPr>
          <p:cNvSpPr txBox="1"/>
          <p:nvPr/>
        </p:nvSpPr>
        <p:spPr>
          <a:xfrm>
            <a:off x="4095959" y="127755"/>
            <a:ext cx="574067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571500" indent="-571500" algn="r" rtl="1">
              <a:buFont typeface="Wingdings" panose="05000000000000000000" pitchFamily="2" charset="2"/>
              <a:buChar char="v"/>
            </a:pPr>
            <a:r>
              <a:rPr lang="ar-SA" sz="4000" b="1" dirty="0">
                <a:solidFill>
                  <a:srgbClr val="C00000"/>
                </a:solidFill>
              </a:rPr>
              <a:t>اكتشفي الأخطاء بالصور الاتية</a:t>
            </a:r>
          </a:p>
        </p:txBody>
      </p:sp>
      <p:graphicFrame>
        <p:nvGraphicFramePr>
          <p:cNvPr id="10" name="جدول 25">
            <a:extLst>
              <a:ext uri="{FF2B5EF4-FFF2-40B4-BE49-F238E27FC236}">
                <a16:creationId xmlns:a16="http://schemas.microsoft.com/office/drawing/2014/main" id="{6362D9B2-BCFB-4AD3-95DC-C9B7881F57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628264"/>
              </p:ext>
            </p:extLst>
          </p:nvPr>
        </p:nvGraphicFramePr>
        <p:xfrm>
          <a:off x="93937" y="93961"/>
          <a:ext cx="3668523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1601705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66818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الاكتشاف</a:t>
                      </a:r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sp>
        <p:nvSpPr>
          <p:cNvPr id="4" name="مستطيل 3">
            <a:extLst>
              <a:ext uri="{FF2B5EF4-FFF2-40B4-BE49-F238E27FC236}">
                <a16:creationId xmlns:a16="http://schemas.microsoft.com/office/drawing/2014/main" id="{6A3BDE3E-2474-408D-947D-701FE7FF8763}"/>
              </a:ext>
            </a:extLst>
          </p:cNvPr>
          <p:cNvSpPr/>
          <p:nvPr/>
        </p:nvSpPr>
        <p:spPr>
          <a:xfrm>
            <a:off x="3231062" y="5806915"/>
            <a:ext cx="5152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u="sng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ترك غطاء الادوية مفتوح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5021854-B607-48F3-BEC3-12100044F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460" y="1048172"/>
            <a:ext cx="4574399" cy="47616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378652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277EB3D9-BA31-4D1F-92A1-1EBCCE24FB3C}"/>
              </a:ext>
            </a:extLst>
          </p:cNvPr>
          <p:cNvSpPr txBox="1"/>
          <p:nvPr/>
        </p:nvSpPr>
        <p:spPr>
          <a:xfrm>
            <a:off x="4095959" y="127755"/>
            <a:ext cx="574067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571500" indent="-571500" algn="r" rtl="1">
              <a:buFont typeface="Wingdings" panose="05000000000000000000" pitchFamily="2" charset="2"/>
              <a:buChar char="v"/>
            </a:pPr>
            <a:r>
              <a:rPr lang="ar-SA" sz="4000" b="1" dirty="0">
                <a:solidFill>
                  <a:srgbClr val="C00000"/>
                </a:solidFill>
              </a:rPr>
              <a:t>اكتشفي الأخطاء بالصور الاتية</a:t>
            </a:r>
          </a:p>
        </p:txBody>
      </p:sp>
      <p:graphicFrame>
        <p:nvGraphicFramePr>
          <p:cNvPr id="10" name="جدول 25">
            <a:extLst>
              <a:ext uri="{FF2B5EF4-FFF2-40B4-BE49-F238E27FC236}">
                <a16:creationId xmlns:a16="http://schemas.microsoft.com/office/drawing/2014/main" id="{6362D9B2-BCFB-4AD3-95DC-C9B7881F57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573709"/>
              </p:ext>
            </p:extLst>
          </p:nvPr>
        </p:nvGraphicFramePr>
        <p:xfrm>
          <a:off x="93937" y="93961"/>
          <a:ext cx="3668523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1601705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66818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الاكتشاف</a:t>
                      </a:r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sp>
        <p:nvSpPr>
          <p:cNvPr id="4" name="مستطيل 3">
            <a:extLst>
              <a:ext uri="{FF2B5EF4-FFF2-40B4-BE49-F238E27FC236}">
                <a16:creationId xmlns:a16="http://schemas.microsoft.com/office/drawing/2014/main" id="{6A3BDE3E-2474-408D-947D-701FE7FF8763}"/>
              </a:ext>
            </a:extLst>
          </p:cNvPr>
          <p:cNvSpPr/>
          <p:nvPr/>
        </p:nvSpPr>
        <p:spPr>
          <a:xfrm>
            <a:off x="2230795" y="5806915"/>
            <a:ext cx="71529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u="sng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تناول الادوية بدون اشراف الوالدين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66E8CE3-454E-4291-9653-F2EB63850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915" y="1077578"/>
            <a:ext cx="4450682" cy="41292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407894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9D7D85C-B662-4294-AA4F-1179C2D33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041" y="560602"/>
            <a:ext cx="6625389" cy="25958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683454D-65E0-4183-9D56-4ED57190B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589" y="3701584"/>
            <a:ext cx="7892695" cy="21318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0CD3422C-B45E-4865-8F60-AF6569447977}"/>
              </a:ext>
            </a:extLst>
          </p:cNvPr>
          <p:cNvSpPr/>
          <p:nvPr/>
        </p:nvSpPr>
        <p:spPr>
          <a:xfrm>
            <a:off x="5084555" y="4910115"/>
            <a:ext cx="25843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العســــــــل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D652F4AB-B56E-44CF-ABD1-3C6AB1909B77}"/>
              </a:ext>
            </a:extLst>
          </p:cNvPr>
          <p:cNvSpPr/>
          <p:nvPr/>
        </p:nvSpPr>
        <p:spPr>
          <a:xfrm>
            <a:off x="0" y="443345"/>
            <a:ext cx="2050473" cy="13438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الربط بالدين</a:t>
            </a:r>
          </a:p>
        </p:txBody>
      </p:sp>
    </p:spTree>
    <p:extLst>
      <p:ext uri="{BB962C8B-B14F-4D97-AF65-F5344CB8AC3E}">
        <p14:creationId xmlns:p14="http://schemas.microsoft.com/office/powerpoint/2010/main" val="21485269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جدول 25">
            <a:extLst>
              <a:ext uri="{FF2B5EF4-FFF2-40B4-BE49-F238E27FC236}">
                <a16:creationId xmlns:a16="http://schemas.microsoft.com/office/drawing/2014/main" id="{850A08AB-3974-40BC-B03B-670117923B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453011"/>
              </p:ext>
            </p:extLst>
          </p:nvPr>
        </p:nvGraphicFramePr>
        <p:xfrm>
          <a:off x="0" y="55073"/>
          <a:ext cx="3270275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165298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1617287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تفكير ابداعي</a:t>
                      </a:r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sp>
        <p:nvSpPr>
          <p:cNvPr id="10" name="مستطيل 9">
            <a:extLst>
              <a:ext uri="{FF2B5EF4-FFF2-40B4-BE49-F238E27FC236}">
                <a16:creationId xmlns:a16="http://schemas.microsoft.com/office/drawing/2014/main" id="{126AD9B8-81B1-43B0-ABA1-74448CE9E5EB}"/>
              </a:ext>
            </a:extLst>
          </p:cNvPr>
          <p:cNvSpPr/>
          <p:nvPr/>
        </p:nvSpPr>
        <p:spPr>
          <a:xfrm>
            <a:off x="1990887" y="2710552"/>
            <a:ext cx="7223451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u="sng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هل يوجد </a:t>
            </a:r>
            <a:r>
              <a:rPr lang="ar-SA" sz="3600" b="1" u="sng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وصفات </a:t>
            </a:r>
            <a:r>
              <a:rPr lang="ar-SA" sz="3600" b="1" u="sng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أدوية تستعمل على بضع ايام؟</a:t>
            </a:r>
          </a:p>
          <a:p>
            <a:pPr algn="ctr"/>
            <a:r>
              <a:rPr lang="ar-SA" sz="3600" b="1" u="sng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اذكري مثال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C4ED6CC-B6CE-4B5B-B3F8-5D1C7A29F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51" y="1212529"/>
            <a:ext cx="910262" cy="994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A3755FB0-5004-4786-B264-683A15A15401}"/>
              </a:ext>
            </a:extLst>
          </p:cNvPr>
          <p:cNvSpPr/>
          <p:nvPr/>
        </p:nvSpPr>
        <p:spPr>
          <a:xfrm>
            <a:off x="1865851" y="1091933"/>
            <a:ext cx="7348487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u="sng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هل نستعمل الأدوية على فترات ايام طويله؟ </a:t>
            </a:r>
          </a:p>
          <a:p>
            <a:pPr algn="ctr"/>
            <a:r>
              <a:rPr lang="ar-SA" sz="4000" b="1" u="sng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اذكري مثال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99A2ADE-4D76-4BB2-9240-9E8E04A91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887" y="4442629"/>
            <a:ext cx="7348487" cy="2457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6F150F38-E2E0-4B8C-9DC2-072AA9CFF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068" y="5671137"/>
            <a:ext cx="2776037" cy="700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42885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جدول 25">
            <a:extLst>
              <a:ext uri="{FF2B5EF4-FFF2-40B4-BE49-F238E27FC236}">
                <a16:creationId xmlns:a16="http://schemas.microsoft.com/office/drawing/2014/main" id="{6362D9B2-BCFB-4AD3-95DC-C9B7881F57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108446"/>
              </p:ext>
            </p:extLst>
          </p:nvPr>
        </p:nvGraphicFramePr>
        <p:xfrm>
          <a:off x="93937" y="93961"/>
          <a:ext cx="3668523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1601705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66818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الاستنتاج</a:t>
                      </a:r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pic>
        <p:nvPicPr>
          <p:cNvPr id="3" name="صورة 2">
            <a:extLst>
              <a:ext uri="{FF2B5EF4-FFF2-40B4-BE49-F238E27FC236}">
                <a16:creationId xmlns:a16="http://schemas.microsoft.com/office/drawing/2014/main" id="{F73D898C-9B02-4B42-A781-5B4B6A82C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02" y="93961"/>
            <a:ext cx="2670279" cy="141439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4C23EA1-6D97-434B-AF4B-19FF568F3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632" y="1508356"/>
            <a:ext cx="7876673" cy="51330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4C880D14-4EF1-4CB0-9089-4EE97BC62CB9}"/>
              </a:ext>
            </a:extLst>
          </p:cNvPr>
          <p:cNvSpPr/>
          <p:nvPr/>
        </p:nvSpPr>
        <p:spPr>
          <a:xfrm>
            <a:off x="3498495" y="4780746"/>
            <a:ext cx="1383266" cy="15721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8ACEB967-9AC8-447E-955A-67B49D434CCF}"/>
              </a:ext>
            </a:extLst>
          </p:cNvPr>
          <p:cNvSpPr/>
          <p:nvPr/>
        </p:nvSpPr>
        <p:spPr>
          <a:xfrm>
            <a:off x="7700211" y="3256747"/>
            <a:ext cx="1090863" cy="15721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42A1ED7-D651-49B2-9A7F-4990E029DA6D}"/>
              </a:ext>
            </a:extLst>
          </p:cNvPr>
          <p:cNvSpPr/>
          <p:nvPr/>
        </p:nvSpPr>
        <p:spPr>
          <a:xfrm>
            <a:off x="6413197" y="3256747"/>
            <a:ext cx="1090863" cy="15721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DF23DC7-B3D1-479A-9FC0-0EABA5DAEC95}"/>
              </a:ext>
            </a:extLst>
          </p:cNvPr>
          <p:cNvSpPr/>
          <p:nvPr/>
        </p:nvSpPr>
        <p:spPr>
          <a:xfrm>
            <a:off x="5017534" y="3096126"/>
            <a:ext cx="1090863" cy="15721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C72EAE44-D794-4D31-98D7-27B8983B65BC}"/>
              </a:ext>
            </a:extLst>
          </p:cNvPr>
          <p:cNvSpPr/>
          <p:nvPr/>
        </p:nvSpPr>
        <p:spPr>
          <a:xfrm>
            <a:off x="7700211" y="4828873"/>
            <a:ext cx="1090863" cy="15721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1F86B388-56A3-4CFB-B584-C0A131F48ACA}"/>
              </a:ext>
            </a:extLst>
          </p:cNvPr>
          <p:cNvSpPr/>
          <p:nvPr/>
        </p:nvSpPr>
        <p:spPr>
          <a:xfrm>
            <a:off x="5005137" y="4780746"/>
            <a:ext cx="1090863" cy="15721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96BF9C6A-95B3-4141-BEB6-5AB0E2BA1ED1}"/>
              </a:ext>
            </a:extLst>
          </p:cNvPr>
          <p:cNvSpPr/>
          <p:nvPr/>
        </p:nvSpPr>
        <p:spPr>
          <a:xfrm>
            <a:off x="2598123" y="801158"/>
            <a:ext cx="456727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الان طالبتي افتحي كتابك</a:t>
            </a:r>
          </a:p>
        </p:txBody>
      </p:sp>
    </p:spTree>
    <p:extLst>
      <p:ext uri="{BB962C8B-B14F-4D97-AF65-F5344CB8AC3E}">
        <p14:creationId xmlns:p14="http://schemas.microsoft.com/office/powerpoint/2010/main" val="3935508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خدمة إعادة صرف الدواء">
            <a:hlinkClick r:id="" action="ppaction://media"/>
            <a:extLst>
              <a:ext uri="{FF2B5EF4-FFF2-40B4-BE49-F238E27FC236}">
                <a16:creationId xmlns:a16="http://schemas.microsoft.com/office/drawing/2014/main" id="{DEAB7D7F-63B2-4174-8058-A834912C93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4843" y="1106905"/>
            <a:ext cx="7958666" cy="5478379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7CC78AF-8538-420F-8E82-9F2B39C9B067}"/>
              </a:ext>
            </a:extLst>
          </p:cNvPr>
          <p:cNvSpPr/>
          <p:nvPr/>
        </p:nvSpPr>
        <p:spPr>
          <a:xfrm>
            <a:off x="4987592" y="0"/>
            <a:ext cx="44422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دور مملكتنا الحبيبة</a:t>
            </a:r>
          </a:p>
        </p:txBody>
      </p:sp>
      <p:sp>
        <p:nvSpPr>
          <p:cNvPr id="4" name="زر الإجراء: فيديو 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0F3D883-35AD-45CE-A9A0-F44B23B1AD6D}"/>
              </a:ext>
            </a:extLst>
          </p:cNvPr>
          <p:cNvSpPr/>
          <p:nvPr/>
        </p:nvSpPr>
        <p:spPr>
          <a:xfrm>
            <a:off x="3272589" y="112295"/>
            <a:ext cx="1219200" cy="811035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758756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C81D733-A2F6-49FB-B695-D123A5B83A9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812" y="0"/>
            <a:ext cx="9304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8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جدول 25">
            <a:extLst>
              <a:ext uri="{FF2B5EF4-FFF2-40B4-BE49-F238E27FC236}">
                <a16:creationId xmlns:a16="http://schemas.microsoft.com/office/drawing/2014/main" id="{D79EF9A2-BD4C-44B7-A528-5F8A7EFB29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799516"/>
              </p:ext>
            </p:extLst>
          </p:nvPr>
        </p:nvGraphicFramePr>
        <p:xfrm>
          <a:off x="0" y="22399"/>
          <a:ext cx="4230254" cy="37084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13821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35-36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</a:tbl>
          </a:graphicData>
        </a:graphic>
      </p:graphicFrame>
      <p:pic>
        <p:nvPicPr>
          <p:cNvPr id="3" name="صورة 2">
            <a:extLst>
              <a:ext uri="{FF2B5EF4-FFF2-40B4-BE49-F238E27FC236}">
                <a16:creationId xmlns:a16="http://schemas.microsoft.com/office/drawing/2014/main" id="{7D1C86A6-1F69-47D0-889A-969A80CF5E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1285" y="0"/>
            <a:ext cx="2275691" cy="1205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EB87739-6030-48E1-8331-31DAA7C7C4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9" y="3893127"/>
            <a:ext cx="3753821" cy="2854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Hospital مستشفى">
            <a:hlinkClick r:id="" action="ppaction://media"/>
            <a:extLst>
              <a:ext uri="{FF2B5EF4-FFF2-40B4-BE49-F238E27FC236}">
                <a16:creationId xmlns:a16="http://schemas.microsoft.com/office/drawing/2014/main" id="{FA9102D1-D7F5-4A2F-9A7E-0089D81C2C2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6436" y="914400"/>
            <a:ext cx="5301672" cy="39762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74362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جدول 25">
            <a:extLst>
              <a:ext uri="{FF2B5EF4-FFF2-40B4-BE49-F238E27FC236}">
                <a16:creationId xmlns:a16="http://schemas.microsoft.com/office/drawing/2014/main" id="{D79EF9A2-BD4C-44B7-A528-5F8A7EFB29AF}"/>
              </a:ext>
            </a:extLst>
          </p:cNvPr>
          <p:cNvGraphicFramePr>
            <a:graphicFrameLocks noGrp="1"/>
          </p:cNvGraphicFramePr>
          <p:nvPr/>
        </p:nvGraphicFramePr>
        <p:xfrm>
          <a:off x="0" y="22399"/>
          <a:ext cx="4230254" cy="37084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13821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35-36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</a:tbl>
          </a:graphicData>
        </a:graphic>
      </p:graphicFrame>
      <p:pic>
        <p:nvPicPr>
          <p:cNvPr id="3" name="صورة 2">
            <a:extLst>
              <a:ext uri="{FF2B5EF4-FFF2-40B4-BE49-F238E27FC236}">
                <a16:creationId xmlns:a16="http://schemas.microsoft.com/office/drawing/2014/main" id="{7D1C86A6-1F69-47D0-889A-969A80CF5E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1285" y="0"/>
            <a:ext cx="2275691" cy="1205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B530827-B2B0-4354-931E-F6A8950289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511" y="3560618"/>
            <a:ext cx="3848272" cy="3297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39- Doctor طبيب">
            <a:hlinkClick r:id="" action="ppaction://media"/>
            <a:extLst>
              <a:ext uri="{FF2B5EF4-FFF2-40B4-BE49-F238E27FC236}">
                <a16:creationId xmlns:a16="http://schemas.microsoft.com/office/drawing/2014/main" id="{8AAD18D5-1FBD-4B03-8D66-D9D12C183B6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399" y="602671"/>
            <a:ext cx="5588001" cy="4191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91412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نشيد الوطني السعودي 🇸🇦 _ بلغة الاشارة">
            <a:hlinkClick r:id="" action="ppaction://media"/>
            <a:extLst>
              <a:ext uri="{FF2B5EF4-FFF2-40B4-BE49-F238E27FC236}">
                <a16:creationId xmlns:a16="http://schemas.microsoft.com/office/drawing/2014/main" id="{4E78AFCC-EA91-4EA9-BC04-AE5BCB9BFA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220717"/>
            <a:ext cx="9900745" cy="513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688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جدول 25">
            <a:extLst>
              <a:ext uri="{FF2B5EF4-FFF2-40B4-BE49-F238E27FC236}">
                <a16:creationId xmlns:a16="http://schemas.microsoft.com/office/drawing/2014/main" id="{D79EF9A2-BD4C-44B7-A528-5F8A7EFB29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755905"/>
              </p:ext>
            </p:extLst>
          </p:nvPr>
        </p:nvGraphicFramePr>
        <p:xfrm>
          <a:off x="23284" y="36166"/>
          <a:ext cx="4230254" cy="37084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13821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35-36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</a:tbl>
          </a:graphicData>
        </a:graphic>
      </p:graphicFrame>
      <p:pic>
        <p:nvPicPr>
          <p:cNvPr id="3" name="صورة 2">
            <a:extLst>
              <a:ext uri="{FF2B5EF4-FFF2-40B4-BE49-F238E27FC236}">
                <a16:creationId xmlns:a16="http://schemas.microsoft.com/office/drawing/2014/main" id="{7D1C86A6-1F69-47D0-889A-969A80CF5E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8329" y="36166"/>
            <a:ext cx="1579418" cy="836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59FD874-6BB4-4589-89DA-D97AD4628D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9969" y="3601317"/>
            <a:ext cx="4971064" cy="3256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atient مريض ـ مرض">
            <a:hlinkClick r:id="" action="ppaction://media"/>
            <a:extLst>
              <a:ext uri="{FF2B5EF4-FFF2-40B4-BE49-F238E27FC236}">
                <a16:creationId xmlns:a16="http://schemas.microsoft.com/office/drawing/2014/main" id="{BDD9FD82-5DAD-46E2-886D-35144368A06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284" y="671946"/>
            <a:ext cx="5070764" cy="38030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5565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جدول 25">
            <a:extLst>
              <a:ext uri="{FF2B5EF4-FFF2-40B4-BE49-F238E27FC236}">
                <a16:creationId xmlns:a16="http://schemas.microsoft.com/office/drawing/2014/main" id="{D79EF9A2-BD4C-44B7-A528-5F8A7EFB29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753934"/>
              </p:ext>
            </p:extLst>
          </p:nvPr>
        </p:nvGraphicFramePr>
        <p:xfrm>
          <a:off x="0" y="0"/>
          <a:ext cx="4230254" cy="37084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13821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35-36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</a:tbl>
          </a:graphicData>
        </a:graphic>
      </p:graphicFrame>
      <p:pic>
        <p:nvPicPr>
          <p:cNvPr id="3" name="صورة 2">
            <a:extLst>
              <a:ext uri="{FF2B5EF4-FFF2-40B4-BE49-F238E27FC236}">
                <a16:creationId xmlns:a16="http://schemas.microsoft.com/office/drawing/2014/main" id="{7D1C86A6-1F69-47D0-889A-969A80CF5E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9266" y="326044"/>
            <a:ext cx="1674073" cy="886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A93AF87-5CDD-4F60-92EB-EE99C3A92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643745"/>
            <a:ext cx="3704539" cy="3089564"/>
          </a:xfrm>
          <a:prstGeom prst="rect">
            <a:avLst/>
          </a:prstGeom>
        </p:spPr>
      </p:pic>
      <p:pic>
        <p:nvPicPr>
          <p:cNvPr id="2" name="حَقَنَ (حقنة) to inject">
            <a:hlinkClick r:id="" action="ppaction://media"/>
            <a:extLst>
              <a:ext uri="{FF2B5EF4-FFF2-40B4-BE49-F238E27FC236}">
                <a16:creationId xmlns:a16="http://schemas.microsoft.com/office/drawing/2014/main" id="{25453DFE-076E-49D2-9B5F-D9ECCA39FCC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0626" y="685800"/>
            <a:ext cx="5567795" cy="44542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77438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A928D31B-6C54-44A6-9FC0-C802ECAA5EBB}"/>
              </a:ext>
            </a:extLst>
          </p:cNvPr>
          <p:cNvSpPr/>
          <p:nvPr/>
        </p:nvSpPr>
        <p:spPr>
          <a:xfrm>
            <a:off x="8082455" y="959634"/>
            <a:ext cx="1790581" cy="14892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الواجب المنزلي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7625A021-0325-4607-9601-D9561DFF5DFA}"/>
              </a:ext>
            </a:extLst>
          </p:cNvPr>
          <p:cNvSpPr/>
          <p:nvPr/>
        </p:nvSpPr>
        <p:spPr>
          <a:xfrm>
            <a:off x="555812" y="3191924"/>
            <a:ext cx="88024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عددي مبادئ السلامة في تناول الدواء؟</a:t>
            </a:r>
          </a:p>
        </p:txBody>
      </p:sp>
    </p:spTree>
    <p:extLst>
      <p:ext uri="{BB962C8B-B14F-4D97-AF65-F5344CB8AC3E}">
        <p14:creationId xmlns:p14="http://schemas.microsoft.com/office/powerpoint/2010/main" val="32309233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نجمة: 10 نقاط 2">
            <a:extLst>
              <a:ext uri="{FF2B5EF4-FFF2-40B4-BE49-F238E27FC236}">
                <a16:creationId xmlns:a16="http://schemas.microsoft.com/office/drawing/2014/main" id="{248B215F-FED9-4B34-9E66-E88887C75136}"/>
              </a:ext>
            </a:extLst>
          </p:cNvPr>
          <p:cNvSpPr/>
          <p:nvPr/>
        </p:nvSpPr>
        <p:spPr>
          <a:xfrm>
            <a:off x="7455567" y="0"/>
            <a:ext cx="2452255" cy="2064328"/>
          </a:xfrm>
          <a:prstGeom prst="star10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اليوم الوطني</a:t>
            </a:r>
          </a:p>
        </p:txBody>
      </p:sp>
      <p:pic>
        <p:nvPicPr>
          <p:cNvPr id="2" name="تصميم فيديو اليوم الوطني السعودي 91 هي لنا دار _ مجاني بدون اسماء 2021 (1)">
            <a:hlinkClick r:id="" action="ppaction://media"/>
            <a:extLst>
              <a:ext uri="{FF2B5EF4-FFF2-40B4-BE49-F238E27FC236}">
                <a16:creationId xmlns:a16="http://schemas.microsoft.com/office/drawing/2014/main" id="{8CD85068-A0D6-4DE0-95AA-EA3A973F42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7315200" cy="537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543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1C0C071-06AE-4429-B6D1-50215D6C7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893" y="3620388"/>
            <a:ext cx="2821015" cy="196534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142D54A-238C-4A25-95A6-30BC5CD7A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045" y="1484743"/>
            <a:ext cx="2813230" cy="196534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D73D72C-ED5E-4B6E-B0BB-01B75BC03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0046" y="3620388"/>
            <a:ext cx="2821015" cy="199967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3C1FA775-8639-46C3-8CE1-EAE6AD27A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893" y="1484743"/>
            <a:ext cx="2821015" cy="1999676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E0E4A47F-D6B6-475C-B35F-B868C6736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022" y="1490620"/>
            <a:ext cx="2878735" cy="1999675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959D7758-B7D8-433C-8A02-7D4633984D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22" y="3649309"/>
            <a:ext cx="2926135" cy="200555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EC6E043-4DBD-41A4-8DCF-8FF99CD9B2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378" y="51426"/>
            <a:ext cx="8605793" cy="1263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85374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D23062F-E201-4138-ACA7-0BD9D93AA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73" y="97508"/>
            <a:ext cx="6913417" cy="789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824AD4E-A190-46D3-AEB8-04A898232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55" y="1166812"/>
            <a:ext cx="9486900" cy="452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BE81193-B249-4619-9184-E6FE2CA93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625" y="2630586"/>
            <a:ext cx="716048" cy="770604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7D1D9A9-D071-4077-A998-466080985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4632" y="2609897"/>
            <a:ext cx="776515" cy="729308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558D8965-625C-4897-87DC-499C479FC2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4929" y="3500942"/>
            <a:ext cx="837440" cy="829613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D3F210A2-58D4-41C8-A512-625178178D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4398" y="3538710"/>
            <a:ext cx="776515" cy="809134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F45FBC3D-C15C-4E2B-BD3F-D4EFF9C8E8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2655" y="4530060"/>
            <a:ext cx="912856" cy="776728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9A2F7636-EA23-453A-B84D-D91D2F97464A}"/>
              </a:ext>
            </a:extLst>
          </p:cNvPr>
          <p:cNvSpPr txBox="1"/>
          <p:nvPr/>
        </p:nvSpPr>
        <p:spPr>
          <a:xfrm>
            <a:off x="2245494" y="1877499"/>
            <a:ext cx="78739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b="1" dirty="0"/>
              <a:t>بالترتيب</a:t>
            </a:r>
          </a:p>
        </p:txBody>
      </p:sp>
    </p:spTree>
    <p:extLst>
      <p:ext uri="{BB962C8B-B14F-4D97-AF65-F5344CB8AC3E}">
        <p14:creationId xmlns:p14="http://schemas.microsoft.com/office/powerpoint/2010/main" val="28812709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0.25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0.26041 0.308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0.12696 -0.1340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0.32318 0.0157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9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7 L 0.17344 -0.1379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72" y="-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2326BC5-FB14-4265-9307-232282AB1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23393" y="443345"/>
            <a:ext cx="8387255" cy="616148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120FB88A-CFBF-4B53-BC54-F9B0F62EC492}"/>
              </a:ext>
            </a:extLst>
          </p:cNvPr>
          <p:cNvSpPr txBox="1"/>
          <p:nvPr/>
        </p:nvSpPr>
        <p:spPr>
          <a:xfrm>
            <a:off x="7316717" y="1139622"/>
            <a:ext cx="2209259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التاريخ:   /      /      هـ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2603B61-D9CB-4B49-83E8-2B11F35CA18C}"/>
              </a:ext>
            </a:extLst>
          </p:cNvPr>
          <p:cNvSpPr txBox="1"/>
          <p:nvPr/>
        </p:nvSpPr>
        <p:spPr>
          <a:xfrm>
            <a:off x="7272246" y="1659618"/>
            <a:ext cx="229819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الحصة:</a:t>
            </a: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F601B87A-9C57-4F3B-9DA5-8F0E9DE367C9}"/>
              </a:ext>
            </a:extLst>
          </p:cNvPr>
          <p:cNvGrpSpPr/>
          <p:nvPr/>
        </p:nvGrpSpPr>
        <p:grpSpPr>
          <a:xfrm>
            <a:off x="6670787" y="2437878"/>
            <a:ext cx="3501116" cy="1277191"/>
            <a:chOff x="6608618" y="3010295"/>
            <a:chExt cx="3832192" cy="1277191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641EF394-71A1-44C6-A77B-6D31BE1AC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618" y="3010295"/>
              <a:ext cx="3832192" cy="1277191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9B2D160D-CB08-4EF8-B706-65213517E6C2}"/>
                </a:ext>
              </a:extLst>
            </p:cNvPr>
            <p:cNvSpPr txBox="1"/>
            <p:nvPr/>
          </p:nvSpPr>
          <p:spPr>
            <a:xfrm>
              <a:off x="7420084" y="3361014"/>
              <a:ext cx="2220480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موضوع درسنا اليوم</a:t>
              </a:r>
            </a:p>
          </p:txBody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667DAD7-4CC9-4AA1-88AE-4E495360325F}"/>
              </a:ext>
            </a:extLst>
          </p:cNvPr>
          <p:cNvSpPr txBox="1"/>
          <p:nvPr/>
        </p:nvSpPr>
        <p:spPr>
          <a:xfrm>
            <a:off x="2523845" y="3246327"/>
            <a:ext cx="494558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تابع السلامة في تناول الدواء</a:t>
            </a: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1767D504-8685-4CF7-B565-1664CB6FAC9B}"/>
              </a:ext>
            </a:extLst>
          </p:cNvPr>
          <p:cNvSpPr/>
          <p:nvPr/>
        </p:nvSpPr>
        <p:spPr>
          <a:xfrm>
            <a:off x="3067403" y="4261543"/>
            <a:ext cx="3408218" cy="6786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افتحي الكتاب صفحة </a:t>
            </a:r>
            <a:r>
              <a:rPr lang="ar-SA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ar-S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ودوني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3C8BBE37-26D3-4A6A-9ABC-35BB23346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4224" y="719511"/>
            <a:ext cx="4687839" cy="1571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61586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15DBEDEF-2A00-4D3F-98F1-5BC1BEB53353}"/>
              </a:ext>
            </a:extLst>
          </p:cNvPr>
          <p:cNvSpPr/>
          <p:nvPr/>
        </p:nvSpPr>
        <p:spPr>
          <a:xfrm>
            <a:off x="461764" y="0"/>
            <a:ext cx="8573097" cy="107721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3200" b="1" u="sng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dalus" panose="02020603050405020304" pitchFamily="18" charset="-78"/>
              </a:rPr>
              <a:t>طالبتي الصغيرة هيا بنا نطبق (استراتيجية –تصفح الدرس) </a:t>
            </a:r>
          </a:p>
          <a:p>
            <a:pPr algn="ctr"/>
            <a:r>
              <a:rPr lang="ar-SA" sz="3200" b="1" u="sng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dalus" panose="02020603050405020304" pitchFamily="18" charset="-78"/>
              </a:rPr>
              <a:t>لمعرفة ماذا سنتعلم</a:t>
            </a:r>
            <a:endParaRPr lang="ar-EG" sz="3200" b="1" u="sng" dirty="0">
              <a:ln w="9525">
                <a:solidFill>
                  <a:schemeClr val="tx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ndalus" panose="02020603050405020304" pitchFamily="18" charset="-78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5B76DF4-C29C-4FDC-8545-D1B560BC88EE}"/>
              </a:ext>
            </a:extLst>
          </p:cNvPr>
          <p:cNvSpPr txBox="1"/>
          <p:nvPr/>
        </p:nvSpPr>
        <p:spPr>
          <a:xfrm>
            <a:off x="2064327" y="1499755"/>
            <a:ext cx="74496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ar-SA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رسم عقارب الساعات للدلالة على مواعيد تناول الدواء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788D2837-4801-4E6D-B34D-16C5611E9DA7}"/>
              </a:ext>
            </a:extLst>
          </p:cNvPr>
          <p:cNvSpPr txBox="1"/>
          <p:nvPr/>
        </p:nvSpPr>
        <p:spPr>
          <a:xfrm>
            <a:off x="2064327" y="2410182"/>
            <a:ext cx="74496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ar-SA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تحديد الأخطاء في الصور المعروضة .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4E57B2B-3941-49BE-A998-11DB17E97AAC}"/>
              </a:ext>
            </a:extLst>
          </p:cNvPr>
          <p:cNvSpPr txBox="1"/>
          <p:nvPr/>
        </p:nvSpPr>
        <p:spPr>
          <a:xfrm>
            <a:off x="2064327" y="3244334"/>
            <a:ext cx="74496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ar-SA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الاستدلال من السنة النبوية على أهمية التداوي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359AF99A-EABA-4452-B690-4E32FB86D87C}"/>
              </a:ext>
            </a:extLst>
          </p:cNvPr>
          <p:cNvSpPr txBox="1"/>
          <p:nvPr/>
        </p:nvSpPr>
        <p:spPr>
          <a:xfrm>
            <a:off x="2064327" y="4078486"/>
            <a:ext cx="74496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ar-SA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 ينبغي أن نتخلص منه من الدواء بعد استعماله 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59788D11-7B46-4676-ADD1-16B3D95ECABA}"/>
              </a:ext>
            </a:extLst>
          </p:cNvPr>
          <p:cNvSpPr txBox="1"/>
          <p:nvPr/>
        </p:nvSpPr>
        <p:spPr>
          <a:xfrm>
            <a:off x="2064327" y="4912638"/>
            <a:ext cx="74496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ar-SA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تلخيص أهم الإرشادات من الدرس.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6350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5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8DFAE149-446A-46F9-A84D-CAF0DE512385}"/>
              </a:ext>
            </a:extLst>
          </p:cNvPr>
          <p:cNvSpPr/>
          <p:nvPr/>
        </p:nvSpPr>
        <p:spPr>
          <a:xfrm>
            <a:off x="7406684" y="100415"/>
            <a:ext cx="1973832" cy="80096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الدواء</a:t>
            </a:r>
            <a:endParaRPr lang="ar-SA" sz="4400" b="1" dirty="0"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19" name="جدول 25">
            <a:extLst>
              <a:ext uri="{FF2B5EF4-FFF2-40B4-BE49-F238E27FC236}">
                <a16:creationId xmlns:a16="http://schemas.microsoft.com/office/drawing/2014/main" id="{A6D44AA1-8ED2-4D25-BE51-661250197D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178548"/>
              </p:ext>
            </p:extLst>
          </p:nvPr>
        </p:nvGraphicFramePr>
        <p:xfrm>
          <a:off x="0" y="55073"/>
          <a:ext cx="3270275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165298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1617287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الخبرة المعرفية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pic>
        <p:nvPicPr>
          <p:cNvPr id="3" name="صورة 2">
            <a:extLst>
              <a:ext uri="{FF2B5EF4-FFF2-40B4-BE49-F238E27FC236}">
                <a16:creationId xmlns:a16="http://schemas.microsoft.com/office/drawing/2014/main" id="{018897B4-5224-4715-A2EB-3B91642172A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327032" y="2846478"/>
            <a:ext cx="3716126" cy="8571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D2D7C037-A783-4882-835F-A42BA454B02D}"/>
              </a:ext>
            </a:extLst>
          </p:cNvPr>
          <p:cNvSpPr/>
          <p:nvPr/>
        </p:nvSpPr>
        <p:spPr>
          <a:xfrm>
            <a:off x="7406684" y="2089619"/>
            <a:ext cx="1973832" cy="800963"/>
          </a:xfrm>
          <a:prstGeom prst="roundRect">
            <a:avLst/>
          </a:prstGeom>
          <a:solidFill>
            <a:srgbClr val="E87E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السلامة</a:t>
            </a:r>
            <a:endParaRPr lang="ar-SA" sz="4400" b="1" dirty="0"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14C9DF0A-BFB8-4751-BE8F-BDB7BA2FE437}"/>
              </a:ext>
            </a:extLst>
          </p:cNvPr>
          <p:cNvSpPr/>
          <p:nvPr/>
        </p:nvSpPr>
        <p:spPr>
          <a:xfrm>
            <a:off x="7406684" y="4732638"/>
            <a:ext cx="1973832" cy="80096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المضاد</a:t>
            </a:r>
            <a:endParaRPr lang="ar-SA" sz="4400" b="1" dirty="0"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F1702A46-A4F5-4CB0-8C8F-40FAE4C09847}"/>
              </a:ext>
            </a:extLst>
          </p:cNvPr>
          <p:cNvSpPr/>
          <p:nvPr/>
        </p:nvSpPr>
        <p:spPr>
          <a:xfrm>
            <a:off x="2991373" y="1016512"/>
            <a:ext cx="4844716" cy="80096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هو العلاج الذي يصرفه الطبيب للمريض</a:t>
            </a:r>
            <a:endParaRPr lang="ar-SA" sz="5400" b="1" dirty="0"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D224B36C-06F2-4CC2-A8DC-CE771FAB131D}"/>
              </a:ext>
            </a:extLst>
          </p:cNvPr>
          <p:cNvSpPr/>
          <p:nvPr/>
        </p:nvSpPr>
        <p:spPr>
          <a:xfrm>
            <a:off x="2679032" y="3005716"/>
            <a:ext cx="5157057" cy="1339644"/>
          </a:xfrm>
          <a:prstGeom prst="roundRect">
            <a:avLst/>
          </a:prstGeom>
          <a:solidFill>
            <a:srgbClr val="D699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 هي المحافظة على الأرواح باتخاذ الاحتياطيات الوقائية لمنع وقوع الضرر بإذن الله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F1192497-232B-4BB6-A4F6-3B0CC43879EF}"/>
              </a:ext>
            </a:extLst>
          </p:cNvPr>
          <p:cNvSpPr/>
          <p:nvPr/>
        </p:nvSpPr>
        <p:spPr>
          <a:xfrm>
            <a:off x="2991373" y="5749595"/>
            <a:ext cx="4828674" cy="8009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i="0" dirty="0">
                <a:solidFill>
                  <a:schemeClr val="tx1"/>
                </a:solidFill>
                <a:effectLst/>
                <a:latin typeface="Helvetica Neue"/>
              </a:rPr>
              <a:t>هو عبارة عن مادة أو مركب يقتل أو يثبط نمو الجراثيم</a:t>
            </a:r>
            <a:endParaRPr lang="ar-SA" sz="2400" b="1" dirty="0"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42194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جدول 25">
            <a:extLst>
              <a:ext uri="{FF2B5EF4-FFF2-40B4-BE49-F238E27FC236}">
                <a16:creationId xmlns:a16="http://schemas.microsoft.com/office/drawing/2014/main" id="{26DCA8E5-3507-4EC3-B9C2-A8796F39F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2849472"/>
              </p:ext>
            </p:extLst>
          </p:nvPr>
        </p:nvGraphicFramePr>
        <p:xfrm>
          <a:off x="93937" y="93961"/>
          <a:ext cx="3668523" cy="111252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1601705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66818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النصف و النصف الاخر</a:t>
                      </a:r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الربط بمادة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الرياضيات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2523939"/>
                  </a:ext>
                </a:extLst>
              </a:tr>
            </a:tbl>
          </a:graphicData>
        </a:graphic>
      </p:graphicFrame>
      <p:pic>
        <p:nvPicPr>
          <p:cNvPr id="4" name="صورة 3">
            <a:extLst>
              <a:ext uri="{FF2B5EF4-FFF2-40B4-BE49-F238E27FC236}">
                <a16:creationId xmlns:a16="http://schemas.microsoft.com/office/drawing/2014/main" id="{BC53C040-1A42-4856-9080-03D801303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7" y="116403"/>
            <a:ext cx="3270644" cy="112407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E69BB06-9401-47A3-80F4-DFF013D7E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2484" y="3288129"/>
            <a:ext cx="2555708" cy="23461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DB1111F2-327C-4AF4-AA53-6857575CB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741" y="3329543"/>
            <a:ext cx="2555708" cy="23461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37402D6E-5047-42C0-95D6-6F5B2D0E6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998" y="3329543"/>
            <a:ext cx="2555708" cy="23461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8B22305C-7E14-4FBD-A283-24C9468C1B85}"/>
              </a:ext>
            </a:extLst>
          </p:cNvPr>
          <p:cNvGrpSpPr/>
          <p:nvPr/>
        </p:nvGrpSpPr>
        <p:grpSpPr>
          <a:xfrm>
            <a:off x="1505629" y="1457328"/>
            <a:ext cx="8276651" cy="1670848"/>
            <a:chOff x="1505629" y="1457328"/>
            <a:chExt cx="8400591" cy="1670848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96591B03-CE03-4BB1-9441-0F54EEBA4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05629" y="1457328"/>
              <a:ext cx="8400591" cy="16708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CB375767-CD81-4571-BBDE-E776CD1E8A6F}"/>
                </a:ext>
              </a:extLst>
            </p:cNvPr>
            <p:cNvSpPr txBox="1"/>
            <p:nvPr/>
          </p:nvSpPr>
          <p:spPr>
            <a:xfrm>
              <a:off x="1727339" y="2707961"/>
              <a:ext cx="4705134" cy="40011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1">
              <a:spAutoFit/>
            </a:bodyPr>
            <a:lstStyle/>
            <a:p>
              <a:r>
                <a:rPr lang="ar-SA" sz="2000" b="1" dirty="0"/>
                <a:t>مع العلم انه اول جرعة تكون في تمام الساعة 7 صباحا</a:t>
              </a:r>
            </a:p>
          </p:txBody>
        </p:sp>
      </p:grpSp>
      <p:cxnSp>
        <p:nvCxnSpPr>
          <p:cNvPr id="19" name="رابط كسهم مستقيم 18">
            <a:extLst>
              <a:ext uri="{FF2B5EF4-FFF2-40B4-BE49-F238E27FC236}">
                <a16:creationId xmlns:a16="http://schemas.microsoft.com/office/drawing/2014/main" id="{CA478223-DCA3-49E3-9452-03850F43499A}"/>
              </a:ext>
            </a:extLst>
          </p:cNvPr>
          <p:cNvCxnSpPr>
            <a:cxnSpLocks/>
          </p:cNvCxnSpPr>
          <p:nvPr/>
        </p:nvCxnSpPr>
        <p:spPr>
          <a:xfrm flipH="1">
            <a:off x="7921353" y="4434370"/>
            <a:ext cx="398985" cy="54543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كسهم مستقيم 23">
            <a:extLst>
              <a:ext uri="{FF2B5EF4-FFF2-40B4-BE49-F238E27FC236}">
                <a16:creationId xmlns:a16="http://schemas.microsoft.com/office/drawing/2014/main" id="{5A2CB475-0A72-453A-89ED-D0546BBA1C5B}"/>
              </a:ext>
            </a:extLst>
          </p:cNvPr>
          <p:cNvCxnSpPr>
            <a:cxnSpLocks/>
          </p:cNvCxnSpPr>
          <p:nvPr/>
        </p:nvCxnSpPr>
        <p:spPr>
          <a:xfrm flipV="1">
            <a:off x="8290321" y="3536346"/>
            <a:ext cx="0" cy="92487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كسهم مستقيم 24">
            <a:extLst>
              <a:ext uri="{FF2B5EF4-FFF2-40B4-BE49-F238E27FC236}">
                <a16:creationId xmlns:a16="http://schemas.microsoft.com/office/drawing/2014/main" id="{A208E4F6-C54F-469B-893F-7ACBC84F78FD}"/>
              </a:ext>
            </a:extLst>
          </p:cNvPr>
          <p:cNvCxnSpPr>
            <a:cxnSpLocks/>
          </p:cNvCxnSpPr>
          <p:nvPr/>
        </p:nvCxnSpPr>
        <p:spPr>
          <a:xfrm flipV="1">
            <a:off x="5539595" y="3550913"/>
            <a:ext cx="0" cy="92487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رابط كسهم مستقيم 25">
            <a:extLst>
              <a:ext uri="{FF2B5EF4-FFF2-40B4-BE49-F238E27FC236}">
                <a16:creationId xmlns:a16="http://schemas.microsoft.com/office/drawing/2014/main" id="{3A411373-34BD-4F08-8D1B-BE6657462CEB}"/>
              </a:ext>
            </a:extLst>
          </p:cNvPr>
          <p:cNvCxnSpPr>
            <a:cxnSpLocks/>
          </p:cNvCxnSpPr>
          <p:nvPr/>
        </p:nvCxnSpPr>
        <p:spPr>
          <a:xfrm flipV="1">
            <a:off x="2739363" y="3577761"/>
            <a:ext cx="0" cy="92487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رابط كسهم مستقيم 26">
            <a:extLst>
              <a:ext uri="{FF2B5EF4-FFF2-40B4-BE49-F238E27FC236}">
                <a16:creationId xmlns:a16="http://schemas.microsoft.com/office/drawing/2014/main" id="{022A412D-97A9-41E9-B6EE-0D25E71630CC}"/>
              </a:ext>
            </a:extLst>
          </p:cNvPr>
          <p:cNvCxnSpPr>
            <a:cxnSpLocks/>
          </p:cNvCxnSpPr>
          <p:nvPr/>
        </p:nvCxnSpPr>
        <p:spPr>
          <a:xfrm flipH="1" flipV="1">
            <a:off x="2354654" y="3888692"/>
            <a:ext cx="345493" cy="59567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رابط كسهم مستقيم 29">
            <a:extLst>
              <a:ext uri="{FF2B5EF4-FFF2-40B4-BE49-F238E27FC236}">
                <a16:creationId xmlns:a16="http://schemas.microsoft.com/office/drawing/2014/main" id="{FBC851DF-77EC-4D7A-A3E2-7611DA2D8E95}"/>
              </a:ext>
            </a:extLst>
          </p:cNvPr>
          <p:cNvCxnSpPr>
            <a:cxnSpLocks/>
          </p:cNvCxnSpPr>
          <p:nvPr/>
        </p:nvCxnSpPr>
        <p:spPr>
          <a:xfrm flipV="1">
            <a:off x="5556960" y="4525091"/>
            <a:ext cx="648246" cy="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صورة 32">
            <a:extLst>
              <a:ext uri="{FF2B5EF4-FFF2-40B4-BE49-F238E27FC236}">
                <a16:creationId xmlns:a16="http://schemas.microsoft.com/office/drawing/2014/main" id="{7EF20B5C-7356-4370-B042-0BF6553043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0238" y="5868867"/>
            <a:ext cx="1600200" cy="714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BD69CA9D-22D4-479C-B2F1-F5E6FD4C21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3804" y="5860559"/>
            <a:ext cx="1619250" cy="714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صورة 36">
            <a:extLst>
              <a:ext uri="{FF2B5EF4-FFF2-40B4-BE49-F238E27FC236}">
                <a16:creationId xmlns:a16="http://schemas.microsoft.com/office/drawing/2014/main" id="{875A9FC7-D09E-4791-841F-FF6B0393D5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0220" y="5877091"/>
            <a:ext cx="1676400" cy="685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25185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49"/>
  <p:tag name="ARTICULATE_PROJECT_OPEN" val="0"/>
  <p:tag name="INKNOELEADERBOARD" val="-2745639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معرض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عرض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3322</TotalTime>
  <Words>261</Words>
  <Application>Microsoft Office PowerPoint</Application>
  <PresentationFormat>شاشة عريضة</PresentationFormat>
  <Paragraphs>84</Paragraphs>
  <Slides>22</Slides>
  <Notes>0</Notes>
  <HiddenSlides>0</HiddenSlides>
  <MMClips>7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29" baseType="lpstr">
      <vt:lpstr>Andalus</vt:lpstr>
      <vt:lpstr>Arial</vt:lpstr>
      <vt:lpstr>Calibri</vt:lpstr>
      <vt:lpstr>Gill Sans MT</vt:lpstr>
      <vt:lpstr>Helvetica Neue</vt:lpstr>
      <vt:lpstr>Wingdings</vt:lpstr>
      <vt:lpstr>معرض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User</dc:creator>
  <cp:lastModifiedBy>أحلام بنت الحازمي</cp:lastModifiedBy>
  <cp:revision>237</cp:revision>
  <dcterms:created xsi:type="dcterms:W3CDTF">2015-03-15T08:01:51Z</dcterms:created>
  <dcterms:modified xsi:type="dcterms:W3CDTF">2021-09-18T21:38:40Z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EECA788B-2240-4F1C-8DA0-7F8ADEAB4B21</vt:lpwstr>
  </property>
  <property fmtid="{D5CDD505-2E9C-101B-9397-08002B2CF9AE}" pid="3" name="ArticulatePath">
    <vt:lpwstr>عرض تقديمي1</vt:lpwstr>
  </property>
</Properties>
</file>